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3" r:id="rId8"/>
    <p:sldId id="264" r:id="rId9"/>
    <p:sldId id="258" r:id="rId10"/>
    <p:sldId id="25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7B4AE4-6572-4265-B33C-6B848599561B}" type="datetimeFigureOut">
              <a:rPr lang="sk-SK" smtClean="0"/>
              <a:pPr/>
              <a:t>28.4.2020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CF826A0-1F29-4C11-A11B-7BCAA425B9F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Dom v stráni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69204" y="548680"/>
            <a:ext cx="8229600" cy="5972501"/>
          </a:xfrm>
        </p:spPr>
        <p:txBody>
          <a:bodyPr>
            <a:normAutofit/>
          </a:bodyPr>
          <a:lstStyle/>
          <a:p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si nakoniec volia partnerov z rovnakej spoločenskej vrstvy. </a:t>
            </a:r>
          </a:p>
          <a:p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Mateho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umieranie a smrť v závere románu sa stane </a:t>
            </a:r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symbolom zániku starého sveta a hodnôt, ktoré reprezentoval. </a:t>
            </a:r>
            <a:endParaRPr lang="sk-SK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http://www.sme.sk/vydania/20080407/photo/sm-0407-012c-dom.r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2428868"/>
            <a:ext cx="2747269" cy="4104744"/>
          </a:xfrm>
          <a:prstGeom prst="rect">
            <a:avLst/>
          </a:prstGeom>
          <a:noFill/>
        </p:spPr>
      </p:pic>
      <p:sp>
        <p:nvSpPr>
          <p:cNvPr id="15364" name="AutoShape 4" descr="data:image/jpeg;base64,/9j/4AAQSkZJRgABAQAAAQABAAD/2wCEAAkGBhQSEBQUEhQVFRUWFxUXFBUVGBgXFRYYFxUVFBYUFhgXHCYeFxklGhcVIC8hJCcpLCwsFx4xNTAqNSYrLCkBCQoKDgwOGg8PGiwfHCApKSkpKSkpKSkpKSkpKSkpKSkpKSkpKSksKSwpKSkpLCkpKSwpLCwsKSkpKSwsKSksKf/AABEIAKAA8AMBIgACEQEDEQH/xAAcAAAABwEBAAAAAAAAAAAAAAAAAQIDBAUGBwj/xAA6EAACAQIDBgMGBQQDAAMBAAABAhEAAwQSIQUGMUFRYRMicQcygZGxwSNCUqHwFGJy0YLC4WOS8UP/xAAZAQADAQEBAAAAAAAAAAAAAAAAAQMEAgX/xAAgEQACAgICAwEBAAAAAAAAAAAAAQIRAyESMSIyQRME/9oADAMBAAIRAxEAPwDj1ChNCrgHNCio6QgUKFKC0ACdBQmgRoKKgYulCms1LU0AKNFRFqLNQA4tFRIaOaBoTQoTRGgA6E0DRUCDmn8H74+P0qODUnAe/wDA0zmXQ/zPqagmpv8A7UGaDjEChR0U0i4CaOkmlUAJNJFGaIUAOGiNGRRGg6GYoUdCmTDFCgKFIAUoGkilUmAZ4CiAozQApAJilKKUVoop2ATCiApYFArTsALQoKNKFCGhNChQoGCaFChQKgVK2cPN8DUWpezuLen3ponP1Y4OBqBU8+6fSoNIWHoArU7u7sqyeLd1BgBNde57VSbG2ab10KOH5jwgdZrorYy2gQC2WyiM3LhwHXrWT+jI1qJsxxvbIl3YOHVSCq8Z8vEnhlB41k96cBbtuotgr5RMiNedbPCqcTpaRmj3jyXoc3Wom9eCb+nh8pI6MCRrGup/hqOKclLZScU1o5zRCjIolr0TKOGiNGaKg6GYo6EUdBMAFFFKBoRQchRSiKFGaQBmjWiajUUjoM0dEBRmgAUTGgKBoAUeFIpw8KQRTQ0JFCKEUdMYVA0KFAgqm7OHv+g+9Q6m7P8Adf0H3prsnk9RT+4fSq+p973DUA0MWLo1m6W0VtW2bKpYsFEwTGhLZemvGr3ae87XbLW2PlYQqLAAPHNBGmvTjXOsPdKtI/g00q7F4s2UgniRpx0mseWHlZtg9E3B4lQTD5QQBGv+xNSdrXkNm6A4jKYUvLTIIKZtemk1U2Sze+IXnI19ByqQ2z0QlkWQc0T3AiYqdpMo7aMuaCDWrvZ+6t3EMfDAAHNjGnYcat09nupBvrI6ax66z8q1PLBfTNwZkCKFafH7i3EEoQ47aH5VnL9gqYIII604zUumdOLXZHiipzLR5aoZxCrQinAKIikAiKmWdlXHEhdBzOnepWznS2M7KGf8gPAdyOZqxXb+swI7/v8ADjp3qTm/hRQKa7sm4DGQn01FRshBg6etaW3tXxG1H+uoqJjXBkMog8COIrhZXezv89FKKOlMkE0kVYkA0TGjpJpgHVvsDdp8U2jBEBgu30A5mqmuh4LAC2qKp0VRI4CSASSetTyz4Irjg5D1n2cYNVHi3rrE/pyqD24H607tH2aYUqPAuXVJE+dldT3EAfWp67SyplJAHEAAQKl7NvqSqhjDEjXkdZisv7u+zR+Ojke29jthrpttOmkkZQ3deo71X10T2pYcZbTcGBieTiOXQjnXO6245co2ZJKmCpuC9y58PpUKp+CH4T+o+1URHL6gxA8h+H1qvirPEL5T8PrWs9n+5Xin+qvpNpD+Ep4XXGuv9ixPc6VzOXHY8EXJUUtndY2rSPfYo1xQyWwsnKTALyRExwGtO+CysuUSJYTA8vY9o1mr/fy74m0UidUtwvQxLSOWs6VX4kwKwZJtvZ6MFRAy5dSe5J930A5mnNn3s1wIEzeU6HXkePD9qrdoYzXqTpH84CndgYk28QrvJGR4A68NPTWnw1bG5Xo1li8CiwBbKxJByz2kUi9jmHmUkxpmjlA4xxpq5iVacuvE9/SqW9dIkFSJ6E+nCo9i6Lx8S1xZRg5EEARpGsR9aibQ2cMSrMUIcCQVESf7hFVtvHLaYQTJ5kRAPerDC7S86s7yMwM8dNeMGaKcXo60+zDTRzSaKvVPNFzQpINGD/BSYhy0Z4/KpCEHT6cvlTr7EuWsQlq+pUsFaD0bl68j3rSLsrxC0gBI/DIjSIleRArNkmomzHjclZVbBwzeICFkDiY071rDgEfRlEHge/So+Csi2gUaHrUbE4K7nDG6CpPU6d4FZJS5OzXGHFGOx1opcdDxVmB+BIpmaXjFcXHFz3wxDT1nWmga9NLSPLfbFCkrQmm0HemJD5rcttdUVWbgQCCOEQIrBiedbHdzEI2HyuAchMzxE8B6VmzrSNWH2JmK28iqrMNH1Q9fSpWy9phirqD5dexBqPex9olVCkhQJUgeXqQeRqajgAhYyETIHzrE6Xw20Vu+2N8SxlIBKMpDa5hm5fGsLlrpe19yr+ItDwTazEi5ka4BcZcoC9hz0JFYPamx72HbLfttbPLMOPoRoRW/A1xowf0Ly0QMtT8Mv4R/yH2qFVhhh+F/zrUjFk6Hkw2cqnDMyrPGJ0nToJPwrsWy8Y6JaVrYstathIOlq5a0CXkbUEjmO/aud7pbQSzdJa2ruRFpm4W25tHcaTS95N7C8g8eBIZig4QFUnQ8eFZM0nKVI1fzKoWK3i2/4mKnyqLTMEbUmCS7CTyk1Q7Z22DohkkVU4rEF2J4CT/O5pyzhhkDHUlgAO0Sa54JbZbl8QuzazSTxGo5x3BrR7Hw1mZcrmCBEQmD5hmZhPPWB8aprGHJM8Fgk9gPvNFhdolbyuAA2Y+b3hB0AC8NNaUrl0dLXZqltpb90VExFkNOaBPM8h1py4x0J48en7UxfbPp1rKipTbSZWZQpOVRAPM96KxiCh0g6x1HxqybYbNlCSWJ0AFHvBsa5hLKO0NnJUx+UxMHvE1dNNUcPTMbnFHnHWmZqZhbQGpEnjryHWtzdGGheHwTP2HU0+bXh6gsCDIYEaEQZ7aiui7n+z9LqLexblUIlba6ORyLMdFBHICa1g3Q2afKMJ4g6m5cDeuhqDyJnSgZHYmNtbSsgXYGItcz1PEg81b9jVW1k2LxzEiNCvKe461o9qbgrhbgxGAW4CAQ+Hc5syEQRbY6zzg/OqjaeHOKsZ0k3LYkg6M9scQR+pdazzin0ascmtDZvhhULaWMa3bJUsMoJzDvoB86h4VnCM66hFzEcWjMFLAc4kU/cuWb58K6HGUksbbAGRI/MCCJ+lSUadvovytUuzKY3GNduM7+80THYAfamKvd5d1lw6eJbuMRKhrdxctxAw8pkGGE8x1rOhjXpQaktHmyi0/IeosOeNCuh+yzcZbzJicSJSSbNs8HjjcYfoB4DmacpcVYRVkbc/2X38Zlu3Zs2OIJH4lwf/GvT+46etbLeLc61hcL+DbS0Aw1JzXXnSWJ4xxjQV0S7icqMy/lGg69BXPNq2WuXDccsxGihpZDmI1GvuwSPWsWSblovBVswZ2Q2aRcIPGJE+vD71YWs/hHICxGmnM1Iv7tMcRlhsmhEHVtfcI5dzVpe3ccQA1sf2mYXsKlV9mhzpaJ3s/HmveIJJCgzHfTtFPb/wDs4fFqtzDFGuIGlG0e4DEAPwJEcDxpzd7C+CSs5idSQI1+9XVjbpRyrfCnCXCVnElzR55xmCe07W7qMjqYZWEMPUVOwo/BX/L716B2zsLCbTtAX0BaIW4ulxO6sOI7HQ1wPevd6/s/Eth2eVWGttyZWmGA5HkR1Fb4ZFIwZMTCu4sp1g6SOfODVe7lzLHT95/kVHu4lyIZp16DjVru9ss4kueVsZmUfmkwAOg0n4UTpeRTDaXEhHClrLXNAqFQP7ix4L1jiadTGgKBBjt3jma0W9GDRML5CmmSVE6Ekar0GlVPhAKvlnQE9yfXhUOfJWaKpjdnHEoyhSAVIk8jxqGL7MqgklU0XTRS2vLmT16Vf7I3c/qnNuygDZScze6v9zE8BVjc9ll5nIt4jDGdYGdOHCFKn4a86alEbjKtGcsbau+IEENLBQCJOvSNa1r7DuIy5l87QMnEqTwn4a9qe9nu4qnHKzksbMuwOkMpygZZn3jz6V0HadpfFmBCaBubMfeb7VOfF+oKTXZW7L2StlORYxmP/X0obW2amItG3cUMpHxBjRl6EUq7iSDx48ByA7xxquu7QIbjUuhpW9nD7NqSJ4cTWi3W2eL+JVWEosu/cLwWe5iqBDC9z/BW09mt5fEvA+9lUj0mDPPjHCtuS6dGaO2dAubSA0EjtGnw7UhNq68SPTSol9kY6nUcs6n6kGlLat85/wDun+6xsutF1h9pZtP3LE1ntv7PuWbzX0P4TiWI5ORDg9miZ4a1YYaws+WJ/wAgfjppU3E7cS3NqMxjzDjx5HoKOWtnVXpHLrzeW5kYBvDuOo7KNR20mqjDbQABIBkniT2/3Wkxm6xV7lyy0l7d1ch5ZxACt0HesgLZtuVcENzDaGqw4yjpik5Y5bRd7XxrNs8B5PnRQekSx16GB8azmCwrXGyopY9BrXQdztn4i8MvgF7TRmLCE0IIPmGsHXSt4N0cLazXrgJvHXMkWwI4ZEQZR8taIZVBNUPJj5u7OZbE9mOIvAtdKWLaiWzEM5HMBFPl0nUkV1XYNlbdk3W8iBQtsdLa6CPWKx25my7mJ2hfJZvBtEi6xPv5tRb00zSNegrX75Xg6ph7YklkEAxxmJj0ricnLbOIxS0RbW0LuLumPJatMSDmAmBoG11bU1NxSZco8sAAiOXOO9O7Lwws2/Du2shJ0YEsvfiARScdh1U6GZpJa2H0jFIko0E6nQTQt2I1JB+FAIKWV0oAJ0jKw9DVdtZhmDDn9qm2bk5h0qnxrlh6VCReK0W2xNqZZGv+qqfazgFxOCGIVfxbBEkcTaYwwPYEg/Om8G0P6itDaylGDDMjAq4PAqRBB7QapjnTOJxTPOuatluErrbuOIyM4Vieiif+1UG8mwmwmJuWW1AMo36kbVW+WnqDWp3BxgWwyuBlzsxJ1j3RwFbcr8NGeC8hveLDBrAykktdAjKR5QZHM1DbBsWyhs0Qsc9O/LpVpvbjMyW8jAJmBAEqwIBGvbTSsycW8zmPX/8AetQim0XlKns3GyEhrdlSYAXNkfMbjE8FGkdzwAE1a7wb2HClE8N2unQAABRrGVYnxDw156VSbo7aw3iA5RbunRSfdBPEietbTeHcxcV4OIsQt+wyt4ZM27gDq5HZtND8Kmo78irya8SXswNhrJBj+qxJ8S8dD4YiMsj9I09SaZtJBbNJPIn99PvQxe0DcOokHWPXWKrsTgbaecSsGYBJzTyImnJ70QGMZcMmNfoPh1qva5BqVdViJMKvGOfxjnVbfuSGI5VydpHLHNO4LHPZuB0JDD6cwe1MmkmvRpfTJ0afE7zB1BZ5P6SvnHow5UnZ29gU6qvH3ioka9edZmiip/lEfJnXm3sSzZzADMfdGks3UxyHHpyqmwm0iQWJlnJLHqTXPfHYxqdBAk8B0FTcJtNgQP3qMsDrReGVJnQ7OJbrV3s022YF1RmHu51B1HCCRoawRxzWsueIYSrflPbNwntU2zts1kcGtmtTT0dSubc0000Hb5VmdtbzZZZj5RoO5PAAVV29uEpLQQOZ1I7DvVdhEGKxtlHkW1YFz+Vf8jyJ/aaEnJ7OZyUVo2uwds2vCCYbRJJY/mZj7zt3M/KpOyrue+5JylNFeJBY8J5iF0q123uRavWlFkmxdQgpctkiRzVuoI5/GnMNsy5aGTKTMZmQ6sQIlmPH9qqouzM5ILEYfN76lD1DAoe4BMiomKsMkAkMOVTb2zrfTXnJzH51CxGECxEjtXbOUMmeNM3L9PgHr+1RMTePMT9a4Oh3B2jmnhNVuJsHMw7mpmMuFQgH5oNMXwfMSedRZZESzZ1XWrjBXxbOplToQeBFUQPfnUp7HMUosGQfaduyLuEF635vB1BHE2iRnQ91MN86zu4xjDQFBJdwc3ukaEsT2FbfA41klSMyMIdDqCCII+RNU+L2AcLhwtnObLsSCR5xInIxHLo3MCtKncOJKMPIzu9FlRaVlYGbkADoA3Gsu1X+8NyLFteIFzvHu8p48aoH/n1qmPo4yew07xrXRPZ5v2xZbF1pOgVuvaubXTJq03XUeKXJjIsg9CWAHCqTinG2KD3R12+4VmQkAgkT25ftTFu4CCW1jh61L2bhkvqrKuaUUljwGmsfaoGOUyddOYmCPSaytFCvx2KLHiQOg/mtV9x5zH+0+usU5ibnJTPpUW1adwoCqV7gnWecGkVijmhNEO1GB14UebpXpmEHCge9ACOPGklppACncKonUxTRNOWqT6BdnTt0t47VvCC3euJkkko6h809oMVFxW1cFBFnBAak5i3h69QAS0fKsTbxSqscT8vnTV3aDHhpWX82y7yGvwmKteHcZwFYOoS2pMaxrJJJ0ro25wwqWSWK57k5geQM6Vw7ZOEvX7qpZQ3HPJddOp/SO5rquzfZsLSg4u7eJ/TYlba9i/vH10FcTgosIybN7hgFEWbmccQhMkD+08/Q1KuYyV/ujpP7daxF/dhrDq2Gv3IPurcbOJ7kwYrSYTFsVUuPMIFwLqCTpK9YMTUlIfEYxWNedZ+K/wDlQ32jPlOp6AGarNrf01lmW7iHkNoEykgSdGJUwaawe8dpVIUlujF4b5qAKHNDUWy4XO3uox9AT9KO9sm8RPhPEHhE/Kl4feMuhOZgBOsg99YAqs2jjsW6TaDOp/MhkQPTnXPNHXBss8Ay3LKrfHhspABcFST01qTtTYJK50g6axXPrpuTNzT1Ovy5Vo9l7duZDlJI4TymuU0+zviQ7eEYsQBV3g8M5ABSjuYcmG90nUirXZIyyM2p11/ehI5bJOz9lKNXieQqxxuzku2WtsPKykQPtSf6hF1OpqHht6bVx2t22V3XjB8oPGCw5+lXSSJbZxXfXZpskW2jOrnNlmIlQDHKRFZh6697TN1LmJAvWFzXAAroCASFaQwmJI4fKslgfZy+XPiri2V/SIe4f+q/vVYySWwcW3owTrBre7hbmPctXLt6bVswFZhq2k5kB1+PCrFbuAwetq2pcf8A9Lvnb1E6L8BUG57RB4nmJKNo3bv8KHk5Kkjrhx3ZtBtKzhrItWgciiJJm4SCfM3X4VncbtNX4gXA0zlMH1I5EVV7W2ukBs4g6qf5yrJ394ir5rQCtzIJg+o4GuVByFaRabY2z4BNsKwzQ0ZhIGvExzqFgN63taopB/y0joRFUN2+1xizkljqSaLNWhYo1s4eR3oT60WekxQy1YiHRUDQoECjoLSiv8+1IDQbo7m3MaxOYW7SmHuHXX9KD8zQR2E611bZe42zrQAFoXGH57nmY/PQfKspsFzh8OlsHgJb/JtW4fL4VbW9pkDN31+Vefkytul0aYwRq7O0RhHRERBZYx5VRMp75QJmr/x1uKGU6GR/sGucbV2n41kZYka/EET+1aTdfHK6kcjqRPOTqKlF7opx1YzvBmBUDhrr0I1B9Imk4XHOE6cp9NTU3HbNbORMqRKseAIjSot/DhVgEtlEnpJiuZWtjVHO94xkuFh1M85kzVPgsG9x/wAPykkAACcxPAAVpd4sMHChdSWj6n7U5sewmFZoILKJZujsNQPQaV1FpIGazY2x0s2Ql58zEHMF0XXiOtFf2MiqThbjI3HLMqT9V9azF3ajHUmhhNouDIMHlPCeQP0pUgi2Kbeh1fLiLKuRxzLlb1kVp9k7xYe4uVAtp+XiDPbPZhIPyrEbz7RF7DC4oh0cmD+gwHT/AIvHzrMWNr68YPrXcINq0DavZ2W9t/FL5XwD3Oj4Zg9tukE8B61ntu75YjDsA2FNrgQbp1+AXlWYwO+eJsg+HcIHSqvaG07uKfPiLjHkBOsdhVIws4k6F7f3wxOJ0e4QuvlSVU+samr/ANnmIfwnFs5DbYsz8YUqOQ1JgfsaolwVoW8yhf8AlLfOm8HvAcLcDKqHnlQkK3Qt05/M1VwtUjmE1ds6lids3Gtq1q6lzNIXMuWTHENJiudbb27iGchgUJ7kz3BHGn9lbwNbS0CFYDPdIAjKGJIA6RIFQtubVe4QE8h8kDhBIZnnrMrUox8qZeb8bRS37bNOYgep+3Gkqii3Bmc05joCPTjUp8PcjRl9YE/Soo2MxkuwA6k1rSMbbK+5cnQEkfWkOOVS2srMKxPeIH/tNPZjU13YhqjiiBoA0w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5366" name="Picture 6" descr="http://www.sme.sk/cdata/4036703/smv-0823-023-Dom_v_strani_-_foto_Filip_Van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357562"/>
            <a:ext cx="4264955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MARTIN KUKUČÍN (1860 – 1928)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67544" y="1612819"/>
            <a:ext cx="3604390" cy="4538533"/>
          </a:xfrm>
        </p:spPr>
        <p:txBody>
          <a:bodyPr>
            <a:normAutofit lnSpcReduction="10000"/>
          </a:bodyPr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>
                <a:latin typeface="Arial" pitchFamily="34" charset="0"/>
                <a:cs typeface="Arial" pitchFamily="34" charset="0"/>
              </a:rPr>
              <a:t>v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lastným menom Matej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Bencúr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redstaviteľ  1.vlny slovenského realizmu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oviedky: </a:t>
            </a:r>
            <a:r>
              <a:rPr lang="sk-SK" sz="2400" i="1" dirty="0" smtClean="0">
                <a:latin typeface="Arial" pitchFamily="34" charset="0"/>
                <a:cs typeface="Arial" pitchFamily="34" charset="0"/>
              </a:rPr>
              <a:t>Veľkou lyžicou, Rysavá jalovica, Keď báčik z </a:t>
            </a:r>
            <a:r>
              <a:rPr lang="sk-SK" sz="2400" i="1" dirty="0" err="1" smtClean="0">
                <a:latin typeface="Arial" pitchFamily="34" charset="0"/>
                <a:cs typeface="Arial" pitchFamily="34" charset="0"/>
              </a:rPr>
              <a:t>Chochoľova</a:t>
            </a:r>
            <a:r>
              <a:rPr lang="sk-SK" sz="2400" i="1" dirty="0" smtClean="0">
                <a:latin typeface="Arial" pitchFamily="34" charset="0"/>
                <a:cs typeface="Arial" pitchFamily="34" charset="0"/>
              </a:rPr>
              <a:t> umrie</a:t>
            </a:r>
          </a:p>
          <a:p>
            <a:endParaRPr lang="sk-SK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ovely: </a:t>
            </a:r>
            <a:r>
              <a:rPr lang="sk-SK" sz="2400" i="1" dirty="0" smtClean="0">
                <a:latin typeface="Arial" pitchFamily="34" charset="0"/>
                <a:cs typeface="Arial" pitchFamily="34" charset="0"/>
              </a:rPr>
              <a:t>Neprebudený, Mladé letá</a:t>
            </a:r>
            <a:endParaRPr lang="sk-SK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ww.litcentrum.sk/tmp/asset_cache/content_embedded_medium.11/00002380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12819"/>
            <a:ext cx="3500462" cy="45385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539552" y="836712"/>
            <a:ext cx="4038600" cy="5457844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Román uvádza citát z diela talianskeho básnika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Leopardiho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Dve veci má svet – lásku a smrť.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Motto (vodiaca myšlienka) naznačuje tému: </a:t>
            </a:r>
            <a:r>
              <a:rPr lang="sk-SK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všetko, čo je medzi láskou a smrťou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– život a jeho problémy, osudy jednotlivca i rodín, jednotlivých spoločenských vrstiev i celej spoločnosti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>
          <a:xfrm>
            <a:off x="5004048" y="1785925"/>
            <a:ext cx="3240360" cy="4274067"/>
          </a:xfrm>
        </p:spPr>
        <p:txBody>
          <a:bodyPr>
            <a:normAutofit fontScale="92500"/>
          </a:bodyPr>
          <a:lstStyle/>
          <a:p>
            <a:endParaRPr lang="sk-SK" dirty="0"/>
          </a:p>
        </p:txBody>
      </p:sp>
      <p:pic>
        <p:nvPicPr>
          <p:cNvPr id="30722" name="Picture 2" descr="http://t0.gstatic.com/images?q=tbn:ANd9GcT5pZnN77WmWVv3z63o-XGdc5gCfyMZu9Z20UN_ZdnGDCl21td8C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785926"/>
            <a:ext cx="3051302" cy="4274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90104"/>
          </a:xfrm>
        </p:spPr>
        <p:txBody>
          <a:bodyPr>
            <a:normAutofit/>
          </a:bodyPr>
          <a:lstStyle/>
          <a:p>
            <a:pPr algn="just"/>
            <a:r>
              <a:rPr lang="sk-SK" sz="2400" dirty="0" smtClean="0">
                <a:latin typeface="Arial" pitchFamily="34" charset="0"/>
                <a:cs typeface="Arial" pitchFamily="34" charset="0"/>
              </a:rPr>
              <a:t>Dej spoločenského románu z chorvátskeho prostredia Dalmácie je kronikou jedného roku života na ostrove Brač, kde Kukučín žil v rokoch 1894 – 1907. Autentickosť chorvátskeho prostredia umocnil autor využitím niektorých chorvátskych slov</a:t>
            </a:r>
          </a:p>
          <a:p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i="1" dirty="0" smtClean="0">
                <a:latin typeface="Arial" pitchFamily="34" charset="0"/>
                <a:cs typeface="Arial" pitchFamily="34" charset="0"/>
              </a:rPr>
              <a:t>Čas a miesto deja: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pod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Grabovikom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, autorova súčasnosť (koniec 19.storočia)</a:t>
            </a:r>
          </a:p>
          <a:p>
            <a:r>
              <a:rPr lang="sk-SK" sz="2400" i="1" dirty="0" smtClean="0">
                <a:latin typeface="Arial" pitchFamily="34" charset="0"/>
                <a:cs typeface="Arial" pitchFamily="34" charset="0"/>
              </a:rPr>
              <a:t>Druh/Žáner: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epika/spoločenský román</a:t>
            </a:r>
          </a:p>
          <a:p>
            <a:r>
              <a:rPr lang="sk-SK" sz="2400" i="1" dirty="0" smtClean="0">
                <a:latin typeface="Arial" pitchFamily="34" charset="0"/>
                <a:cs typeface="Arial" pitchFamily="34" charset="0"/>
              </a:rPr>
              <a:t>Vonkajšia kompozícia: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18 kapitol</a:t>
            </a:r>
          </a:p>
          <a:p>
            <a:r>
              <a:rPr lang="sk-SK" sz="2400" i="1" dirty="0" smtClean="0">
                <a:latin typeface="Arial" pitchFamily="34" charset="0"/>
                <a:cs typeface="Arial" pitchFamily="34" charset="0"/>
              </a:rPr>
              <a:t>Rozprávač: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vševediaci (autorský)</a:t>
            </a:r>
          </a:p>
          <a:p>
            <a:pPr>
              <a:buNone/>
            </a:pP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03762"/>
          </a:xfrm>
        </p:spPr>
        <p:txBody>
          <a:bodyPr>
            <a:normAutofit fontScale="90000"/>
          </a:bodyPr>
          <a:lstStyle/>
          <a:p>
            <a:r>
              <a:rPr lang="sk-SK" sz="3600" dirty="0" smtClean="0"/>
              <a:t>Postavy podľa spoločenských vrstiev</a:t>
            </a:r>
            <a:endParaRPr lang="sk-SK" sz="3600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214282" y="1571612"/>
          <a:ext cx="8643999" cy="479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33"/>
                <a:gridCol w="2881333"/>
                <a:gridCol w="2881333"/>
              </a:tblGrid>
              <a:tr h="501810"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sedliaci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statkári, zemania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podnikatelia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Težak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Mate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Berac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Šora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Anzula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Dubčićová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Zandome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Jera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Beracová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(manželka)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Niko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Dubčić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(syn)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Ivan</a:t>
                      </a:r>
                      <a:r>
                        <a:rPr lang="sk-SK" sz="2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baseline="0" dirty="0" err="1" smtClean="0">
                          <a:latin typeface="Arial" pitchFamily="34" charset="0"/>
                          <a:cs typeface="Arial" pitchFamily="34" charset="0"/>
                        </a:rPr>
                        <a:t>Berac</a:t>
                      </a:r>
                      <a:r>
                        <a:rPr lang="sk-SK" sz="2400" baseline="0" dirty="0" smtClean="0">
                          <a:latin typeface="Arial" pitchFamily="34" charset="0"/>
                          <a:cs typeface="Arial" pitchFamily="34" charset="0"/>
                        </a:rPr>
                        <a:t> (syn)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Dorica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Zorkovičová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Matija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Beracová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(dcéra)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Katica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Beracová</a:t>
                      </a:r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 (dcéra)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01810"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Paško </a:t>
                      </a:r>
                      <a:r>
                        <a:rPr lang="sk-SK" sz="2400" dirty="0" err="1" smtClean="0">
                          <a:latin typeface="Arial" pitchFamily="34" charset="0"/>
                          <a:cs typeface="Arial" pitchFamily="34" charset="0"/>
                        </a:rPr>
                        <a:t>Bobica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19256" cy="713234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Vnútorná kompozícia románu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 fontScale="85000" lnSpcReduction="10000"/>
          </a:bodyPr>
          <a:lstStyle/>
          <a:p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Expozícia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sa zaľúbi do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prežíva svoj cit romanticky,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 pocitom víťazstva.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Kolízia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prajavuje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záujem o sedliactvo, odpúšťa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Katici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sľub Paškovi.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mení životný štýl, prestáva súžiť.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Kríza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spoznáva zázemie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Katicinej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rodiny – Jeru a je vlastnosti.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registruje ochladenie vzťahu, obáva sa, že stratí svoju pozíciu</a:t>
            </a:r>
          </a:p>
          <a:p>
            <a:pPr marL="64008" indent="0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0A22E"/>
              </a:buClr>
            </a:pPr>
            <a:r>
              <a:rPr lang="sk-SK" sz="24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Peripetia 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– kryštalizácia vzťahu po nečakanom návrate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Dorice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– návrat k tradícii, k spoločenskej norme.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pochopí, že v porovnaní s peknou, láskavou a vzdelanou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Doricou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nemá šance. </a:t>
            </a:r>
          </a:p>
          <a:p>
            <a:pPr lvl="0">
              <a:buClr>
                <a:srgbClr val="F0A22E"/>
              </a:buClr>
              <a:buNone/>
            </a:pPr>
            <a:endParaRPr lang="sk-SK" sz="2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0A22E"/>
              </a:buClr>
            </a:pPr>
            <a:r>
              <a:rPr lang="sk-SK" sz="24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Katastrofa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sk-SK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zmierenie ľudské, nie spoločenské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; Blížiaca sa smrť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Mateho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zbližuje pohnevaných a rozuzľuje vzťahy (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Dorica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sk-SK" sz="2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Katica</a:t>
            </a:r>
            <a:r>
              <a:rPr lang="sk-SK" sz="2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+ Paško)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603828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SOCIÁLNY/SPOLOČENSKÝ ROMÁN</a:t>
            </a:r>
            <a:endParaRPr lang="sk-SK" sz="3200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928801"/>
            <a:ext cx="8229600" cy="4243715"/>
          </a:xfrm>
        </p:spPr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Je román, v ktorom autor zobrazí </a:t>
            </a:r>
            <a:r>
              <a:rPr lang="sk-SK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myslenie a konanie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postáv tak, že zdôrazní ich </a:t>
            </a:r>
            <a:r>
              <a:rPr lang="sk-SK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závislosť od sociálnych skupín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do ktorých patria.</a:t>
            </a:r>
          </a:p>
          <a:p>
            <a:pPr marL="64008" indent="0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r>
              <a:rPr lang="sk-SK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Je román, v ktorom vplyv spoločenských okolností a sociálnych vrstiev  na myslenie a konanie postáv je rozhodujúci.</a:t>
            </a:r>
            <a:endParaRPr lang="sk-SK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147248" cy="1001266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SOCIÁLNY TYP POSTAVY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Postava je nositeľom vlastností väčšieho počtu ľudí toho istého sociálneho postavenia.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postava sedliaka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Mateho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Beraca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Postava z okraja spoločnosti, ktorá žije v chudobe, prípadne v iných zlých spoločenských podmienkach.</a:t>
            </a:r>
          </a:p>
          <a:p>
            <a:pPr lvl="1"/>
            <a:r>
              <a:rPr lang="sk-SK" dirty="0" smtClean="0">
                <a:latin typeface="Arial" pitchFamily="34" charset="0"/>
                <a:cs typeface="Arial" pitchFamily="34" charset="0"/>
              </a:rPr>
              <a:t>postava Jozefa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Maca Mlieča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147248" cy="785242"/>
          </a:xfrm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Dom v stráni ako sociálny román</a:t>
            </a:r>
            <a:endParaRPr lang="sk-SK" sz="3200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rmAutofit/>
          </a:bodyPr>
          <a:lstStyle/>
          <a:p>
            <a:pPr algn="just"/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, ktorý pociťuje silnú vášeň, sa rozhodne manželstvom so sedliačkou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Katicou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vrátiť k svojim koreňom. Pre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Katicu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predstavuje tento vzťah príležitosť, ako sa vymaniť zo sedliackych pomerov. Ich verejné zasnúbenie vyvoláva nedôveru a nevôľu ako nepatričné narušenie prirodzených životných noriem a tradícií.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Nikov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priateľ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Zandome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spomína hranice, ktoré sa nedajú prekročiť. </a:t>
            </a:r>
          </a:p>
          <a:p>
            <a:pPr algn="just"/>
            <a:endParaRPr lang="sk-SK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Rozdiely medzi Nikom a </a:t>
            </a:r>
            <a:r>
              <a:rPr lang="sk-SK" sz="24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Katicou</a:t>
            </a:r>
            <a:r>
              <a:rPr lang="sk-SK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sa časom ukážu ako neprekonateľné a presvedčenie, že cit prekoná skutočnosti, dané ich rozličnou spoločenskou príslušnosťou, sa stáva ilúziou.  </a:t>
            </a:r>
          </a:p>
          <a:p>
            <a:endParaRPr lang="sk-SK" sz="2400" dirty="0" smtClean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140</TotalTime>
  <Words>537</Words>
  <Application>Microsoft Office PowerPoint</Application>
  <PresentationFormat>Předvádění na obrazovce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Nadšenie</vt:lpstr>
      <vt:lpstr>Dom v stráni </vt:lpstr>
      <vt:lpstr>MARTIN KUKUČÍN (1860 – 1928)</vt:lpstr>
      <vt:lpstr>Prezentace aplikace PowerPoint</vt:lpstr>
      <vt:lpstr>Prezentace aplikace PowerPoint</vt:lpstr>
      <vt:lpstr>Postavy podľa spoločenských vrstiev</vt:lpstr>
      <vt:lpstr>Vnútorná kompozícia románu</vt:lpstr>
      <vt:lpstr>SOCIÁLNY/SPOLOČENSKÝ ROMÁN</vt:lpstr>
      <vt:lpstr>SOCIÁLNY TYP POSTAVY</vt:lpstr>
      <vt:lpstr>Dom v stráni ako sociálny román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v stráni</dc:title>
  <dc:creator>admin</dc:creator>
  <cp:lastModifiedBy>Kristína Vargová</cp:lastModifiedBy>
  <cp:revision>18</cp:revision>
  <dcterms:created xsi:type="dcterms:W3CDTF">2013-02-04T19:45:58Z</dcterms:created>
  <dcterms:modified xsi:type="dcterms:W3CDTF">2020-04-28T10:14:40Z</dcterms:modified>
</cp:coreProperties>
</file>