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3" r:id="rId2"/>
    <p:sldId id="358" r:id="rId3"/>
    <p:sldId id="361" r:id="rId4"/>
    <p:sldId id="372" r:id="rId5"/>
    <p:sldId id="364" r:id="rId6"/>
    <p:sldId id="365" r:id="rId7"/>
    <p:sldId id="368" r:id="rId8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8000"/>
    <a:srgbClr val="FF0066"/>
    <a:srgbClr val="00C09B"/>
    <a:srgbClr val="00FFFF"/>
    <a:srgbClr val="6666FF"/>
    <a:srgbClr val="DE005A"/>
    <a:srgbClr val="CC0000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737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442BC-D620-485F-AFAC-04FEDCA85BEF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2D950-B8ED-41C1-BD5A-305954A8999A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9B6BC9-D0E6-4704-BC56-7B6AFFBB4F98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23158-BE33-4741-8FE9-A5198FB7C31A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0F1E6-F446-495F-84EE-22329C020E9B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A3EFF1-F3A8-469B-98B7-D0BDFA7753CA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1F2B82-F2FF-42A3-88E8-219A9C4C541B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2A4248-600C-4E72-9D1E-C4B13FE751E6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8D286-D67F-477E-A3BD-A505626D9F08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0B309-37F4-4926-B19C-9606BCECAC44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3C942-1FEF-4D83-A872-849C342A8E1F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A5AEED"/>
            </a:gs>
            <a:gs pos="100000">
              <a:srgbClr val="C3C9F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B48148-0368-44E1-B1E8-E35FDD9598C7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d"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gif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7" name="WordArt 5"/>
          <p:cNvSpPr>
            <a:spLocks noChangeArrowheads="1" noChangeShapeType="1" noTextEdit="1"/>
          </p:cNvSpPr>
          <p:nvPr/>
        </p:nvSpPr>
        <p:spPr bwMode="auto">
          <a:xfrm>
            <a:off x="5292725" y="4687888"/>
            <a:ext cx="3527425" cy="12255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TopLeft"/>
              <a:lightRig rig="legacyNormal3" dir="r"/>
            </a:scene3d>
            <a:sp3d extrusionH="125400" prstMaterial="legacyMetal">
              <a:extrusionClr>
                <a:srgbClr val="FFFFFF"/>
              </a:extrusionClr>
            </a:sp3d>
          </a:bodyPr>
          <a:lstStyle/>
          <a:p>
            <a:pPr algn="ctr"/>
            <a:r>
              <a:rPr lang="sk-SK" sz="48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50000">
                      <a:srgbClr val="C0C0C0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Elektrická</a:t>
            </a:r>
          </a:p>
          <a:p>
            <a:pPr algn="ctr"/>
            <a:r>
              <a:rPr lang="sk-SK" sz="48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50000">
                      <a:srgbClr val="C0C0C0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práca a energia</a:t>
            </a:r>
          </a:p>
        </p:txBody>
      </p:sp>
      <p:pic>
        <p:nvPicPr>
          <p:cNvPr id="125962" name="Picture 10" descr="buil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-18000" contrast="24000"/>
          </a:blip>
          <a:srcRect/>
          <a:stretch>
            <a:fillRect/>
          </a:stretch>
        </p:blipFill>
        <p:spPr bwMode="auto">
          <a:xfrm>
            <a:off x="8535988" y="6283325"/>
            <a:ext cx="500062" cy="5000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48" name="Text Box 16"/>
          <p:cNvSpPr txBox="1">
            <a:spLocks noChangeArrowheads="1"/>
          </p:cNvSpPr>
          <p:nvPr/>
        </p:nvSpPr>
        <p:spPr bwMode="auto">
          <a:xfrm>
            <a:off x="358775" y="333375"/>
            <a:ext cx="8424863" cy="12446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9804"/>
                  <a:invGamma/>
                  <a:alpha val="35001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>
                  <a:gamma/>
                  <a:shade val="69804"/>
                  <a:invGamma/>
                  <a:alpha val="35001"/>
                </a:schemeClr>
              </a:gs>
            </a:gsLst>
            <a:lin ang="5400000" scaled="1"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00000" prstMaterial="legacyPlastic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bIns="90000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latin typeface="Arial" charset="0"/>
              </a:rPr>
              <a:t>Elektrické spotrebiče pracujú iba vtedy, ak pre ne zabezpečíme zdroj elektrickej energie – týmto zdrojom je práve zdroj elektrického napätia</a:t>
            </a:r>
            <a:endParaRPr lang="cs-CZ" sz="24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20857" name="Freeform 25"/>
          <p:cNvSpPr>
            <a:spLocks/>
          </p:cNvSpPr>
          <p:nvPr/>
        </p:nvSpPr>
        <p:spPr bwMode="auto">
          <a:xfrm>
            <a:off x="2054225" y="3659188"/>
            <a:ext cx="2503488" cy="592137"/>
          </a:xfrm>
          <a:custGeom>
            <a:avLst/>
            <a:gdLst/>
            <a:ahLst/>
            <a:cxnLst>
              <a:cxn ang="0">
                <a:pos x="0" y="67"/>
              </a:cxn>
              <a:cxn ang="0">
                <a:pos x="28" y="171"/>
              </a:cxn>
              <a:cxn ang="0">
                <a:pos x="122" y="218"/>
              </a:cxn>
              <a:cxn ang="0">
                <a:pos x="453" y="256"/>
              </a:cxn>
              <a:cxn ang="0">
                <a:pos x="755" y="341"/>
              </a:cxn>
              <a:cxn ang="0">
                <a:pos x="972" y="369"/>
              </a:cxn>
              <a:cxn ang="0">
                <a:pos x="1256" y="341"/>
              </a:cxn>
              <a:cxn ang="0">
                <a:pos x="1340" y="275"/>
              </a:cxn>
              <a:cxn ang="0">
                <a:pos x="1397" y="256"/>
              </a:cxn>
              <a:cxn ang="0">
                <a:pos x="1435" y="237"/>
              </a:cxn>
              <a:cxn ang="0">
                <a:pos x="1454" y="180"/>
              </a:cxn>
              <a:cxn ang="0">
                <a:pos x="1558" y="76"/>
              </a:cxn>
              <a:cxn ang="0">
                <a:pos x="1567" y="48"/>
              </a:cxn>
              <a:cxn ang="0">
                <a:pos x="1577" y="1"/>
              </a:cxn>
            </a:cxnLst>
            <a:rect l="0" t="0" r="r" b="b"/>
            <a:pathLst>
              <a:path w="1577" h="373">
                <a:moveTo>
                  <a:pt x="0" y="67"/>
                </a:moveTo>
                <a:cubicBezTo>
                  <a:pt x="2" y="78"/>
                  <a:pt x="18" y="160"/>
                  <a:pt x="28" y="171"/>
                </a:cubicBezTo>
                <a:cubicBezTo>
                  <a:pt x="46" y="190"/>
                  <a:pt x="96" y="210"/>
                  <a:pt x="122" y="218"/>
                </a:cubicBezTo>
                <a:cubicBezTo>
                  <a:pt x="211" y="277"/>
                  <a:pt x="370" y="253"/>
                  <a:pt x="453" y="256"/>
                </a:cubicBezTo>
                <a:cubicBezTo>
                  <a:pt x="552" y="289"/>
                  <a:pt x="651" y="325"/>
                  <a:pt x="755" y="341"/>
                </a:cubicBezTo>
                <a:cubicBezTo>
                  <a:pt x="829" y="365"/>
                  <a:pt x="890" y="364"/>
                  <a:pt x="972" y="369"/>
                </a:cubicBezTo>
                <a:cubicBezTo>
                  <a:pt x="1107" y="363"/>
                  <a:pt x="1154" y="373"/>
                  <a:pt x="1256" y="341"/>
                </a:cubicBezTo>
                <a:cubicBezTo>
                  <a:pt x="1285" y="321"/>
                  <a:pt x="1308" y="289"/>
                  <a:pt x="1340" y="275"/>
                </a:cubicBezTo>
                <a:cubicBezTo>
                  <a:pt x="1358" y="267"/>
                  <a:pt x="1379" y="265"/>
                  <a:pt x="1397" y="256"/>
                </a:cubicBezTo>
                <a:cubicBezTo>
                  <a:pt x="1410" y="250"/>
                  <a:pt x="1422" y="243"/>
                  <a:pt x="1435" y="237"/>
                </a:cubicBezTo>
                <a:cubicBezTo>
                  <a:pt x="1441" y="218"/>
                  <a:pt x="1437" y="191"/>
                  <a:pt x="1454" y="180"/>
                </a:cubicBezTo>
                <a:cubicBezTo>
                  <a:pt x="1496" y="151"/>
                  <a:pt x="1530" y="118"/>
                  <a:pt x="1558" y="76"/>
                </a:cubicBezTo>
                <a:cubicBezTo>
                  <a:pt x="1561" y="67"/>
                  <a:pt x="1567" y="58"/>
                  <a:pt x="1567" y="48"/>
                </a:cubicBezTo>
                <a:cubicBezTo>
                  <a:pt x="1567" y="0"/>
                  <a:pt x="1540" y="38"/>
                  <a:pt x="1577" y="1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0858" name="Freeform 26"/>
          <p:cNvSpPr>
            <a:spLocks/>
          </p:cNvSpPr>
          <p:nvPr/>
        </p:nvSpPr>
        <p:spPr bwMode="auto">
          <a:xfrm>
            <a:off x="2682875" y="3644900"/>
            <a:ext cx="1889125" cy="1439863"/>
          </a:xfrm>
          <a:custGeom>
            <a:avLst/>
            <a:gdLst/>
            <a:ahLst/>
            <a:cxnLst>
              <a:cxn ang="0">
                <a:pos x="0" y="907"/>
              </a:cxn>
              <a:cxn ang="0">
                <a:pos x="104" y="888"/>
              </a:cxn>
              <a:cxn ang="0">
                <a:pos x="161" y="860"/>
              </a:cxn>
              <a:cxn ang="0">
                <a:pos x="236" y="831"/>
              </a:cxn>
              <a:cxn ang="0">
                <a:pos x="265" y="812"/>
              </a:cxn>
              <a:cxn ang="0">
                <a:pos x="293" y="803"/>
              </a:cxn>
              <a:cxn ang="0">
                <a:pos x="321" y="784"/>
              </a:cxn>
              <a:cxn ang="0">
                <a:pos x="350" y="775"/>
              </a:cxn>
              <a:cxn ang="0">
                <a:pos x="548" y="652"/>
              </a:cxn>
              <a:cxn ang="0">
                <a:pos x="671" y="586"/>
              </a:cxn>
              <a:cxn ang="0">
                <a:pos x="803" y="548"/>
              </a:cxn>
              <a:cxn ang="0">
                <a:pos x="860" y="520"/>
              </a:cxn>
              <a:cxn ang="0">
                <a:pos x="926" y="501"/>
              </a:cxn>
              <a:cxn ang="0">
                <a:pos x="1067" y="388"/>
              </a:cxn>
              <a:cxn ang="0">
                <a:pos x="1086" y="359"/>
              </a:cxn>
              <a:cxn ang="0">
                <a:pos x="1114" y="331"/>
              </a:cxn>
              <a:cxn ang="0">
                <a:pos x="1124" y="303"/>
              </a:cxn>
              <a:cxn ang="0">
                <a:pos x="1152" y="265"/>
              </a:cxn>
              <a:cxn ang="0">
                <a:pos x="1171" y="227"/>
              </a:cxn>
              <a:cxn ang="0">
                <a:pos x="1190" y="0"/>
              </a:cxn>
            </a:cxnLst>
            <a:rect l="0" t="0" r="r" b="b"/>
            <a:pathLst>
              <a:path w="1190" h="907">
                <a:moveTo>
                  <a:pt x="0" y="907"/>
                </a:moveTo>
                <a:cubicBezTo>
                  <a:pt x="20" y="904"/>
                  <a:pt x="77" y="901"/>
                  <a:pt x="104" y="888"/>
                </a:cubicBezTo>
                <a:cubicBezTo>
                  <a:pt x="175" y="853"/>
                  <a:pt x="90" y="882"/>
                  <a:pt x="161" y="860"/>
                </a:cubicBezTo>
                <a:cubicBezTo>
                  <a:pt x="225" y="816"/>
                  <a:pt x="145" y="866"/>
                  <a:pt x="236" y="831"/>
                </a:cubicBezTo>
                <a:cubicBezTo>
                  <a:pt x="247" y="827"/>
                  <a:pt x="255" y="817"/>
                  <a:pt x="265" y="812"/>
                </a:cubicBezTo>
                <a:cubicBezTo>
                  <a:pt x="274" y="808"/>
                  <a:pt x="284" y="806"/>
                  <a:pt x="293" y="803"/>
                </a:cubicBezTo>
                <a:cubicBezTo>
                  <a:pt x="302" y="797"/>
                  <a:pt x="311" y="789"/>
                  <a:pt x="321" y="784"/>
                </a:cubicBezTo>
                <a:cubicBezTo>
                  <a:pt x="330" y="780"/>
                  <a:pt x="341" y="780"/>
                  <a:pt x="350" y="775"/>
                </a:cubicBezTo>
                <a:cubicBezTo>
                  <a:pt x="417" y="738"/>
                  <a:pt x="474" y="676"/>
                  <a:pt x="548" y="652"/>
                </a:cubicBezTo>
                <a:cubicBezTo>
                  <a:pt x="586" y="626"/>
                  <a:pt x="627" y="600"/>
                  <a:pt x="671" y="586"/>
                </a:cubicBezTo>
                <a:cubicBezTo>
                  <a:pt x="718" y="554"/>
                  <a:pt x="741" y="555"/>
                  <a:pt x="803" y="548"/>
                </a:cubicBezTo>
                <a:cubicBezTo>
                  <a:pt x="900" y="517"/>
                  <a:pt x="755" y="566"/>
                  <a:pt x="860" y="520"/>
                </a:cubicBezTo>
                <a:cubicBezTo>
                  <a:pt x="881" y="511"/>
                  <a:pt x="904" y="508"/>
                  <a:pt x="926" y="501"/>
                </a:cubicBezTo>
                <a:cubicBezTo>
                  <a:pt x="977" y="466"/>
                  <a:pt x="1016" y="421"/>
                  <a:pt x="1067" y="388"/>
                </a:cubicBezTo>
                <a:cubicBezTo>
                  <a:pt x="1073" y="378"/>
                  <a:pt x="1079" y="368"/>
                  <a:pt x="1086" y="359"/>
                </a:cubicBezTo>
                <a:cubicBezTo>
                  <a:pt x="1094" y="349"/>
                  <a:pt x="1107" y="342"/>
                  <a:pt x="1114" y="331"/>
                </a:cubicBezTo>
                <a:cubicBezTo>
                  <a:pt x="1120" y="323"/>
                  <a:pt x="1119" y="312"/>
                  <a:pt x="1124" y="303"/>
                </a:cubicBezTo>
                <a:cubicBezTo>
                  <a:pt x="1132" y="289"/>
                  <a:pt x="1144" y="278"/>
                  <a:pt x="1152" y="265"/>
                </a:cubicBezTo>
                <a:cubicBezTo>
                  <a:pt x="1159" y="253"/>
                  <a:pt x="1165" y="240"/>
                  <a:pt x="1171" y="227"/>
                </a:cubicBezTo>
                <a:cubicBezTo>
                  <a:pt x="1188" y="147"/>
                  <a:pt x="1190" y="85"/>
                  <a:pt x="1190" y="0"/>
                </a:cubicBezTo>
              </a:path>
            </a:pathLst>
          </a:custGeom>
          <a:noFill/>
          <a:ln w="28575" cmpd="sng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0860" name="Freeform 28"/>
          <p:cNvSpPr>
            <a:spLocks/>
          </p:cNvSpPr>
          <p:nvPr/>
        </p:nvSpPr>
        <p:spPr bwMode="auto">
          <a:xfrm>
            <a:off x="4473575" y="3600450"/>
            <a:ext cx="833438" cy="1439863"/>
          </a:xfrm>
          <a:custGeom>
            <a:avLst/>
            <a:gdLst/>
            <a:ahLst/>
            <a:cxnLst>
              <a:cxn ang="0">
                <a:pos x="53" y="0"/>
              </a:cxn>
              <a:cxn ang="0">
                <a:pos x="5" y="104"/>
              </a:cxn>
              <a:cxn ang="0">
                <a:pos x="71" y="416"/>
              </a:cxn>
              <a:cxn ang="0">
                <a:pos x="185" y="482"/>
              </a:cxn>
              <a:cxn ang="0">
                <a:pos x="402" y="557"/>
              </a:cxn>
              <a:cxn ang="0">
                <a:pos x="449" y="614"/>
              </a:cxn>
              <a:cxn ang="0">
                <a:pos x="487" y="670"/>
              </a:cxn>
              <a:cxn ang="0">
                <a:pos x="525" y="755"/>
              </a:cxn>
              <a:cxn ang="0">
                <a:pos x="477" y="831"/>
              </a:cxn>
              <a:cxn ang="0">
                <a:pos x="289" y="907"/>
              </a:cxn>
            </a:cxnLst>
            <a:rect l="0" t="0" r="r" b="b"/>
            <a:pathLst>
              <a:path w="525" h="907">
                <a:moveTo>
                  <a:pt x="53" y="0"/>
                </a:moveTo>
                <a:cubicBezTo>
                  <a:pt x="31" y="32"/>
                  <a:pt x="8" y="61"/>
                  <a:pt x="5" y="104"/>
                </a:cubicBezTo>
                <a:cubicBezTo>
                  <a:pt x="0" y="161"/>
                  <a:pt x="20" y="354"/>
                  <a:pt x="71" y="416"/>
                </a:cubicBezTo>
                <a:cubicBezTo>
                  <a:pt x="113" y="467"/>
                  <a:pt x="136" y="449"/>
                  <a:pt x="185" y="482"/>
                </a:cubicBezTo>
                <a:cubicBezTo>
                  <a:pt x="243" y="522"/>
                  <a:pt x="332" y="540"/>
                  <a:pt x="402" y="557"/>
                </a:cubicBezTo>
                <a:cubicBezTo>
                  <a:pt x="476" y="612"/>
                  <a:pt x="417" y="557"/>
                  <a:pt x="449" y="614"/>
                </a:cubicBezTo>
                <a:cubicBezTo>
                  <a:pt x="460" y="634"/>
                  <a:pt x="487" y="670"/>
                  <a:pt x="487" y="670"/>
                </a:cubicBezTo>
                <a:cubicBezTo>
                  <a:pt x="497" y="703"/>
                  <a:pt x="506" y="727"/>
                  <a:pt x="525" y="755"/>
                </a:cubicBezTo>
                <a:cubicBezTo>
                  <a:pt x="502" y="823"/>
                  <a:pt x="523" y="801"/>
                  <a:pt x="477" y="831"/>
                </a:cubicBezTo>
                <a:cubicBezTo>
                  <a:pt x="440" y="888"/>
                  <a:pt x="355" y="907"/>
                  <a:pt x="289" y="907"/>
                </a:cubicBezTo>
              </a:path>
            </a:pathLst>
          </a:custGeom>
          <a:noFill/>
          <a:ln w="28575" cmpd="sng">
            <a:solidFill>
              <a:srgbClr val="D60093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0861" name="Freeform 29"/>
          <p:cNvSpPr>
            <a:spLocks/>
          </p:cNvSpPr>
          <p:nvPr/>
        </p:nvSpPr>
        <p:spPr bwMode="auto">
          <a:xfrm>
            <a:off x="4565650" y="3451225"/>
            <a:ext cx="1774825" cy="179388"/>
          </a:xfrm>
          <a:custGeom>
            <a:avLst/>
            <a:gdLst/>
            <a:ahLst/>
            <a:cxnLst>
              <a:cxn ang="0">
                <a:pos x="1118" y="0"/>
              </a:cxn>
              <a:cxn ang="0">
                <a:pos x="165" y="66"/>
              </a:cxn>
              <a:cxn ang="0">
                <a:pos x="80" y="94"/>
              </a:cxn>
              <a:cxn ang="0">
                <a:pos x="4" y="103"/>
              </a:cxn>
              <a:cxn ang="0">
                <a:pos x="13" y="113"/>
              </a:cxn>
            </a:cxnLst>
            <a:rect l="0" t="0" r="r" b="b"/>
            <a:pathLst>
              <a:path w="1118" h="113">
                <a:moveTo>
                  <a:pt x="1118" y="0"/>
                </a:moveTo>
                <a:cubicBezTo>
                  <a:pt x="816" y="97"/>
                  <a:pt x="469" y="61"/>
                  <a:pt x="165" y="66"/>
                </a:cubicBezTo>
                <a:cubicBezTo>
                  <a:pt x="117" y="81"/>
                  <a:pt x="146" y="72"/>
                  <a:pt x="80" y="94"/>
                </a:cubicBezTo>
                <a:cubicBezTo>
                  <a:pt x="56" y="102"/>
                  <a:pt x="29" y="96"/>
                  <a:pt x="4" y="103"/>
                </a:cubicBezTo>
                <a:cubicBezTo>
                  <a:pt x="0" y="104"/>
                  <a:pt x="10" y="110"/>
                  <a:pt x="13" y="113"/>
                </a:cubicBezTo>
              </a:path>
            </a:pathLst>
          </a:custGeom>
          <a:noFill/>
          <a:ln w="28575" cmpd="sng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0862" name="Freeform 30"/>
          <p:cNvSpPr>
            <a:spLocks/>
          </p:cNvSpPr>
          <p:nvPr/>
        </p:nvSpPr>
        <p:spPr bwMode="auto">
          <a:xfrm>
            <a:off x="4572000" y="3586163"/>
            <a:ext cx="1843088" cy="1408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6" y="47"/>
              </a:cxn>
              <a:cxn ang="0">
                <a:pos x="104" y="103"/>
              </a:cxn>
              <a:cxn ang="0">
                <a:pos x="142" y="188"/>
              </a:cxn>
              <a:cxn ang="0">
                <a:pos x="227" y="321"/>
              </a:cxn>
              <a:cxn ang="0">
                <a:pos x="255" y="358"/>
              </a:cxn>
              <a:cxn ang="0">
                <a:pos x="274" y="396"/>
              </a:cxn>
              <a:cxn ang="0">
                <a:pos x="302" y="406"/>
              </a:cxn>
              <a:cxn ang="0">
                <a:pos x="359" y="443"/>
              </a:cxn>
              <a:cxn ang="0">
                <a:pos x="425" y="510"/>
              </a:cxn>
              <a:cxn ang="0">
                <a:pos x="472" y="547"/>
              </a:cxn>
              <a:cxn ang="0">
                <a:pos x="491" y="576"/>
              </a:cxn>
              <a:cxn ang="0">
                <a:pos x="557" y="613"/>
              </a:cxn>
              <a:cxn ang="0">
                <a:pos x="822" y="755"/>
              </a:cxn>
              <a:cxn ang="0">
                <a:pos x="906" y="802"/>
              </a:cxn>
              <a:cxn ang="0">
                <a:pos x="935" y="821"/>
              </a:cxn>
              <a:cxn ang="0">
                <a:pos x="991" y="840"/>
              </a:cxn>
              <a:cxn ang="0">
                <a:pos x="1161" y="887"/>
              </a:cxn>
            </a:cxnLst>
            <a:rect l="0" t="0" r="r" b="b"/>
            <a:pathLst>
              <a:path w="1161" h="887">
                <a:moveTo>
                  <a:pt x="0" y="0"/>
                </a:moveTo>
                <a:cubicBezTo>
                  <a:pt x="42" y="13"/>
                  <a:pt x="34" y="32"/>
                  <a:pt x="76" y="47"/>
                </a:cubicBezTo>
                <a:cubicBezTo>
                  <a:pt x="100" y="120"/>
                  <a:pt x="67" y="27"/>
                  <a:pt x="104" y="103"/>
                </a:cubicBezTo>
                <a:cubicBezTo>
                  <a:pt x="119" y="133"/>
                  <a:pt x="122" y="159"/>
                  <a:pt x="142" y="188"/>
                </a:cubicBezTo>
                <a:cubicBezTo>
                  <a:pt x="159" y="243"/>
                  <a:pt x="178" y="289"/>
                  <a:pt x="227" y="321"/>
                </a:cubicBezTo>
                <a:cubicBezTo>
                  <a:pt x="236" y="333"/>
                  <a:pt x="247" y="345"/>
                  <a:pt x="255" y="358"/>
                </a:cubicBezTo>
                <a:cubicBezTo>
                  <a:pt x="263" y="370"/>
                  <a:pt x="264" y="386"/>
                  <a:pt x="274" y="396"/>
                </a:cubicBezTo>
                <a:cubicBezTo>
                  <a:pt x="281" y="403"/>
                  <a:pt x="293" y="401"/>
                  <a:pt x="302" y="406"/>
                </a:cubicBezTo>
                <a:cubicBezTo>
                  <a:pt x="322" y="417"/>
                  <a:pt x="359" y="443"/>
                  <a:pt x="359" y="443"/>
                </a:cubicBezTo>
                <a:cubicBezTo>
                  <a:pt x="386" y="484"/>
                  <a:pt x="398" y="469"/>
                  <a:pt x="425" y="510"/>
                </a:cubicBezTo>
                <a:cubicBezTo>
                  <a:pt x="444" y="570"/>
                  <a:pt x="416" y="510"/>
                  <a:pt x="472" y="547"/>
                </a:cubicBezTo>
                <a:cubicBezTo>
                  <a:pt x="482" y="553"/>
                  <a:pt x="483" y="568"/>
                  <a:pt x="491" y="576"/>
                </a:cubicBezTo>
                <a:cubicBezTo>
                  <a:pt x="502" y="587"/>
                  <a:pt x="545" y="607"/>
                  <a:pt x="557" y="613"/>
                </a:cubicBezTo>
                <a:cubicBezTo>
                  <a:pt x="613" y="699"/>
                  <a:pt x="729" y="726"/>
                  <a:pt x="822" y="755"/>
                </a:cubicBezTo>
                <a:cubicBezTo>
                  <a:pt x="886" y="799"/>
                  <a:pt x="857" y="786"/>
                  <a:pt x="906" y="802"/>
                </a:cubicBezTo>
                <a:cubicBezTo>
                  <a:pt x="916" y="808"/>
                  <a:pt x="924" y="816"/>
                  <a:pt x="935" y="821"/>
                </a:cubicBezTo>
                <a:cubicBezTo>
                  <a:pt x="953" y="829"/>
                  <a:pt x="991" y="840"/>
                  <a:pt x="991" y="840"/>
                </a:cubicBezTo>
                <a:cubicBezTo>
                  <a:pt x="1035" y="869"/>
                  <a:pt x="1107" y="887"/>
                  <a:pt x="1161" y="887"/>
                </a:cubicBezTo>
              </a:path>
            </a:pathLst>
          </a:custGeom>
          <a:noFill/>
          <a:ln w="28575" cmpd="sng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pic>
        <p:nvPicPr>
          <p:cNvPr id="120863" name="Picture 31" descr="forno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4713288"/>
            <a:ext cx="1873250" cy="1185862"/>
          </a:xfrm>
          <a:prstGeom prst="rect">
            <a:avLst/>
          </a:prstGeom>
          <a:noFill/>
        </p:spPr>
      </p:pic>
      <p:pic>
        <p:nvPicPr>
          <p:cNvPr id="120864" name="Picture 32" descr="te7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7763" y="2481263"/>
            <a:ext cx="1546225" cy="1135062"/>
          </a:xfrm>
          <a:prstGeom prst="rect">
            <a:avLst/>
          </a:prstGeom>
          <a:noFill/>
        </p:spPr>
      </p:pic>
      <p:pic>
        <p:nvPicPr>
          <p:cNvPr id="120865" name="Picture 33" descr="ku51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56325" y="4076700"/>
            <a:ext cx="2303463" cy="1855788"/>
          </a:xfrm>
          <a:prstGeom prst="rect">
            <a:avLst/>
          </a:prstGeom>
          <a:noFill/>
        </p:spPr>
      </p:pic>
      <p:pic>
        <p:nvPicPr>
          <p:cNvPr id="120866" name="Picture 34" descr="24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19475" y="4856163"/>
            <a:ext cx="1670050" cy="1001712"/>
          </a:xfrm>
          <a:prstGeom prst="rect">
            <a:avLst/>
          </a:prstGeom>
          <a:noFill/>
        </p:spPr>
      </p:pic>
      <p:grpSp>
        <p:nvGrpSpPr>
          <p:cNvPr id="120867" name="Group 35"/>
          <p:cNvGrpSpPr>
            <a:grpSpLocks/>
          </p:cNvGrpSpPr>
          <p:nvPr/>
        </p:nvGrpSpPr>
        <p:grpSpPr bwMode="auto">
          <a:xfrm>
            <a:off x="3708400" y="1976438"/>
            <a:ext cx="1382713" cy="2219325"/>
            <a:chOff x="521" y="845"/>
            <a:chExt cx="871" cy="1398"/>
          </a:xfrm>
        </p:grpSpPr>
        <p:pic>
          <p:nvPicPr>
            <p:cNvPr id="120868" name="Picture 36" descr="el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062" r="38443" b="15488"/>
            <a:stretch>
              <a:fillRect/>
            </a:stretch>
          </p:blipFill>
          <p:spPr bwMode="auto">
            <a:xfrm>
              <a:off x="679" y="845"/>
              <a:ext cx="713" cy="861"/>
            </a:xfrm>
            <a:prstGeom prst="rect">
              <a:avLst/>
            </a:prstGeom>
            <a:noFill/>
          </p:spPr>
        </p:pic>
        <p:pic>
          <p:nvPicPr>
            <p:cNvPr id="120869" name="Picture 37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5400000">
              <a:off x="461" y="1313"/>
              <a:ext cx="990" cy="870"/>
            </a:xfrm>
            <a:prstGeom prst="rect">
              <a:avLst/>
            </a:prstGeom>
            <a:noFill/>
          </p:spPr>
        </p:pic>
      </p:grpSp>
      <p:pic>
        <p:nvPicPr>
          <p:cNvPr id="120870" name="Picture 38" descr="4-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450" y="2120900"/>
            <a:ext cx="1328738" cy="2016125"/>
          </a:xfrm>
          <a:prstGeom prst="rect">
            <a:avLst/>
          </a:prstGeom>
          <a:noFill/>
        </p:spPr>
      </p:pic>
      <p:pic>
        <p:nvPicPr>
          <p:cNvPr id="120873" name="Picture 41" descr="buil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9">
            <a:lum bright="-18000" contrast="24000"/>
          </a:blip>
          <a:srcRect/>
          <a:stretch>
            <a:fillRect/>
          </a:stretch>
        </p:blipFill>
        <p:spPr bwMode="auto">
          <a:xfrm>
            <a:off x="8535988" y="6283325"/>
            <a:ext cx="500062" cy="5000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59" name="Group 55"/>
          <p:cNvGrpSpPr>
            <a:grpSpLocks/>
          </p:cNvGrpSpPr>
          <p:nvPr/>
        </p:nvGrpSpPr>
        <p:grpSpPr bwMode="auto">
          <a:xfrm>
            <a:off x="611188" y="333375"/>
            <a:ext cx="7921625" cy="2482850"/>
            <a:chOff x="567" y="210"/>
            <a:chExt cx="4626" cy="1383"/>
          </a:xfrm>
        </p:grpSpPr>
        <p:sp>
          <p:nvSpPr>
            <p:cNvPr id="123935" name="AutoShape 31"/>
            <p:cNvSpPr>
              <a:spLocks noChangeArrowheads="1"/>
            </p:cNvSpPr>
            <p:nvPr/>
          </p:nvSpPr>
          <p:spPr bwMode="auto">
            <a:xfrm>
              <a:off x="567" y="210"/>
              <a:ext cx="4626" cy="1383"/>
            </a:xfrm>
            <a:prstGeom prst="bevel">
              <a:avLst>
                <a:gd name="adj" fmla="val 4412"/>
              </a:avLst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23936" name="Text Box 32"/>
            <p:cNvSpPr txBox="1">
              <a:spLocks noChangeArrowheads="1"/>
            </p:cNvSpPr>
            <p:nvPr/>
          </p:nvSpPr>
          <p:spPr bwMode="auto">
            <a:xfrm>
              <a:off x="658" y="278"/>
              <a:ext cx="4400" cy="1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 tIns="82800" rIns="54000" bIns="118800">
              <a:spAutoFit/>
            </a:bodyPr>
            <a:lstStyle/>
            <a:p>
              <a:pPr marL="92075" algn="ctr">
                <a:spcBef>
                  <a:spcPct val="50000"/>
                </a:spcBef>
              </a:pPr>
              <a:r>
                <a:rPr lang="sk-SK" b="1">
                  <a:latin typeface="Arial" charset="0"/>
                </a:rPr>
                <a:t>Pripojením zdroja sa v obvode vytvorí elektrické pole.                         Jeho sily usmerňujú pohyb voľných elektrónov a tým konajú </a:t>
              </a:r>
            </a:p>
            <a:p>
              <a:pPr marL="92075" algn="ctr">
                <a:spcBef>
                  <a:spcPct val="10000"/>
                </a:spcBef>
              </a:pPr>
              <a:r>
                <a:rPr lang="sk-SK" sz="2400" b="1">
                  <a:solidFill>
                    <a:srgbClr val="D00054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elektrickú prácu</a:t>
              </a:r>
            </a:p>
            <a:p>
              <a:pPr marL="92075" algn="ctr">
                <a:spcBef>
                  <a:spcPct val="10000"/>
                </a:spcBef>
              </a:pPr>
              <a:r>
                <a:rPr lang="sk-SK" b="1">
                  <a:latin typeface="Arial" charset="0"/>
                </a:rPr>
                <a:t>Pretože elektrické pole koná prácu, prisudzujeme mu                     </a:t>
              </a:r>
              <a:r>
                <a:rPr lang="sk-SK" sz="2400" b="1">
                  <a:solidFill>
                    <a:srgbClr val="D00054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elektrickú energiu</a:t>
              </a:r>
              <a:r>
                <a:rPr lang="sk-SK" b="1">
                  <a:solidFill>
                    <a:srgbClr val="FF0000"/>
                  </a:solidFill>
                  <a:latin typeface="Arial" charset="0"/>
                </a:rPr>
                <a:t> </a:t>
              </a:r>
              <a:endParaRPr lang="sk-SK" b="1">
                <a:latin typeface="Arial" charset="0"/>
              </a:endParaRPr>
            </a:p>
            <a:p>
              <a:pPr marL="92075" algn="ctr">
                <a:spcBef>
                  <a:spcPct val="10000"/>
                </a:spcBef>
              </a:pPr>
              <a:r>
                <a:rPr lang="sk-SK" b="1">
                  <a:latin typeface="Arial" charset="0"/>
                </a:rPr>
                <a:t>Táto energia pochádza zo zdroja</a:t>
              </a:r>
              <a:r>
                <a:rPr lang="sk-SK" b="1">
                  <a:solidFill>
                    <a:srgbClr val="FF0000"/>
                  </a:solidFill>
                  <a:latin typeface="Arial" charset="0"/>
                </a:rPr>
                <a:t> </a:t>
              </a:r>
              <a:r>
                <a:rPr lang="sk-SK" b="1">
                  <a:latin typeface="Arial" charset="0"/>
                </a:rPr>
                <a:t>napätia</a:t>
              </a:r>
              <a:endParaRPr lang="cs-CZ" b="1">
                <a:latin typeface="Arial" charset="0"/>
              </a:endParaRPr>
            </a:p>
          </p:txBody>
        </p:sp>
      </p:grpSp>
      <p:grpSp>
        <p:nvGrpSpPr>
          <p:cNvPr id="123965" name="Group 61"/>
          <p:cNvGrpSpPr>
            <a:grpSpLocks/>
          </p:cNvGrpSpPr>
          <p:nvPr/>
        </p:nvGrpSpPr>
        <p:grpSpPr bwMode="auto">
          <a:xfrm>
            <a:off x="2843213" y="3141663"/>
            <a:ext cx="3459162" cy="2952750"/>
            <a:chOff x="1791" y="1979"/>
            <a:chExt cx="2179" cy="1860"/>
          </a:xfrm>
        </p:grpSpPr>
        <p:sp>
          <p:nvSpPr>
            <p:cNvPr id="123951" name="AutoShape 47"/>
            <p:cNvSpPr>
              <a:spLocks noChangeArrowheads="1"/>
            </p:cNvSpPr>
            <p:nvPr/>
          </p:nvSpPr>
          <p:spPr bwMode="auto">
            <a:xfrm>
              <a:off x="1791" y="1979"/>
              <a:ext cx="2179" cy="1860"/>
            </a:xfrm>
            <a:prstGeom prst="bevel">
              <a:avLst>
                <a:gd name="adj" fmla="val 4412"/>
              </a:avLst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23957" name="Group 53"/>
            <p:cNvGrpSpPr>
              <a:grpSpLocks/>
            </p:cNvGrpSpPr>
            <p:nvPr/>
          </p:nvGrpSpPr>
          <p:grpSpPr bwMode="auto">
            <a:xfrm>
              <a:off x="1927" y="2115"/>
              <a:ext cx="1905" cy="1593"/>
              <a:chOff x="1927" y="1933"/>
              <a:chExt cx="1905" cy="1593"/>
            </a:xfrm>
          </p:grpSpPr>
          <p:pic>
            <p:nvPicPr>
              <p:cNvPr id="123952" name="Picture 48" descr="stromkreis"/>
              <p:cNvPicPr>
                <a:picLocks noChangeAspect="1" noChangeArrowheads="1" noCrop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927" y="1933"/>
                <a:ext cx="1905" cy="1593"/>
              </a:xfrm>
              <a:prstGeom prst="rect">
                <a:avLst/>
              </a:prstGeom>
              <a:noFill/>
            </p:spPr>
          </p:pic>
          <p:sp>
            <p:nvSpPr>
              <p:cNvPr id="123954" name="Oval 50"/>
              <p:cNvSpPr>
                <a:spLocks noChangeAspect="1" noChangeArrowheads="1"/>
              </p:cNvSpPr>
              <p:nvPr/>
            </p:nvSpPr>
            <p:spPr bwMode="auto">
              <a:xfrm>
                <a:off x="2958" y="2040"/>
                <a:ext cx="304" cy="3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cxnSp>
        <p:nvCxnSpPr>
          <p:cNvPr id="123955" name="AutoShape 51"/>
          <p:cNvCxnSpPr>
            <a:cxnSpLocks noChangeShapeType="1"/>
            <a:stCxn id="123954" idx="3"/>
            <a:endCxn id="123954" idx="7"/>
          </p:cNvCxnSpPr>
          <p:nvPr/>
        </p:nvCxnSpPr>
        <p:spPr bwMode="auto">
          <a:xfrm flipV="1">
            <a:off x="4767263" y="3589338"/>
            <a:ext cx="339725" cy="358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3956" name="AutoShape 52"/>
          <p:cNvCxnSpPr>
            <a:cxnSpLocks noChangeShapeType="1"/>
            <a:stCxn id="123954" idx="1"/>
            <a:endCxn id="123954" idx="5"/>
          </p:cNvCxnSpPr>
          <p:nvPr/>
        </p:nvCxnSpPr>
        <p:spPr bwMode="auto">
          <a:xfrm>
            <a:off x="4767263" y="3589338"/>
            <a:ext cx="339725" cy="358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pic>
        <p:nvPicPr>
          <p:cNvPr id="123962" name="Picture 58" descr="buil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-18000" contrast="24000"/>
          </a:blip>
          <a:srcRect/>
          <a:stretch>
            <a:fillRect/>
          </a:stretch>
        </p:blipFill>
        <p:spPr bwMode="auto">
          <a:xfrm>
            <a:off x="8535988" y="6283325"/>
            <a:ext cx="500062" cy="500063"/>
          </a:xfrm>
          <a:prstGeom prst="rect">
            <a:avLst/>
          </a:prstGeom>
          <a:noFill/>
        </p:spPr>
      </p:pic>
      <p:pic>
        <p:nvPicPr>
          <p:cNvPr id="123963" name="Picture 59" descr="build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>
            <a:lum bright="-18000" contrast="24000"/>
          </a:blip>
          <a:srcRect/>
          <a:stretch>
            <a:fillRect/>
          </a:stretch>
        </p:blipFill>
        <p:spPr bwMode="auto">
          <a:xfrm>
            <a:off x="7993063" y="6286500"/>
            <a:ext cx="500062" cy="5000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2051050" y="258763"/>
            <a:ext cx="5041900" cy="4540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9804"/>
                  <a:invGamma/>
                  <a:alpha val="35001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>
                  <a:gamma/>
                  <a:shade val="69804"/>
                  <a:invGamma/>
                  <a:alpha val="35001"/>
                </a:schemeClr>
              </a:gs>
            </a:gsLst>
            <a:lin ang="5400000" scaled="1"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00000" prstMaterial="legacyPlastic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bIns="90000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sk-SK" b="1"/>
              <a:t>Veľkosť elektrickej práce a energie</a:t>
            </a:r>
            <a:endParaRPr lang="cs-CZ" b="1">
              <a:solidFill>
                <a:srgbClr val="FF0000"/>
              </a:solidFill>
            </a:endParaRPr>
          </a:p>
        </p:txBody>
      </p:sp>
      <p:grpSp>
        <p:nvGrpSpPr>
          <p:cNvPr id="135196" name="Group 28"/>
          <p:cNvGrpSpPr>
            <a:grpSpLocks/>
          </p:cNvGrpSpPr>
          <p:nvPr/>
        </p:nvGrpSpPr>
        <p:grpSpPr bwMode="auto">
          <a:xfrm>
            <a:off x="701675" y="827088"/>
            <a:ext cx="7704138" cy="3138487"/>
            <a:chOff x="453" y="521"/>
            <a:chExt cx="4853" cy="1977"/>
          </a:xfrm>
        </p:grpSpPr>
        <p:sp>
          <p:nvSpPr>
            <p:cNvPr id="135185" name="AutoShape 17"/>
            <p:cNvSpPr>
              <a:spLocks noChangeArrowheads="1"/>
            </p:cNvSpPr>
            <p:nvPr/>
          </p:nvSpPr>
          <p:spPr bwMode="auto">
            <a:xfrm>
              <a:off x="589" y="521"/>
              <a:ext cx="4627" cy="1972"/>
            </a:xfrm>
            <a:prstGeom prst="bevel">
              <a:avLst>
                <a:gd name="adj" fmla="val 3120"/>
              </a:avLst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35186" name="Group 18"/>
            <p:cNvGrpSpPr>
              <a:grpSpLocks/>
            </p:cNvGrpSpPr>
            <p:nvPr/>
          </p:nvGrpSpPr>
          <p:grpSpPr bwMode="auto">
            <a:xfrm>
              <a:off x="453" y="596"/>
              <a:ext cx="4853" cy="1902"/>
              <a:chOff x="453" y="596"/>
              <a:chExt cx="4853" cy="1902"/>
            </a:xfrm>
          </p:grpSpPr>
          <p:sp>
            <p:nvSpPr>
              <p:cNvPr id="135187" name="Text Box 19"/>
              <p:cNvSpPr txBox="1">
                <a:spLocks noChangeArrowheads="1"/>
              </p:cNvSpPr>
              <p:nvPr/>
            </p:nvSpPr>
            <p:spPr bwMode="auto">
              <a:xfrm>
                <a:off x="453" y="596"/>
                <a:ext cx="4853" cy="190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tIns="82800" bIns="46800">
                <a:spAutoFit/>
              </a:bodyPr>
              <a:lstStyle/>
              <a:p>
                <a:pPr marL="92075" algn="ctr">
                  <a:spcBef>
                    <a:spcPct val="50000"/>
                  </a:spcBef>
                </a:pPr>
                <a:r>
                  <a:rPr lang="sk-SK" b="1">
                    <a:latin typeface="Arial" charset="0"/>
                  </a:rPr>
                  <a:t>Vzťah pre výpočet elektrickej práce odvodíme použitím známych vzťahov pre veľkosť prúdu a napätia:</a:t>
                </a:r>
              </a:p>
              <a:p>
                <a:pPr marL="92075" algn="ctr">
                  <a:spcBef>
                    <a:spcPct val="70000"/>
                  </a:spcBef>
                </a:pPr>
                <a:r>
                  <a:rPr lang="sk-SK" b="1">
                    <a:latin typeface="Arial" charset="0"/>
                  </a:rPr>
                  <a:t>                odkiaľ    </a:t>
                </a:r>
                <a:r>
                  <a:rPr lang="sk-SK" sz="2800" b="1" i="1">
                    <a:latin typeface="Times New Roman" pitchFamily="18" charset="0"/>
                  </a:rPr>
                  <a:t>Q = I . t</a:t>
                </a:r>
                <a:r>
                  <a:rPr lang="sk-SK" b="1">
                    <a:latin typeface="Arial" charset="0"/>
                  </a:rPr>
                  <a:t> </a:t>
                </a:r>
              </a:p>
              <a:p>
                <a:pPr marL="92075" algn="ctr">
                  <a:spcBef>
                    <a:spcPct val="50000"/>
                  </a:spcBef>
                </a:pPr>
                <a:endParaRPr lang="sk-SK" b="1">
                  <a:latin typeface="Arial" charset="0"/>
                </a:endParaRPr>
              </a:p>
              <a:p>
                <a:pPr marL="92075" algn="ctr">
                  <a:spcBef>
                    <a:spcPct val="50000"/>
                  </a:spcBef>
                </a:pPr>
                <a:r>
                  <a:rPr lang="sk-SK" b="1">
                    <a:latin typeface="Arial" charset="0"/>
                  </a:rPr>
                  <a:t>                    odkiaľ    </a:t>
                </a:r>
                <a:r>
                  <a:rPr lang="sk-SK" sz="2800" b="1" i="1">
                    <a:latin typeface="Times New Roman" pitchFamily="18" charset="0"/>
                  </a:rPr>
                  <a:t>W = U . Q = U . I . t </a:t>
                </a:r>
              </a:p>
              <a:p>
                <a:pPr marL="92075" algn="ctr">
                  <a:spcBef>
                    <a:spcPct val="50000"/>
                  </a:spcBef>
                </a:pPr>
                <a:endParaRPr lang="sk-SK" b="1" i="1">
                  <a:latin typeface="Times New Roman" pitchFamily="18" charset="0"/>
                </a:endParaRPr>
              </a:p>
            </p:txBody>
          </p:sp>
          <p:grpSp>
            <p:nvGrpSpPr>
              <p:cNvPr id="135188" name="Group 20"/>
              <p:cNvGrpSpPr>
                <a:grpSpLocks/>
              </p:cNvGrpSpPr>
              <p:nvPr/>
            </p:nvGrpSpPr>
            <p:grpSpPr bwMode="auto">
              <a:xfrm>
                <a:off x="997" y="1729"/>
                <a:ext cx="998" cy="645"/>
                <a:chOff x="2336" y="2341"/>
                <a:chExt cx="998" cy="645"/>
              </a:xfrm>
            </p:grpSpPr>
            <p:sp>
              <p:nvSpPr>
                <p:cNvPr id="1351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336" y="2500"/>
                  <a:ext cx="99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sk-SK" sz="2800" b="1" i="1">
                      <a:latin typeface="Times New Roman" pitchFamily="18" charset="0"/>
                    </a:rPr>
                    <a:t>U </a:t>
                  </a:r>
                  <a:r>
                    <a:rPr lang="sk-SK" sz="2800" b="1">
                      <a:latin typeface="Monotype Corsiva" pitchFamily="66" charset="0"/>
                    </a:rPr>
                    <a:t>=  –––</a:t>
                  </a:r>
                </a:p>
              </p:txBody>
            </p:sp>
            <p:sp>
              <p:nvSpPr>
                <p:cNvPr id="13519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856" y="2341"/>
                  <a:ext cx="27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sk-SK" sz="2800" b="1" i="1">
                      <a:latin typeface="Times New Roman" pitchFamily="18" charset="0"/>
                    </a:rPr>
                    <a:t>W</a:t>
                  </a:r>
                </a:p>
              </p:txBody>
            </p:sp>
            <p:sp>
              <p:nvSpPr>
                <p:cNvPr id="13519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858" y="2659"/>
                  <a:ext cx="27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sk-SK" sz="2800" b="1" i="1">
                      <a:latin typeface="Times New Roman" pitchFamily="18" charset="0"/>
                    </a:rPr>
                    <a:t>Q</a:t>
                  </a:r>
                </a:p>
              </p:txBody>
            </p:sp>
          </p:grpSp>
          <p:grpSp>
            <p:nvGrpSpPr>
              <p:cNvPr id="135192" name="Group 24"/>
              <p:cNvGrpSpPr>
                <a:grpSpLocks/>
              </p:cNvGrpSpPr>
              <p:nvPr/>
            </p:nvGrpSpPr>
            <p:grpSpPr bwMode="auto">
              <a:xfrm>
                <a:off x="1542" y="1049"/>
                <a:ext cx="998" cy="622"/>
                <a:chOff x="2336" y="2364"/>
                <a:chExt cx="998" cy="622"/>
              </a:xfrm>
            </p:grpSpPr>
            <p:sp>
              <p:nvSpPr>
                <p:cNvPr id="13519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336" y="2523"/>
                  <a:ext cx="99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sk-SK" sz="2800" b="1" i="1">
                      <a:latin typeface="Times New Roman" pitchFamily="18" charset="0"/>
                    </a:rPr>
                    <a:t>I </a:t>
                  </a:r>
                  <a:r>
                    <a:rPr lang="sk-SK" sz="2800" b="1">
                      <a:latin typeface="Monotype Corsiva" pitchFamily="66" charset="0"/>
                    </a:rPr>
                    <a:t>=  –––</a:t>
                  </a:r>
                </a:p>
              </p:txBody>
            </p:sp>
            <p:sp>
              <p:nvSpPr>
                <p:cNvPr id="13519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789" y="2364"/>
                  <a:ext cx="27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sk-SK" sz="2800" b="1" i="1">
                      <a:latin typeface="Times New Roman" pitchFamily="18" charset="0"/>
                    </a:rPr>
                    <a:t>Q</a:t>
                  </a:r>
                </a:p>
              </p:txBody>
            </p:sp>
            <p:sp>
              <p:nvSpPr>
                <p:cNvPr id="13519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35" y="2659"/>
                  <a:ext cx="27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sk-SK" sz="2800" b="1" i="1">
                      <a:latin typeface="Times New Roman" pitchFamily="18" charset="0"/>
                    </a:rPr>
                    <a:t>t</a:t>
                  </a:r>
                </a:p>
              </p:txBody>
            </p:sp>
          </p:grpSp>
        </p:grpSp>
      </p:grpSp>
      <p:grpSp>
        <p:nvGrpSpPr>
          <p:cNvPr id="135198" name="Group 30"/>
          <p:cNvGrpSpPr>
            <a:grpSpLocks/>
          </p:cNvGrpSpPr>
          <p:nvPr/>
        </p:nvGrpSpPr>
        <p:grpSpPr bwMode="auto">
          <a:xfrm>
            <a:off x="1258888" y="4076700"/>
            <a:ext cx="6551612" cy="2232025"/>
            <a:chOff x="793" y="2568"/>
            <a:chExt cx="4127" cy="1406"/>
          </a:xfrm>
        </p:grpSpPr>
        <p:sp>
          <p:nvSpPr>
            <p:cNvPr id="135184" name="AutoShape 16"/>
            <p:cNvSpPr>
              <a:spLocks noChangeArrowheads="1"/>
            </p:cNvSpPr>
            <p:nvPr/>
          </p:nvSpPr>
          <p:spPr bwMode="auto">
            <a:xfrm>
              <a:off x="793" y="2568"/>
              <a:ext cx="4127" cy="1406"/>
            </a:xfrm>
            <a:prstGeom prst="bevel">
              <a:avLst>
                <a:gd name="adj" fmla="val 4412"/>
              </a:avLst>
            </a:prstGeom>
            <a:solidFill>
              <a:srgbClr val="FF75D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35197" name="Text Box 29"/>
            <p:cNvSpPr txBox="1">
              <a:spLocks noChangeArrowheads="1"/>
            </p:cNvSpPr>
            <p:nvPr/>
          </p:nvSpPr>
          <p:spPr bwMode="auto">
            <a:xfrm>
              <a:off x="986" y="2614"/>
              <a:ext cx="3765" cy="1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118800" bIns="118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k-SK" b="1">
                  <a:latin typeface="Arial" charset="0"/>
                </a:rPr>
                <a:t>Elektrické pole vykoná prácu</a:t>
              </a:r>
            </a:p>
            <a:p>
              <a:pPr algn="ctr">
                <a:spcBef>
                  <a:spcPct val="30000"/>
                </a:spcBef>
              </a:pPr>
              <a:r>
                <a:rPr lang="sk-SK" sz="3200" b="1" i="1">
                  <a:latin typeface="Times New Roman" pitchFamily="18" charset="0"/>
                </a:rPr>
                <a:t>W = U .I . t</a:t>
              </a:r>
            </a:p>
            <a:p>
              <a:pPr algn="ctr">
                <a:spcBef>
                  <a:spcPct val="30000"/>
                </a:spcBef>
              </a:pPr>
              <a:r>
                <a:rPr lang="sk-SK" b="1">
                  <a:latin typeface="Arial" charset="0"/>
                </a:rPr>
                <a:t>Práve toľko energie musí dodať zdroj napätia</a:t>
              </a:r>
            </a:p>
            <a:p>
              <a:pPr algn="ctr">
                <a:spcBef>
                  <a:spcPct val="30000"/>
                </a:spcBef>
              </a:pPr>
              <a:r>
                <a:rPr lang="sk-SK" sz="2800" b="1" i="1">
                  <a:latin typeface="Times New Roman" pitchFamily="18" charset="0"/>
                </a:rPr>
                <a:t>E = W</a:t>
              </a:r>
              <a:endParaRPr lang="el-GR" sz="2800" b="1" i="1">
                <a:latin typeface="Times New Roman" pitchFamily="18" charset="0"/>
              </a:endParaRPr>
            </a:p>
          </p:txBody>
        </p:sp>
      </p:grpSp>
      <p:pic>
        <p:nvPicPr>
          <p:cNvPr id="135201" name="Picture 33" descr="buil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>
            <a:lum bright="-18000" contrast="24000"/>
          </a:blip>
          <a:srcRect/>
          <a:stretch>
            <a:fillRect/>
          </a:stretch>
        </p:blipFill>
        <p:spPr bwMode="auto">
          <a:xfrm>
            <a:off x="8535988" y="6283325"/>
            <a:ext cx="500062" cy="500063"/>
          </a:xfrm>
          <a:prstGeom prst="rect">
            <a:avLst/>
          </a:prstGeom>
          <a:noFill/>
        </p:spPr>
      </p:pic>
      <p:pic>
        <p:nvPicPr>
          <p:cNvPr id="135202" name="Picture 34" descr="build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>
            <a:lum bright="-18000" contrast="24000"/>
          </a:blip>
          <a:srcRect/>
          <a:stretch>
            <a:fillRect/>
          </a:stretch>
        </p:blipFill>
        <p:spPr bwMode="auto">
          <a:xfrm>
            <a:off x="7993063" y="6286500"/>
            <a:ext cx="500062" cy="5000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193925" y="293688"/>
            <a:ext cx="4751388" cy="5143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9804"/>
                  <a:invGamma/>
                  <a:alpha val="35001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>
                  <a:gamma/>
                  <a:shade val="69804"/>
                  <a:invGamma/>
                  <a:alpha val="35001"/>
                </a:schemeClr>
              </a:gs>
            </a:gsLst>
            <a:lin ang="5400000" scaled="1"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00000" prstMaterial="legacyPlastic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bIns="90000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sk-SK" sz="2400" b="1"/>
              <a:t>Premeny elektrickej energie</a:t>
            </a:r>
            <a:endParaRPr lang="cs-CZ" sz="2400" b="1">
              <a:solidFill>
                <a:srgbClr val="FF0000"/>
              </a:solidFill>
            </a:endParaRPr>
          </a:p>
        </p:txBody>
      </p:sp>
      <p:pic>
        <p:nvPicPr>
          <p:cNvPr id="126994" name="Picture 1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450" y="2060575"/>
            <a:ext cx="3324225" cy="4029075"/>
          </a:xfrm>
          <a:prstGeom prst="rect">
            <a:avLst/>
          </a:prstGeom>
          <a:noFill/>
        </p:spPr>
      </p:pic>
      <p:pic>
        <p:nvPicPr>
          <p:cNvPr id="126995" name="Picture 19" descr="objet2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9338" y="4149725"/>
            <a:ext cx="3605212" cy="1658938"/>
          </a:xfrm>
          <a:prstGeom prst="rect">
            <a:avLst/>
          </a:prstGeom>
          <a:noFill/>
        </p:spPr>
      </p:pic>
      <p:pic>
        <p:nvPicPr>
          <p:cNvPr id="126997" name="Picture 21" descr="ylumi25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6550220">
            <a:off x="5435600" y="2133600"/>
            <a:ext cx="1724025" cy="1724025"/>
          </a:xfrm>
          <a:prstGeom prst="rect">
            <a:avLst/>
          </a:prstGeom>
          <a:noFill/>
        </p:spPr>
      </p:pic>
      <p:grpSp>
        <p:nvGrpSpPr>
          <p:cNvPr id="127001" name="Group 25"/>
          <p:cNvGrpSpPr>
            <a:grpSpLocks/>
          </p:cNvGrpSpPr>
          <p:nvPr/>
        </p:nvGrpSpPr>
        <p:grpSpPr bwMode="auto">
          <a:xfrm>
            <a:off x="682625" y="1006475"/>
            <a:ext cx="7777163" cy="1008063"/>
            <a:chOff x="430" y="544"/>
            <a:chExt cx="4899" cy="635"/>
          </a:xfrm>
        </p:grpSpPr>
        <p:sp>
          <p:nvSpPr>
            <p:cNvPr id="126999" name="AutoShape 23"/>
            <p:cNvSpPr>
              <a:spLocks noChangeArrowheads="1"/>
            </p:cNvSpPr>
            <p:nvPr/>
          </p:nvSpPr>
          <p:spPr bwMode="auto">
            <a:xfrm>
              <a:off x="430" y="544"/>
              <a:ext cx="4899" cy="635"/>
            </a:xfrm>
            <a:prstGeom prst="bevel">
              <a:avLst>
                <a:gd name="adj" fmla="val 8977"/>
              </a:avLst>
            </a:prstGeom>
            <a:solidFill>
              <a:srgbClr val="FF75D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27000" name="Text Box 24"/>
            <p:cNvSpPr txBox="1">
              <a:spLocks noChangeArrowheads="1"/>
            </p:cNvSpPr>
            <p:nvPr/>
          </p:nvSpPr>
          <p:spPr bwMode="auto">
            <a:xfrm>
              <a:off x="567" y="641"/>
              <a:ext cx="462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indent="4763" algn="ctr">
                <a:spcBef>
                  <a:spcPct val="50000"/>
                </a:spcBef>
              </a:pPr>
              <a:r>
                <a:rPr lang="sk-SK" b="1">
                  <a:latin typeface="Arial" charset="0"/>
                </a:rPr>
                <a:t>V elektrických spotrebičoch sa premieňa elektrická energia na iné druhy energie – napr. svetelnú, tepelnú, pohybovú</a:t>
              </a:r>
              <a:endParaRPr lang="el-GR" b="1">
                <a:latin typeface="Monotype Corsiva" pitchFamily="66" charset="0"/>
              </a:endParaRPr>
            </a:p>
          </p:txBody>
        </p:sp>
      </p:grpSp>
      <p:pic>
        <p:nvPicPr>
          <p:cNvPr id="127004" name="Picture 28" descr="buil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>
            <a:lum bright="-18000" contrast="24000"/>
          </a:blip>
          <a:srcRect/>
          <a:stretch>
            <a:fillRect/>
          </a:stretch>
        </p:blipFill>
        <p:spPr bwMode="auto">
          <a:xfrm>
            <a:off x="8535988" y="6283325"/>
            <a:ext cx="500062" cy="500063"/>
          </a:xfrm>
          <a:prstGeom prst="rect">
            <a:avLst/>
          </a:prstGeom>
          <a:noFill/>
        </p:spPr>
      </p:pic>
      <p:pic>
        <p:nvPicPr>
          <p:cNvPr id="127005" name="Picture 29" descr="build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lum bright="-18000" contrast="24000"/>
          </a:blip>
          <a:srcRect/>
          <a:stretch>
            <a:fillRect/>
          </a:stretch>
        </p:blipFill>
        <p:spPr bwMode="auto">
          <a:xfrm>
            <a:off x="7993063" y="6286500"/>
            <a:ext cx="500062" cy="5000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3492500" y="222250"/>
            <a:ext cx="2160588" cy="585788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9804"/>
                  <a:invGamma/>
                  <a:alpha val="35001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>
                  <a:gamma/>
                  <a:shade val="69804"/>
                  <a:invGamma/>
                  <a:alpha val="35001"/>
                </a:schemeClr>
              </a:gs>
            </a:gsLst>
            <a:lin ang="5400000" scaled="1"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00000" prstMaterial="legacyPlastic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tIns="82800" bIns="126000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latin typeface="Arial" charset="0"/>
              </a:rPr>
              <a:t>Dôležité</a:t>
            </a:r>
            <a:endParaRPr lang="cs-CZ" sz="2400" b="1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128018" name="Group 18"/>
          <p:cNvGrpSpPr>
            <a:grpSpLocks/>
          </p:cNvGrpSpPr>
          <p:nvPr/>
        </p:nvGrpSpPr>
        <p:grpSpPr bwMode="auto">
          <a:xfrm>
            <a:off x="431800" y="977900"/>
            <a:ext cx="8280400" cy="2201863"/>
            <a:chOff x="295" y="571"/>
            <a:chExt cx="5216" cy="1224"/>
          </a:xfrm>
        </p:grpSpPr>
        <p:sp>
          <p:nvSpPr>
            <p:cNvPr id="128016" name="AutoShape 16"/>
            <p:cNvSpPr>
              <a:spLocks noChangeArrowheads="1"/>
            </p:cNvSpPr>
            <p:nvPr/>
          </p:nvSpPr>
          <p:spPr bwMode="auto">
            <a:xfrm>
              <a:off x="295" y="571"/>
              <a:ext cx="5216" cy="1224"/>
            </a:xfrm>
            <a:prstGeom prst="bevel">
              <a:avLst>
                <a:gd name="adj" fmla="val 4412"/>
              </a:avLst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28017" name="Text Box 17"/>
            <p:cNvSpPr txBox="1">
              <a:spLocks noChangeArrowheads="1"/>
            </p:cNvSpPr>
            <p:nvPr/>
          </p:nvSpPr>
          <p:spPr bwMode="auto">
            <a:xfrm>
              <a:off x="317" y="618"/>
              <a:ext cx="5125" cy="1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bIns="118800">
              <a:spAutoFit/>
            </a:bodyPr>
            <a:lstStyle/>
            <a:p>
              <a:pPr marL="92075" algn="ctr">
                <a:spcBef>
                  <a:spcPct val="50000"/>
                </a:spcBef>
              </a:pPr>
              <a:r>
                <a:rPr lang="sk-SK" b="1">
                  <a:latin typeface="Arial" charset="0"/>
                </a:rPr>
                <a:t>Zahrievanie vodičov</a:t>
              </a:r>
            </a:p>
            <a:p>
              <a:pPr marL="92075" algn="ctr">
                <a:spcBef>
                  <a:spcPct val="50000"/>
                </a:spcBef>
              </a:pPr>
              <a:r>
                <a:rPr lang="sk-SK" sz="1600" b="1">
                  <a:latin typeface="Arial" charset="0"/>
                </a:rPr>
                <a:t>Pri prechode prúdu narážajú voľné elektróny na ióny v kryštáli kovu                     a odovzdávajú im časť svojej pohybovej energie. Tým sa zväčšuje vnútorná energia vodiča, čo sa prejaví jeho zahrievaním – čím väčší prúd prechádza vodičom, tým viac sa zahrieva.  Pred nebezpečným prehriatím vodičov                       v elektrických rozvodoch pri preťažení siete neprimeraným množstvom spotrebičov nás chránia </a:t>
              </a:r>
              <a:r>
                <a:rPr lang="sk-SK" sz="1600" b="1">
                  <a:solidFill>
                    <a:srgbClr val="DE005A"/>
                  </a:solidFill>
                  <a:latin typeface="Arial" charset="0"/>
                </a:rPr>
                <a:t>poistky.</a:t>
              </a:r>
              <a:endParaRPr lang="cs-CZ" sz="1600" b="1">
                <a:solidFill>
                  <a:srgbClr val="DE005A"/>
                </a:solidFill>
                <a:latin typeface="Arial" charset="0"/>
              </a:endParaRPr>
            </a:p>
          </p:txBody>
        </p:sp>
      </p:grpSp>
      <p:pic>
        <p:nvPicPr>
          <p:cNvPr id="128021" name="Picture 21" descr="buil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>
            <a:lum bright="-18000" contrast="24000"/>
          </a:blip>
          <a:srcRect/>
          <a:stretch>
            <a:fillRect/>
          </a:stretch>
        </p:blipFill>
        <p:spPr bwMode="auto">
          <a:xfrm>
            <a:off x="8535988" y="6283325"/>
            <a:ext cx="500062" cy="500063"/>
          </a:xfrm>
          <a:prstGeom prst="rect">
            <a:avLst/>
          </a:prstGeom>
          <a:noFill/>
        </p:spPr>
      </p:pic>
      <p:pic>
        <p:nvPicPr>
          <p:cNvPr id="128022" name="Picture 22" descr="build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>
            <a:lum bright="-18000" contrast="24000"/>
          </a:blip>
          <a:srcRect/>
          <a:stretch>
            <a:fillRect/>
          </a:stretch>
        </p:blipFill>
        <p:spPr bwMode="auto">
          <a:xfrm>
            <a:off x="7993063" y="6286500"/>
            <a:ext cx="500062" cy="500063"/>
          </a:xfrm>
          <a:prstGeom prst="rect">
            <a:avLst/>
          </a:prstGeom>
          <a:noFill/>
        </p:spPr>
      </p:pic>
      <p:grpSp>
        <p:nvGrpSpPr>
          <p:cNvPr id="128036" name="Group 36"/>
          <p:cNvGrpSpPr>
            <a:grpSpLocks/>
          </p:cNvGrpSpPr>
          <p:nvPr/>
        </p:nvGrpSpPr>
        <p:grpSpPr bwMode="auto">
          <a:xfrm>
            <a:off x="395288" y="3429000"/>
            <a:ext cx="4016375" cy="2771775"/>
            <a:chOff x="340" y="2160"/>
            <a:chExt cx="2530" cy="1746"/>
          </a:xfrm>
        </p:grpSpPr>
        <p:pic>
          <p:nvPicPr>
            <p:cNvPr id="128026" name="Picture 2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0" y="2160"/>
              <a:ext cx="2530" cy="1746"/>
            </a:xfrm>
            <a:prstGeom prst="rect">
              <a:avLst/>
            </a:prstGeom>
            <a:noFill/>
            <a:ln w="50800" cmpd="dbl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128027" name="Rectangle 27"/>
            <p:cNvSpPr>
              <a:spLocks noChangeArrowheads="1"/>
            </p:cNvSpPr>
            <p:nvPr/>
          </p:nvSpPr>
          <p:spPr bwMode="auto">
            <a:xfrm>
              <a:off x="1338" y="3385"/>
              <a:ext cx="1270" cy="181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CC0000"/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28031" name="Group 31"/>
            <p:cNvGrpSpPr>
              <a:grpSpLocks/>
            </p:cNvGrpSpPr>
            <p:nvPr/>
          </p:nvGrpSpPr>
          <p:grpSpPr bwMode="auto">
            <a:xfrm>
              <a:off x="1382" y="3520"/>
              <a:ext cx="137" cy="298"/>
              <a:chOff x="1382" y="3543"/>
              <a:chExt cx="137" cy="298"/>
            </a:xfrm>
          </p:grpSpPr>
          <p:sp>
            <p:nvSpPr>
              <p:cNvPr id="128029" name="AutoShape 29"/>
              <p:cNvSpPr>
                <a:spLocks noChangeArrowheads="1"/>
              </p:cNvSpPr>
              <p:nvPr/>
            </p:nvSpPr>
            <p:spPr bwMode="auto">
              <a:xfrm>
                <a:off x="1383" y="3543"/>
                <a:ext cx="136" cy="91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tx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28030" name="Text Box 30"/>
              <p:cNvSpPr txBox="1">
                <a:spLocks noChangeArrowheads="1"/>
              </p:cNvSpPr>
              <p:nvPr/>
            </p:nvSpPr>
            <p:spPr bwMode="auto">
              <a:xfrm>
                <a:off x="1382" y="3611"/>
                <a:ext cx="9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400" i="1">
                    <a:solidFill>
                      <a:srgbClr val="CC0000"/>
                    </a:solidFill>
                    <a:latin typeface="Arial Rounded MT Bold" pitchFamily="34" charset="0"/>
                  </a:rPr>
                  <a:t>t</a:t>
                </a:r>
              </a:p>
            </p:txBody>
          </p:sp>
        </p:grpSp>
      </p:grpSp>
      <p:grpSp>
        <p:nvGrpSpPr>
          <p:cNvPr id="128037" name="Group 37"/>
          <p:cNvGrpSpPr>
            <a:grpSpLocks/>
          </p:cNvGrpSpPr>
          <p:nvPr/>
        </p:nvGrpSpPr>
        <p:grpSpPr bwMode="auto">
          <a:xfrm>
            <a:off x="4716463" y="3429000"/>
            <a:ext cx="4016375" cy="2770188"/>
            <a:chOff x="3061" y="2205"/>
            <a:chExt cx="2530" cy="1745"/>
          </a:xfrm>
        </p:grpSpPr>
        <p:pic>
          <p:nvPicPr>
            <p:cNvPr id="128025" name="Picture 2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61" y="2205"/>
              <a:ext cx="2530" cy="1745"/>
            </a:xfrm>
            <a:prstGeom prst="rect">
              <a:avLst/>
            </a:prstGeom>
            <a:noFill/>
            <a:ln w="50800" cmpd="dbl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128028" name="Rectangle 28"/>
            <p:cNvSpPr>
              <a:spLocks noChangeArrowheads="1"/>
            </p:cNvSpPr>
            <p:nvPr/>
          </p:nvSpPr>
          <p:spPr bwMode="auto">
            <a:xfrm>
              <a:off x="4059" y="3430"/>
              <a:ext cx="1270" cy="181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CC0000"/>
                </a:gs>
              </a:gsLst>
              <a:lin ang="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28032" name="Group 32"/>
            <p:cNvGrpSpPr>
              <a:grpSpLocks/>
            </p:cNvGrpSpPr>
            <p:nvPr/>
          </p:nvGrpSpPr>
          <p:grpSpPr bwMode="auto">
            <a:xfrm>
              <a:off x="5012" y="3566"/>
              <a:ext cx="137" cy="298"/>
              <a:chOff x="1382" y="3543"/>
              <a:chExt cx="137" cy="298"/>
            </a:xfrm>
          </p:grpSpPr>
          <p:sp>
            <p:nvSpPr>
              <p:cNvPr id="128033" name="AutoShape 33"/>
              <p:cNvSpPr>
                <a:spLocks noChangeArrowheads="1"/>
              </p:cNvSpPr>
              <p:nvPr/>
            </p:nvSpPr>
            <p:spPr bwMode="auto">
              <a:xfrm>
                <a:off x="1383" y="3543"/>
                <a:ext cx="136" cy="91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tx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28034" name="Text Box 34"/>
              <p:cNvSpPr txBox="1">
                <a:spLocks noChangeArrowheads="1"/>
              </p:cNvSpPr>
              <p:nvPr/>
            </p:nvSpPr>
            <p:spPr bwMode="auto">
              <a:xfrm>
                <a:off x="1382" y="3611"/>
                <a:ext cx="9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400" i="1">
                    <a:solidFill>
                      <a:srgbClr val="CC0000"/>
                    </a:solidFill>
                    <a:latin typeface="Arial Rounded MT Bold" pitchFamily="34" charset="0"/>
                  </a:rPr>
                  <a:t>t</a:t>
                </a:r>
              </a:p>
            </p:txBody>
          </p:sp>
        </p:grp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3571868" y="285728"/>
            <a:ext cx="1944688" cy="4889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9804"/>
                  <a:invGamma/>
                  <a:alpha val="35001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>
                  <a:gamma/>
                  <a:shade val="69804"/>
                  <a:invGamma/>
                  <a:alpha val="35001"/>
                </a:schemeClr>
              </a:gs>
            </a:gsLst>
            <a:lin ang="5400000" scaled="1"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00000" prstMaterial="legacyPlastic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bIns="64800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sk-SK" sz="2400" b="1"/>
              <a:t>Úloha 1</a:t>
            </a:r>
          </a:p>
        </p:txBody>
      </p:sp>
      <p:grpSp>
        <p:nvGrpSpPr>
          <p:cNvPr id="131091" name="Group 19"/>
          <p:cNvGrpSpPr>
            <a:grpSpLocks/>
          </p:cNvGrpSpPr>
          <p:nvPr/>
        </p:nvGrpSpPr>
        <p:grpSpPr bwMode="auto">
          <a:xfrm>
            <a:off x="2857488" y="1357298"/>
            <a:ext cx="3960813" cy="1227138"/>
            <a:chOff x="226" y="616"/>
            <a:chExt cx="2495" cy="773"/>
          </a:xfrm>
        </p:grpSpPr>
        <p:sp>
          <p:nvSpPr>
            <p:cNvPr id="131086" name="AutoShape 14"/>
            <p:cNvSpPr>
              <a:spLocks noChangeArrowheads="1"/>
            </p:cNvSpPr>
            <p:nvPr/>
          </p:nvSpPr>
          <p:spPr bwMode="auto">
            <a:xfrm>
              <a:off x="226" y="616"/>
              <a:ext cx="2405" cy="773"/>
            </a:xfrm>
            <a:prstGeom prst="bevel">
              <a:avLst>
                <a:gd name="adj" fmla="val 4412"/>
              </a:avLst>
            </a:prstGeom>
            <a:solidFill>
              <a:srgbClr val="FF75D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31088" name="Text Box 16"/>
            <p:cNvSpPr txBox="1">
              <a:spLocks noChangeArrowheads="1"/>
            </p:cNvSpPr>
            <p:nvPr/>
          </p:nvSpPr>
          <p:spPr bwMode="auto">
            <a:xfrm>
              <a:off x="317" y="663"/>
              <a:ext cx="2404" cy="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bIns="64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1600" b="1" dirty="0"/>
                <a:t>Ponorným varičom prechádza pri napätí 230 V prúd 2 A. Akú prácu vykonajú sily elektrického poľa počas 2 minút ?</a:t>
              </a:r>
            </a:p>
          </p:txBody>
        </p:sp>
      </p:grpSp>
      <p:pic>
        <p:nvPicPr>
          <p:cNvPr id="131096" name="Picture 24" descr="build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-18000" contrast="24000"/>
          </a:blip>
          <a:srcRect/>
          <a:stretch>
            <a:fillRect/>
          </a:stretch>
        </p:blipFill>
        <p:spPr bwMode="auto">
          <a:xfrm>
            <a:off x="7993063" y="6286500"/>
            <a:ext cx="500062" cy="500063"/>
          </a:xfrm>
          <a:prstGeom prst="rect">
            <a:avLst/>
          </a:prstGeom>
          <a:noFill/>
        </p:spPr>
      </p:pic>
      <p:pic>
        <p:nvPicPr>
          <p:cNvPr id="131097" name="Picture 25" descr="Shutdown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53450" y="6269038"/>
            <a:ext cx="517525" cy="5175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dvolený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7693</TotalTime>
  <Words>242</Words>
  <Application>Microsoft Office PowerPoint</Application>
  <PresentationFormat>Prezentácia na obrazovke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4" baseType="lpstr">
      <vt:lpstr>Arial</vt:lpstr>
      <vt:lpstr>Tahoma</vt:lpstr>
      <vt:lpstr>Times New Roman</vt:lpstr>
      <vt:lpstr>Monotype Corsiva</vt:lpstr>
      <vt:lpstr>Script MT Bold</vt:lpstr>
      <vt:lpstr>Arial Rounded MT Bold</vt:lpstr>
      <vt:lpstr>Predvolený návrh</vt:lpstr>
      <vt:lpstr>Snímka 1</vt:lpstr>
      <vt:lpstr>Snímka 2</vt:lpstr>
      <vt:lpstr>Snímka 3</vt:lpstr>
      <vt:lpstr>Snímka 4</vt:lpstr>
      <vt:lpstr>Snímka 5</vt:lpstr>
      <vt:lpstr>Snímka 6</vt:lpstr>
      <vt:lpstr>Snímka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základná škola</dc:creator>
  <cp:lastModifiedBy>Jarka Viťazková</cp:lastModifiedBy>
  <cp:revision>414</cp:revision>
  <dcterms:created xsi:type="dcterms:W3CDTF">2006-04-03T15:34:56Z</dcterms:created>
  <dcterms:modified xsi:type="dcterms:W3CDTF">2020-05-17T11:59:59Z</dcterms:modified>
</cp:coreProperties>
</file>