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65" r:id="rId2"/>
    <p:sldId id="272" r:id="rId3"/>
    <p:sldId id="287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1" r:id="rId13"/>
    <p:sldId id="320" r:id="rId14"/>
    <p:sldId id="293" r:id="rId15"/>
    <p:sldId id="309" r:id="rId16"/>
    <p:sldId id="310" r:id="rId17"/>
    <p:sldId id="31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003399"/>
    <a:srgbClr val="DDDDDD"/>
    <a:srgbClr val="CCECFF"/>
    <a:srgbClr val="FF0000"/>
    <a:srgbClr val="4D4D4D"/>
    <a:srgbClr val="2BB8FF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3.wmf"/><Relationship Id="rId7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1.wmf"/><Relationship Id="rId6" Type="http://schemas.openxmlformats.org/officeDocument/2006/relationships/image" Target="../media/image7.wmf"/><Relationship Id="rId11" Type="http://schemas.openxmlformats.org/officeDocument/2006/relationships/image" Target="../media/image5.wmf"/><Relationship Id="rId5" Type="http://schemas.openxmlformats.org/officeDocument/2006/relationships/image" Target="../media/image18.wmf"/><Relationship Id="rId10" Type="http://schemas.openxmlformats.org/officeDocument/2006/relationships/image" Target="../media/image4.wmf"/><Relationship Id="rId4" Type="http://schemas.openxmlformats.org/officeDocument/2006/relationships/image" Target="../media/image6.wmf"/><Relationship Id="rId9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29.wmf"/><Relationship Id="rId7" Type="http://schemas.openxmlformats.org/officeDocument/2006/relationships/image" Target="../media/image4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.wmf"/><Relationship Id="rId7" Type="http://schemas.openxmlformats.org/officeDocument/2006/relationships/image" Target="../media/image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4.wmf"/><Relationship Id="rId5" Type="http://schemas.openxmlformats.org/officeDocument/2006/relationships/image" Target="../media/image3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3.wmf"/><Relationship Id="rId7" Type="http://schemas.openxmlformats.org/officeDocument/2006/relationships/image" Target="../media/image4.wmf"/><Relationship Id="rId2" Type="http://schemas.openxmlformats.org/officeDocument/2006/relationships/image" Target="../media/image15.wmf"/><Relationship Id="rId1" Type="http://schemas.openxmlformats.org/officeDocument/2006/relationships/image" Target="../media/image1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3.wmf"/><Relationship Id="rId7" Type="http://schemas.openxmlformats.org/officeDocument/2006/relationships/image" Target="../media/image4.wmf"/><Relationship Id="rId2" Type="http://schemas.openxmlformats.org/officeDocument/2006/relationships/image" Target="../media/image19.wmf"/><Relationship Id="rId1" Type="http://schemas.openxmlformats.org/officeDocument/2006/relationships/image" Target="../media/image1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18.wmf"/><Relationship Id="rId5" Type="http://schemas.openxmlformats.org/officeDocument/2006/relationships/image" Target="../media/image21.wmf"/><Relationship Id="rId10" Type="http://schemas.openxmlformats.org/officeDocument/2006/relationships/image" Target="../media/image5.wmf"/><Relationship Id="rId4" Type="http://schemas.openxmlformats.org/officeDocument/2006/relationships/image" Target="../media/image6.wmf"/><Relationship Id="rId9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08BE80-DA0D-40A7-9B32-DC3876B24193}" type="datetimeFigureOut">
              <a:rPr lang="sk-SK"/>
              <a:pPr/>
              <a:t>23. 11. 2020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99048F-F059-4517-B4A8-22F3139461B7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2048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E4DD0F-8487-4254-A9E8-3FAF1BA94D42}" type="slidenum">
              <a:rPr lang="sk-SK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2970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6ABC4F-B215-4920-B87D-B3BFDBC864B4}" type="slidenum">
              <a:rPr lang="sk-SK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3072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A57064-28F6-450E-98A2-37EED1F1F718}" type="slidenum">
              <a:rPr lang="sk-SK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3174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B50127-90E7-4683-92DF-B114F0455D3B}" type="slidenum">
              <a:rPr lang="sk-SK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3277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25026C-1DAC-4839-AFFD-08D6E100B77F}" type="slidenum">
              <a:rPr lang="sk-SK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3379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3ADCC7-7DF5-4B59-8FFB-C53FE37FFD70}" type="slidenum">
              <a:rPr lang="sk-SK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3482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B04B1A2-248D-46D7-9B32-264DE21AE0AC}" type="slidenum">
              <a:rPr lang="sk-SK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3584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3F564D-B9D6-4691-A6FC-F573266A8ACE}" type="slidenum">
              <a:rPr lang="sk-SK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3686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384136-5231-47AD-91B6-7400ECEE920B}" type="slidenum">
              <a:rPr lang="sk-SK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2150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C82B70-A3BB-4CE1-8146-B3B8F77CEB39}" type="slidenum">
              <a:rPr lang="sk-SK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2253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789F6-A495-4860-8135-CBE1B1767879}" type="slidenum">
              <a:rPr lang="sk-SK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2355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65E20F-13CB-4214-B0D5-E4E44D07A3BD}" type="slidenum">
              <a:rPr lang="sk-SK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2458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C50ACB-9406-40D0-9F1B-B34526E3C60A}" type="slidenum">
              <a:rPr lang="sk-SK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2560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C310B4-FF84-4D89-9E85-A65C330CA2CD}" type="slidenum">
              <a:rPr lang="sk-SK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2662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37E1A0-B119-45FF-BD8E-3E75F618BA00}" type="slidenum">
              <a:rPr lang="sk-SK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3886A6-E1FA-4D00-9F0E-07726E738291}" type="slidenum">
              <a:rPr lang="sk-SK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2867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BE7B09-4590-4108-8635-CFB202C98ACA}" type="slidenum">
              <a:rPr lang="sk-SK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D0560-7E14-4CA4-92C1-84BC67627A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4A8BC-5D3A-4CE3-B015-3EAC2C02A4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65A28-D399-4B97-84E8-E6734BB733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7DC46-A30C-435B-B4B9-2BC9D9201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FD15-48D3-4C35-8EC6-FE8648E857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6277C-BFC9-4F1A-ABF0-32FA277F37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586EE-8FF5-4D6F-8EF9-D483D6DA8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C9DF29-79C3-4005-BA09-751E5D191F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1C0B4-E4F0-44CC-91C4-D13D746B6C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10EE5-CA57-4D57-95E0-955DA5154B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8E8BB-E7D9-4F50-BD13-9CD46C6A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B946BE0-0171-49D1-B8B8-1B4EAEE38C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60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oleObject" Target="../embeddings/oleObject72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66.bin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2179457" y="2629944"/>
            <a:ext cx="4435509" cy="63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cs-CZ" sz="3500" b="1" dirty="0">
                <a:solidFill>
                  <a:srgbClr val="FF0000"/>
                </a:solidFill>
              </a:rPr>
              <a:t>FÁZOVÝ </a:t>
            </a:r>
            <a:r>
              <a:rPr lang="cs-CZ" sz="3500" b="1" dirty="0" smtClean="0">
                <a:solidFill>
                  <a:srgbClr val="FF0000"/>
                </a:solidFill>
              </a:rPr>
              <a:t>DIAGRAM</a:t>
            </a:r>
            <a:endParaRPr lang="cs-CZ" sz="35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Freeform 2" descr="20%"/>
          <p:cNvSpPr>
            <a:spLocks/>
          </p:cNvSpPr>
          <p:nvPr/>
        </p:nvSpPr>
        <p:spPr bwMode="auto">
          <a:xfrm>
            <a:off x="2012950" y="2247900"/>
            <a:ext cx="3759200" cy="2463800"/>
          </a:xfrm>
          <a:custGeom>
            <a:avLst/>
            <a:gdLst>
              <a:gd name="T0" fmla="*/ 0 w 2368"/>
              <a:gd name="T1" fmla="*/ 1552 h 1552"/>
              <a:gd name="T2" fmla="*/ 2368 w 2368"/>
              <a:gd name="T3" fmla="*/ 1540 h 1552"/>
              <a:gd name="T4" fmla="*/ 2368 w 2368"/>
              <a:gd name="T5" fmla="*/ 0 h 1552"/>
              <a:gd name="T6" fmla="*/ 2124 w 2368"/>
              <a:gd name="T7" fmla="*/ 336 h 1552"/>
              <a:gd name="T8" fmla="*/ 1972 w 2368"/>
              <a:gd name="T9" fmla="*/ 516 h 1552"/>
              <a:gd name="T10" fmla="*/ 1836 w 2368"/>
              <a:gd name="T11" fmla="*/ 652 h 1552"/>
              <a:gd name="T12" fmla="*/ 1636 w 2368"/>
              <a:gd name="T13" fmla="*/ 792 h 1552"/>
              <a:gd name="T14" fmla="*/ 1436 w 2368"/>
              <a:gd name="T15" fmla="*/ 884 h 1552"/>
              <a:gd name="T16" fmla="*/ 1172 w 2368"/>
              <a:gd name="T17" fmla="*/ 988 h 1552"/>
              <a:gd name="T18" fmla="*/ 732 w 2368"/>
              <a:gd name="T19" fmla="*/ 1088 h 1552"/>
              <a:gd name="T20" fmla="*/ 256 w 2368"/>
              <a:gd name="T21" fmla="*/ 1384 h 1552"/>
              <a:gd name="T22" fmla="*/ 0 w 2368"/>
              <a:gd name="T23" fmla="*/ 1552 h 15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368"/>
              <a:gd name="T37" fmla="*/ 0 h 1552"/>
              <a:gd name="T38" fmla="*/ 2368 w 2368"/>
              <a:gd name="T39" fmla="*/ 1552 h 155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368" h="1552">
                <a:moveTo>
                  <a:pt x="0" y="1552"/>
                </a:moveTo>
                <a:lnTo>
                  <a:pt x="2368" y="1540"/>
                </a:lnTo>
                <a:lnTo>
                  <a:pt x="2368" y="0"/>
                </a:lnTo>
                <a:lnTo>
                  <a:pt x="2124" y="336"/>
                </a:lnTo>
                <a:lnTo>
                  <a:pt x="1972" y="516"/>
                </a:lnTo>
                <a:lnTo>
                  <a:pt x="1836" y="652"/>
                </a:lnTo>
                <a:lnTo>
                  <a:pt x="1636" y="792"/>
                </a:lnTo>
                <a:lnTo>
                  <a:pt x="1436" y="884"/>
                </a:lnTo>
                <a:lnTo>
                  <a:pt x="1172" y="988"/>
                </a:lnTo>
                <a:lnTo>
                  <a:pt x="732" y="1088"/>
                </a:lnTo>
                <a:lnTo>
                  <a:pt x="256" y="1384"/>
                </a:lnTo>
                <a:lnTo>
                  <a:pt x="0" y="1552"/>
                </a:lnTo>
                <a:close/>
              </a:path>
            </a:pathLst>
          </a:custGeom>
          <a:pattFill prst="pct20">
            <a:fgClr>
              <a:srgbClr val="4D4D4D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205" name="Freeform 3" descr="Cik-cak"/>
          <p:cNvSpPr>
            <a:spLocks/>
          </p:cNvSpPr>
          <p:nvPr/>
        </p:nvSpPr>
        <p:spPr bwMode="auto">
          <a:xfrm>
            <a:off x="3179763" y="2062163"/>
            <a:ext cx="2605087" cy="1890712"/>
          </a:xfrm>
          <a:custGeom>
            <a:avLst/>
            <a:gdLst>
              <a:gd name="T0" fmla="*/ 0 w 1641"/>
              <a:gd name="T1" fmla="*/ 1191 h 1191"/>
              <a:gd name="T2" fmla="*/ 297 w 1641"/>
              <a:gd name="T3" fmla="*/ 1153 h 1191"/>
              <a:gd name="T4" fmla="*/ 613 w 1641"/>
              <a:gd name="T5" fmla="*/ 1045 h 1191"/>
              <a:gd name="T6" fmla="*/ 917 w 1641"/>
              <a:gd name="T7" fmla="*/ 893 h 1191"/>
              <a:gd name="T8" fmla="*/ 1097 w 1641"/>
              <a:gd name="T9" fmla="*/ 773 h 1191"/>
              <a:gd name="T10" fmla="*/ 1285 w 1641"/>
              <a:gd name="T11" fmla="*/ 581 h 1191"/>
              <a:gd name="T12" fmla="*/ 1641 w 1641"/>
              <a:gd name="T13" fmla="*/ 113 h 1191"/>
              <a:gd name="T14" fmla="*/ 1339 w 1641"/>
              <a:gd name="T15" fmla="*/ 96 h 1191"/>
              <a:gd name="T16" fmla="*/ 1421 w 1641"/>
              <a:gd name="T17" fmla="*/ 89 h 1191"/>
              <a:gd name="T18" fmla="*/ 1149 w 1641"/>
              <a:gd name="T19" fmla="*/ 61 h 1191"/>
              <a:gd name="T20" fmla="*/ 906 w 1641"/>
              <a:gd name="T21" fmla="*/ 45 h 1191"/>
              <a:gd name="T22" fmla="*/ 676 w 1641"/>
              <a:gd name="T23" fmla="*/ 39 h 1191"/>
              <a:gd name="T24" fmla="*/ 445 w 1641"/>
              <a:gd name="T25" fmla="*/ 0 h 1191"/>
              <a:gd name="T26" fmla="*/ 341 w 1641"/>
              <a:gd name="T27" fmla="*/ 9 h 1191"/>
              <a:gd name="T28" fmla="*/ 193 w 1641"/>
              <a:gd name="T29" fmla="*/ 317 h 1191"/>
              <a:gd name="T30" fmla="*/ 41 w 1641"/>
              <a:gd name="T31" fmla="*/ 729 h 1191"/>
              <a:gd name="T32" fmla="*/ 0 w 1641"/>
              <a:gd name="T33" fmla="*/ 1191 h 119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641"/>
              <a:gd name="T52" fmla="*/ 0 h 1191"/>
              <a:gd name="T53" fmla="*/ 1641 w 1641"/>
              <a:gd name="T54" fmla="*/ 1191 h 119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641" h="1191">
                <a:moveTo>
                  <a:pt x="0" y="1191"/>
                </a:moveTo>
                <a:lnTo>
                  <a:pt x="297" y="1153"/>
                </a:lnTo>
                <a:lnTo>
                  <a:pt x="613" y="1045"/>
                </a:lnTo>
                <a:lnTo>
                  <a:pt x="917" y="893"/>
                </a:lnTo>
                <a:lnTo>
                  <a:pt x="1097" y="773"/>
                </a:lnTo>
                <a:lnTo>
                  <a:pt x="1285" y="581"/>
                </a:lnTo>
                <a:lnTo>
                  <a:pt x="1641" y="113"/>
                </a:lnTo>
                <a:lnTo>
                  <a:pt x="1339" y="96"/>
                </a:lnTo>
                <a:lnTo>
                  <a:pt x="1421" y="89"/>
                </a:lnTo>
                <a:lnTo>
                  <a:pt x="1149" y="61"/>
                </a:lnTo>
                <a:lnTo>
                  <a:pt x="906" y="45"/>
                </a:lnTo>
                <a:lnTo>
                  <a:pt x="676" y="39"/>
                </a:lnTo>
                <a:lnTo>
                  <a:pt x="445" y="0"/>
                </a:lnTo>
                <a:lnTo>
                  <a:pt x="341" y="9"/>
                </a:lnTo>
                <a:lnTo>
                  <a:pt x="193" y="317"/>
                </a:lnTo>
                <a:lnTo>
                  <a:pt x="41" y="729"/>
                </a:lnTo>
                <a:lnTo>
                  <a:pt x="0" y="1191"/>
                </a:lnTo>
                <a:close/>
              </a:path>
            </a:pathLst>
          </a:custGeom>
          <a:pattFill prst="zigZag">
            <a:fgClr>
              <a:srgbClr val="2BB8FF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206" name="Freeform 4" descr="Obrysy kosoštvorcov"/>
          <p:cNvSpPr>
            <a:spLocks/>
          </p:cNvSpPr>
          <p:nvPr/>
        </p:nvSpPr>
        <p:spPr bwMode="auto">
          <a:xfrm>
            <a:off x="2012950" y="2076450"/>
            <a:ext cx="1701800" cy="2622550"/>
          </a:xfrm>
          <a:custGeom>
            <a:avLst/>
            <a:gdLst>
              <a:gd name="T0" fmla="*/ 0 w 1072"/>
              <a:gd name="T1" fmla="*/ 1652 h 1652"/>
              <a:gd name="T2" fmla="*/ 124 w 1072"/>
              <a:gd name="T3" fmla="*/ 1580 h 1652"/>
              <a:gd name="T4" fmla="*/ 728 w 1072"/>
              <a:gd name="T5" fmla="*/ 1188 h 1652"/>
              <a:gd name="T6" fmla="*/ 764 w 1072"/>
              <a:gd name="T7" fmla="*/ 736 h 1652"/>
              <a:gd name="T8" fmla="*/ 900 w 1072"/>
              <a:gd name="T9" fmla="*/ 344 h 1652"/>
              <a:gd name="T10" fmla="*/ 1072 w 1072"/>
              <a:gd name="T11" fmla="*/ 0 h 1652"/>
              <a:gd name="T12" fmla="*/ 8 w 1072"/>
              <a:gd name="T13" fmla="*/ 0 h 1652"/>
              <a:gd name="T14" fmla="*/ 0 w 1072"/>
              <a:gd name="T15" fmla="*/ 1652 h 16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72"/>
              <a:gd name="T25" fmla="*/ 0 h 1652"/>
              <a:gd name="T26" fmla="*/ 1072 w 1072"/>
              <a:gd name="T27" fmla="*/ 1652 h 16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72" h="1652">
                <a:moveTo>
                  <a:pt x="0" y="1652"/>
                </a:moveTo>
                <a:lnTo>
                  <a:pt x="124" y="1580"/>
                </a:lnTo>
                <a:lnTo>
                  <a:pt x="728" y="1188"/>
                </a:lnTo>
                <a:lnTo>
                  <a:pt x="764" y="736"/>
                </a:lnTo>
                <a:lnTo>
                  <a:pt x="900" y="344"/>
                </a:lnTo>
                <a:lnTo>
                  <a:pt x="1072" y="0"/>
                </a:lnTo>
                <a:lnTo>
                  <a:pt x="8" y="0"/>
                </a:lnTo>
                <a:lnTo>
                  <a:pt x="0" y="1652"/>
                </a:lnTo>
                <a:close/>
              </a:path>
            </a:pathLst>
          </a:custGeom>
          <a:pattFill prst="openDmnd">
            <a:fgClr>
              <a:srgbClr val="969696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207" name="Freeform 5"/>
          <p:cNvSpPr>
            <a:spLocks/>
          </p:cNvSpPr>
          <p:nvPr/>
        </p:nvSpPr>
        <p:spPr bwMode="auto">
          <a:xfrm>
            <a:off x="3171825" y="2066925"/>
            <a:ext cx="542925" cy="1884363"/>
          </a:xfrm>
          <a:custGeom>
            <a:avLst/>
            <a:gdLst>
              <a:gd name="T0" fmla="*/ 608 w 608"/>
              <a:gd name="T1" fmla="*/ 0 h 1637"/>
              <a:gd name="T2" fmla="*/ 307 w 608"/>
              <a:gd name="T3" fmla="*/ 494 h 1637"/>
              <a:gd name="T4" fmla="*/ 87 w 608"/>
              <a:gd name="T5" fmla="*/ 1033 h 1637"/>
              <a:gd name="T6" fmla="*/ 0 w 608"/>
              <a:gd name="T7" fmla="*/ 1637 h 1637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1637"/>
              <a:gd name="T14" fmla="*/ 608 w 608"/>
              <a:gd name="T15" fmla="*/ 1637 h 16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1637">
                <a:moveTo>
                  <a:pt x="608" y="0"/>
                </a:moveTo>
                <a:cubicBezTo>
                  <a:pt x="558" y="82"/>
                  <a:pt x="394" y="322"/>
                  <a:pt x="307" y="494"/>
                </a:cubicBezTo>
                <a:cubicBezTo>
                  <a:pt x="220" y="666"/>
                  <a:pt x="138" y="843"/>
                  <a:pt x="87" y="1033"/>
                </a:cubicBezTo>
                <a:cubicBezTo>
                  <a:pt x="36" y="1223"/>
                  <a:pt x="18" y="1511"/>
                  <a:pt x="0" y="1637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sk-SK"/>
          </a:p>
        </p:txBody>
      </p:sp>
      <p:grpSp>
        <p:nvGrpSpPr>
          <p:cNvPr id="8208" name="Group 6"/>
          <p:cNvGrpSpPr>
            <a:grpSpLocks/>
          </p:cNvGrpSpPr>
          <p:nvPr/>
        </p:nvGrpSpPr>
        <p:grpSpPr bwMode="auto">
          <a:xfrm>
            <a:off x="1452563" y="1366838"/>
            <a:ext cx="6061075" cy="4041775"/>
            <a:chOff x="922" y="777"/>
            <a:chExt cx="3818" cy="2546"/>
          </a:xfrm>
        </p:grpSpPr>
        <p:graphicFrame>
          <p:nvGraphicFramePr>
            <p:cNvPr id="8202" name="Object 7"/>
            <p:cNvGraphicFramePr>
              <a:graphicFrameLocks noChangeAspect="1"/>
            </p:cNvGraphicFramePr>
            <p:nvPr/>
          </p:nvGraphicFramePr>
          <p:xfrm>
            <a:off x="4518" y="2877"/>
            <a:ext cx="222" cy="446"/>
          </p:xfrm>
          <a:graphic>
            <a:graphicData uri="http://schemas.openxmlformats.org/presentationml/2006/ole">
              <p:oleObj spid="_x0000_s8202" name="Rovnica" r:id="rId4" imgW="190440" imgH="393480" progId="Equation.3">
                <p:embed/>
              </p:oleObj>
            </a:graphicData>
          </a:graphic>
        </p:graphicFrame>
        <p:graphicFrame>
          <p:nvGraphicFramePr>
            <p:cNvPr id="8203" name="Object 8"/>
            <p:cNvGraphicFramePr>
              <a:graphicFrameLocks noChangeAspect="1"/>
            </p:cNvGraphicFramePr>
            <p:nvPr/>
          </p:nvGraphicFramePr>
          <p:xfrm>
            <a:off x="922" y="777"/>
            <a:ext cx="273" cy="458"/>
          </p:xfrm>
          <a:graphic>
            <a:graphicData uri="http://schemas.openxmlformats.org/presentationml/2006/ole">
              <p:oleObj spid="_x0000_s8203" name="Rovnica" r:id="rId5" imgW="228600" imgH="393480" progId="Equation.3">
                <p:embed/>
              </p:oleObj>
            </a:graphicData>
          </a:graphic>
        </p:graphicFrame>
        <p:grpSp>
          <p:nvGrpSpPr>
            <p:cNvPr id="8217" name="Group 9"/>
            <p:cNvGrpSpPr>
              <a:grpSpLocks/>
            </p:cNvGrpSpPr>
            <p:nvPr/>
          </p:nvGrpSpPr>
          <p:grpSpPr bwMode="auto">
            <a:xfrm>
              <a:off x="1272" y="861"/>
              <a:ext cx="3275" cy="2025"/>
              <a:chOff x="1044" y="699"/>
              <a:chExt cx="4302" cy="2286"/>
            </a:xfrm>
          </p:grpSpPr>
          <p:sp>
            <p:nvSpPr>
              <p:cNvPr id="8218" name="Line 10"/>
              <p:cNvSpPr>
                <a:spLocks noChangeAspect="1" noChangeShapeType="1"/>
              </p:cNvSpPr>
              <p:nvPr/>
            </p:nvSpPr>
            <p:spPr bwMode="auto">
              <a:xfrm>
                <a:off x="1049" y="699"/>
                <a:ext cx="0" cy="22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none" w="med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219" name="Line 11"/>
              <p:cNvSpPr>
                <a:spLocks noChangeAspect="1" noChangeShapeType="1"/>
              </p:cNvSpPr>
              <p:nvPr/>
            </p:nvSpPr>
            <p:spPr bwMode="auto">
              <a:xfrm>
                <a:off x="1044" y="2982"/>
                <a:ext cx="43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8209" name="Freeform 12"/>
          <p:cNvSpPr>
            <a:spLocks/>
          </p:cNvSpPr>
          <p:nvPr/>
        </p:nvSpPr>
        <p:spPr bwMode="auto">
          <a:xfrm>
            <a:off x="3159125" y="2257425"/>
            <a:ext cx="2611438" cy="1712913"/>
          </a:xfrm>
          <a:custGeom>
            <a:avLst/>
            <a:gdLst>
              <a:gd name="T0" fmla="*/ 2095 w 2095"/>
              <a:gd name="T1" fmla="*/ 0 h 1426"/>
              <a:gd name="T2" fmla="*/ 1450 w 2095"/>
              <a:gd name="T3" fmla="*/ 825 h 1426"/>
              <a:gd name="T4" fmla="*/ 684 w 2095"/>
              <a:gd name="T5" fmla="*/ 1259 h 1426"/>
              <a:gd name="T6" fmla="*/ 0 w 2095"/>
              <a:gd name="T7" fmla="*/ 1426 h 1426"/>
              <a:gd name="T8" fmla="*/ 0 60000 65536"/>
              <a:gd name="T9" fmla="*/ 0 60000 65536"/>
              <a:gd name="T10" fmla="*/ 0 60000 65536"/>
              <a:gd name="T11" fmla="*/ 0 60000 65536"/>
              <a:gd name="T12" fmla="*/ 0 w 2095"/>
              <a:gd name="T13" fmla="*/ 0 h 1426"/>
              <a:gd name="T14" fmla="*/ 2095 w 2095"/>
              <a:gd name="T15" fmla="*/ 1426 h 14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5" h="1426">
                <a:moveTo>
                  <a:pt x="2095" y="0"/>
                </a:moveTo>
                <a:cubicBezTo>
                  <a:pt x="1987" y="137"/>
                  <a:pt x="1685" y="615"/>
                  <a:pt x="1450" y="825"/>
                </a:cubicBezTo>
                <a:cubicBezTo>
                  <a:pt x="1215" y="1035"/>
                  <a:pt x="926" y="1159"/>
                  <a:pt x="684" y="1259"/>
                </a:cubicBezTo>
                <a:cubicBezTo>
                  <a:pt x="442" y="1359"/>
                  <a:pt x="142" y="1391"/>
                  <a:pt x="0" y="1426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8210" name="Freeform 13"/>
          <p:cNvSpPr>
            <a:spLocks/>
          </p:cNvSpPr>
          <p:nvPr/>
        </p:nvSpPr>
        <p:spPr bwMode="auto">
          <a:xfrm>
            <a:off x="2316163" y="3971925"/>
            <a:ext cx="849312" cy="527050"/>
          </a:xfrm>
          <a:custGeom>
            <a:avLst/>
            <a:gdLst>
              <a:gd name="T0" fmla="*/ 0 w 704"/>
              <a:gd name="T1" fmla="*/ 458 h 458"/>
              <a:gd name="T2" fmla="*/ 548 w 704"/>
              <a:gd name="T3" fmla="*/ 110 h 458"/>
              <a:gd name="T4" fmla="*/ 704 w 704"/>
              <a:gd name="T5" fmla="*/ 0 h 458"/>
              <a:gd name="T6" fmla="*/ 0 60000 65536"/>
              <a:gd name="T7" fmla="*/ 0 60000 65536"/>
              <a:gd name="T8" fmla="*/ 0 60000 65536"/>
              <a:gd name="T9" fmla="*/ 0 w 704"/>
              <a:gd name="T10" fmla="*/ 0 h 458"/>
              <a:gd name="T11" fmla="*/ 704 w 704"/>
              <a:gd name="T12" fmla="*/ 458 h 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4" h="458">
                <a:moveTo>
                  <a:pt x="0" y="458"/>
                </a:moveTo>
                <a:cubicBezTo>
                  <a:pt x="215" y="322"/>
                  <a:pt x="431" y="186"/>
                  <a:pt x="548" y="110"/>
                </a:cubicBezTo>
                <a:cubicBezTo>
                  <a:pt x="665" y="34"/>
                  <a:pt x="678" y="18"/>
                  <a:pt x="704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179388" y="179388"/>
            <a:ext cx="289242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pPr>
              <a:spcAft>
                <a:spcPct val="10000"/>
              </a:spcAft>
            </a:pPr>
            <a:r>
              <a:rPr lang="cs-CZ" sz="3300"/>
              <a:t>Fázový diagram</a:t>
            </a:r>
          </a:p>
          <a:p>
            <a:r>
              <a:rPr lang="cs-CZ" sz="3100">
                <a:solidFill>
                  <a:srgbClr val="FF0000"/>
                </a:solidFill>
              </a:rPr>
              <a:t>Prehriata para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96838" y="5743575"/>
            <a:ext cx="93487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r>
              <a:rPr lang="cs-CZ" sz="3000"/>
              <a:t>Prehriata para je plynné skupenstvo látky s nižším tlakom</a:t>
            </a:r>
          </a:p>
          <a:p>
            <a:r>
              <a:rPr lang="cs-CZ" sz="3000"/>
              <a:t>a menšou hustotou než nasýtená para s rovnakou teplotou.</a:t>
            </a:r>
          </a:p>
        </p:txBody>
      </p:sp>
      <p:graphicFrame>
        <p:nvGraphicFramePr>
          <p:cNvPr id="8194" name="Object 16"/>
          <p:cNvGraphicFramePr>
            <a:graphicFrameLocks noChangeAspect="1"/>
          </p:cNvGraphicFramePr>
          <p:nvPr/>
        </p:nvGraphicFramePr>
        <p:xfrm>
          <a:off x="2965450" y="1987550"/>
          <a:ext cx="452438" cy="517525"/>
        </p:xfrm>
        <a:graphic>
          <a:graphicData uri="http://schemas.openxmlformats.org/presentationml/2006/ole">
            <p:oleObj spid="_x0000_s8194" name="Rovnica" r:id="rId6" imgW="190440" imgH="215640" progId="Equation.3">
              <p:embed/>
            </p:oleObj>
          </a:graphicData>
        </a:graphic>
      </p:graphicFrame>
      <p:graphicFrame>
        <p:nvGraphicFramePr>
          <p:cNvPr id="8195" name="Object 17"/>
          <p:cNvGraphicFramePr>
            <a:graphicFrameLocks noChangeAspect="1"/>
          </p:cNvGraphicFramePr>
          <p:nvPr/>
        </p:nvGraphicFramePr>
        <p:xfrm>
          <a:off x="4838700" y="2090738"/>
          <a:ext cx="649288" cy="549275"/>
        </p:xfrm>
        <a:graphic>
          <a:graphicData uri="http://schemas.openxmlformats.org/presentationml/2006/ole">
            <p:oleObj spid="_x0000_s8195" name="Rovnice" r:id="rId7" imgW="241200" imgH="228600" progId="Equation.3">
              <p:embed/>
            </p:oleObj>
          </a:graphicData>
        </a:graphic>
      </p:graphicFrame>
      <p:graphicFrame>
        <p:nvGraphicFramePr>
          <p:cNvPr id="8196" name="Object 18"/>
          <p:cNvGraphicFramePr>
            <a:graphicFrameLocks noChangeAspect="1"/>
          </p:cNvGraphicFramePr>
          <p:nvPr/>
        </p:nvGraphicFramePr>
        <p:xfrm>
          <a:off x="2436813" y="3692525"/>
          <a:ext cx="422275" cy="546100"/>
        </p:xfrm>
        <a:graphic>
          <a:graphicData uri="http://schemas.openxmlformats.org/presentationml/2006/ole">
            <p:oleObj spid="_x0000_s8196" name="Rovnica" r:id="rId8" imgW="177480" imgH="228600" progId="Equation.3">
              <p:embed/>
            </p:oleObj>
          </a:graphicData>
        </a:graphic>
      </p:graphicFrame>
      <p:sp>
        <p:nvSpPr>
          <p:cNvPr id="65558" name="Freeform 22"/>
          <p:cNvSpPr>
            <a:spLocks/>
          </p:cNvSpPr>
          <p:nvPr/>
        </p:nvSpPr>
        <p:spPr bwMode="auto">
          <a:xfrm>
            <a:off x="1938338" y="3622675"/>
            <a:ext cx="3260725" cy="1588"/>
          </a:xfrm>
          <a:custGeom>
            <a:avLst/>
            <a:gdLst>
              <a:gd name="T0" fmla="*/ 2054 w 2054"/>
              <a:gd name="T1" fmla="*/ 0 h 1"/>
              <a:gd name="T2" fmla="*/ 0 w 2054"/>
              <a:gd name="T3" fmla="*/ 0 h 1"/>
              <a:gd name="T4" fmla="*/ 0 60000 65536"/>
              <a:gd name="T5" fmla="*/ 0 60000 65536"/>
              <a:gd name="T6" fmla="*/ 0 w 2054"/>
              <a:gd name="T7" fmla="*/ 0 h 1"/>
              <a:gd name="T8" fmla="*/ 2054 w 205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54" h="1">
                <a:moveTo>
                  <a:pt x="2054" y="0"/>
                </a:move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aphicFrame>
        <p:nvGraphicFramePr>
          <p:cNvPr id="65559" name="Object 23"/>
          <p:cNvGraphicFramePr>
            <a:graphicFrameLocks noChangeAspect="1"/>
          </p:cNvGraphicFramePr>
          <p:nvPr/>
        </p:nvGraphicFramePr>
        <p:xfrm>
          <a:off x="5056188" y="4767263"/>
          <a:ext cx="296862" cy="342900"/>
        </p:xfrm>
        <a:graphic>
          <a:graphicData uri="http://schemas.openxmlformats.org/presentationml/2006/ole">
            <p:oleObj spid="_x0000_s8197" name="Rovnica" r:id="rId9" imgW="139680" imgH="164880" progId="Equation.3">
              <p:embed/>
            </p:oleObj>
          </a:graphicData>
        </a:graphic>
      </p:graphicFrame>
      <p:graphicFrame>
        <p:nvGraphicFramePr>
          <p:cNvPr id="65560" name="Object 24"/>
          <p:cNvGraphicFramePr>
            <a:graphicFrameLocks noChangeAspect="1"/>
          </p:cNvGraphicFramePr>
          <p:nvPr/>
        </p:nvGraphicFramePr>
        <p:xfrm>
          <a:off x="1560513" y="3397250"/>
          <a:ext cx="404812" cy="474663"/>
        </p:xfrm>
        <a:graphic>
          <a:graphicData uri="http://schemas.openxmlformats.org/presentationml/2006/ole">
            <p:oleObj spid="_x0000_s8198" name="Rovnica" r:id="rId10" imgW="190440" imgH="228600" progId="Equation.3">
              <p:embed/>
            </p:oleObj>
          </a:graphicData>
        </a:graphic>
      </p:graphicFrame>
      <p:graphicFrame>
        <p:nvGraphicFramePr>
          <p:cNvPr id="8199" name="Object 26"/>
          <p:cNvGraphicFramePr>
            <a:graphicFrameLocks noChangeAspect="1"/>
          </p:cNvGraphicFramePr>
          <p:nvPr/>
        </p:nvGraphicFramePr>
        <p:xfrm>
          <a:off x="4178300" y="3967163"/>
          <a:ext cx="512763" cy="423862"/>
        </p:xfrm>
        <a:graphic>
          <a:graphicData uri="http://schemas.openxmlformats.org/presentationml/2006/ole">
            <p:oleObj spid="_x0000_s8199" name="Rovnica" r:id="rId11" imgW="215640" imgH="177480" progId="Equation.3">
              <p:embed/>
            </p:oleObj>
          </a:graphicData>
        </a:graphic>
      </p:graphicFrame>
      <p:graphicFrame>
        <p:nvGraphicFramePr>
          <p:cNvPr id="65563" name="Object 27"/>
          <p:cNvGraphicFramePr>
            <a:graphicFrameLocks noChangeAspect="1"/>
          </p:cNvGraphicFramePr>
          <p:nvPr/>
        </p:nvGraphicFramePr>
        <p:xfrm>
          <a:off x="1603375" y="2851150"/>
          <a:ext cx="323850" cy="342900"/>
        </p:xfrm>
        <a:graphic>
          <a:graphicData uri="http://schemas.openxmlformats.org/presentationml/2006/ole">
            <p:oleObj spid="_x0000_s8200" name="Rovnica" r:id="rId12" imgW="152280" imgH="164880" progId="Equation.3">
              <p:embed/>
            </p:oleObj>
          </a:graphicData>
        </a:graphic>
      </p:graphicFrame>
      <p:sp>
        <p:nvSpPr>
          <p:cNvPr id="65564" name="Oval 28"/>
          <p:cNvSpPr>
            <a:spLocks noChangeAspect="1" noChangeArrowheads="1"/>
          </p:cNvSpPr>
          <p:nvPr/>
        </p:nvSpPr>
        <p:spPr bwMode="auto">
          <a:xfrm>
            <a:off x="5162550" y="2976563"/>
            <a:ext cx="71438" cy="7143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5565" name="Freeform 29"/>
          <p:cNvSpPr>
            <a:spLocks/>
          </p:cNvSpPr>
          <p:nvPr/>
        </p:nvSpPr>
        <p:spPr bwMode="auto">
          <a:xfrm>
            <a:off x="1939925" y="3013075"/>
            <a:ext cx="3260725" cy="1755775"/>
          </a:xfrm>
          <a:custGeom>
            <a:avLst/>
            <a:gdLst>
              <a:gd name="T0" fmla="*/ 598 w 598"/>
              <a:gd name="T1" fmla="*/ 794 h 794"/>
              <a:gd name="T2" fmla="*/ 598 w 598"/>
              <a:gd name="T3" fmla="*/ 0 h 794"/>
              <a:gd name="T4" fmla="*/ 0 w 598"/>
              <a:gd name="T5" fmla="*/ 0 h 794"/>
              <a:gd name="T6" fmla="*/ 0 60000 65536"/>
              <a:gd name="T7" fmla="*/ 0 60000 65536"/>
              <a:gd name="T8" fmla="*/ 0 60000 65536"/>
              <a:gd name="T9" fmla="*/ 0 w 598"/>
              <a:gd name="T10" fmla="*/ 0 h 794"/>
              <a:gd name="T11" fmla="*/ 598 w 598"/>
              <a:gd name="T12" fmla="*/ 794 h 7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8" h="794">
                <a:moveTo>
                  <a:pt x="598" y="794"/>
                </a:moveTo>
                <a:lnTo>
                  <a:pt x="598" y="0"/>
                </a:ln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aphicFrame>
        <p:nvGraphicFramePr>
          <p:cNvPr id="65566" name="Object 30"/>
          <p:cNvGraphicFramePr>
            <a:graphicFrameLocks noChangeAspect="1"/>
          </p:cNvGraphicFramePr>
          <p:nvPr/>
        </p:nvGraphicFramePr>
        <p:xfrm>
          <a:off x="6100763" y="3170238"/>
          <a:ext cx="869950" cy="546100"/>
        </p:xfrm>
        <a:graphic>
          <a:graphicData uri="http://schemas.openxmlformats.org/presentationml/2006/ole">
            <p:oleObj spid="_x0000_s8201" name="Rovnica" r:id="rId13" imgW="355320" imgH="228600" progId="Equation.3">
              <p:embed/>
            </p:oleObj>
          </a:graphicData>
        </a:graphic>
      </p:graphicFrame>
      <p:sp>
        <p:nvSpPr>
          <p:cNvPr id="65561" name="Oval 25"/>
          <p:cNvSpPr>
            <a:spLocks noChangeAspect="1" noChangeArrowheads="1"/>
          </p:cNvSpPr>
          <p:nvPr/>
        </p:nvSpPr>
        <p:spPr bwMode="auto">
          <a:xfrm>
            <a:off x="5160963" y="3586163"/>
            <a:ext cx="71437" cy="7143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5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5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5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1" grpId="0" build="p" autoUpdateAnimBg="0"/>
      <p:bldP spid="65558" grpId="0" animBg="1"/>
      <p:bldP spid="65564" grpId="0" animBg="1"/>
      <p:bldP spid="65565" grpId="0" animBg="1"/>
      <p:bldP spid="655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14"/>
          <p:cNvSpPr txBox="1">
            <a:spLocks noChangeArrowheads="1"/>
          </p:cNvSpPr>
          <p:nvPr/>
        </p:nvSpPr>
        <p:spPr bwMode="auto">
          <a:xfrm>
            <a:off x="179388" y="179388"/>
            <a:ext cx="289242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pPr>
              <a:spcAft>
                <a:spcPct val="10000"/>
              </a:spcAft>
            </a:pPr>
            <a:r>
              <a:rPr lang="cs-CZ" sz="3300"/>
              <a:t>Fázový diagram</a:t>
            </a:r>
          </a:p>
          <a:p>
            <a:r>
              <a:rPr lang="cs-CZ" sz="3100">
                <a:solidFill>
                  <a:srgbClr val="FF0000"/>
                </a:solidFill>
              </a:rPr>
              <a:t>Prehriata para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96838" y="5243513"/>
            <a:ext cx="89185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pPr>
              <a:spcAft>
                <a:spcPct val="10000"/>
              </a:spcAft>
            </a:pPr>
            <a:r>
              <a:rPr lang="cs-CZ" sz="3000"/>
              <a:t>Pod piestem je nasýtená para bez prítomnosti kvapaliny.</a:t>
            </a:r>
          </a:p>
          <a:p>
            <a:r>
              <a:rPr lang="cs-CZ" sz="3000"/>
              <a:t>Izotermickým rozpínaním  sa zníži jej tlak a  hustota pri</a:t>
            </a:r>
          </a:p>
          <a:p>
            <a:r>
              <a:rPr lang="cs-CZ" sz="3000"/>
              <a:t>nezmenenej teplote - vznikne prehriata para. </a:t>
            </a:r>
          </a:p>
        </p:txBody>
      </p:sp>
      <p:sp>
        <p:nvSpPr>
          <p:cNvPr id="9222" name="Rectangle 28"/>
          <p:cNvSpPr>
            <a:spLocks noChangeArrowheads="1"/>
          </p:cNvSpPr>
          <p:nvPr/>
        </p:nvSpPr>
        <p:spPr bwMode="auto">
          <a:xfrm>
            <a:off x="3630613" y="2300288"/>
            <a:ext cx="1770062" cy="2497137"/>
          </a:xfrm>
          <a:prstGeom prst="rect">
            <a:avLst/>
          </a:prstGeom>
          <a:solidFill>
            <a:srgbClr val="EAEAEA"/>
          </a:solidFill>
          <a:ln w="317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3" name="Rectangle 29"/>
          <p:cNvSpPr>
            <a:spLocks noChangeArrowheads="1"/>
          </p:cNvSpPr>
          <p:nvPr/>
        </p:nvSpPr>
        <p:spPr bwMode="auto">
          <a:xfrm>
            <a:off x="3652838" y="2970213"/>
            <a:ext cx="1689100" cy="1739900"/>
          </a:xfrm>
          <a:prstGeom prst="rect">
            <a:avLst/>
          </a:prstGeom>
          <a:solidFill>
            <a:srgbClr val="A3C2E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4" name="Rectangle 30"/>
          <p:cNvSpPr>
            <a:spLocks noChangeArrowheads="1"/>
          </p:cNvSpPr>
          <p:nvPr/>
        </p:nvSpPr>
        <p:spPr bwMode="auto">
          <a:xfrm>
            <a:off x="5738813" y="2724150"/>
            <a:ext cx="130175" cy="1957388"/>
          </a:xfrm>
          <a:prstGeom prst="rect">
            <a:avLst/>
          </a:prstGeom>
          <a:solidFill>
            <a:srgbClr val="FFFFF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5" name="Rectangle 31"/>
          <p:cNvSpPr>
            <a:spLocks noChangeArrowheads="1"/>
          </p:cNvSpPr>
          <p:nvPr/>
        </p:nvSpPr>
        <p:spPr bwMode="auto">
          <a:xfrm>
            <a:off x="5759450" y="3636963"/>
            <a:ext cx="88900" cy="1025525"/>
          </a:xfrm>
          <a:prstGeom prst="rect">
            <a:avLst/>
          </a:prstGeom>
          <a:gradFill rotWithShape="1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9218" name="Object 32"/>
          <p:cNvGraphicFramePr>
            <a:graphicFrameLocks noChangeAspect="1"/>
          </p:cNvGraphicFramePr>
          <p:nvPr/>
        </p:nvGraphicFramePr>
        <p:xfrm>
          <a:off x="5964238" y="3430588"/>
          <a:ext cx="355600" cy="419100"/>
        </p:xfrm>
        <a:graphic>
          <a:graphicData uri="http://schemas.openxmlformats.org/presentationml/2006/ole">
            <p:oleObj spid="_x0000_s9218" name="Rovnica" r:id="rId4" imgW="139680" imgH="164880" progId="Equation.3">
              <p:embed/>
            </p:oleObj>
          </a:graphicData>
        </a:graphic>
      </p:graphicFrame>
      <p:grpSp>
        <p:nvGrpSpPr>
          <p:cNvPr id="9226" name="Group 33"/>
          <p:cNvGrpSpPr>
            <a:grpSpLocks/>
          </p:cNvGrpSpPr>
          <p:nvPr/>
        </p:nvGrpSpPr>
        <p:grpSpPr bwMode="auto">
          <a:xfrm>
            <a:off x="3767138" y="3800475"/>
            <a:ext cx="1500187" cy="827088"/>
            <a:chOff x="1000" y="2119"/>
            <a:chExt cx="945" cy="521"/>
          </a:xfrm>
        </p:grpSpPr>
        <p:sp>
          <p:nvSpPr>
            <p:cNvPr id="9350" name="Oval 34"/>
            <p:cNvSpPr>
              <a:spLocks noChangeAspect="1" noChangeArrowheads="1"/>
            </p:cNvSpPr>
            <p:nvPr/>
          </p:nvSpPr>
          <p:spPr bwMode="auto">
            <a:xfrm>
              <a:off x="1384" y="2224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9351" name="Group 35"/>
            <p:cNvGrpSpPr>
              <a:grpSpLocks/>
            </p:cNvGrpSpPr>
            <p:nvPr/>
          </p:nvGrpSpPr>
          <p:grpSpPr bwMode="auto">
            <a:xfrm rot="3486552">
              <a:off x="1421" y="2125"/>
              <a:ext cx="43" cy="45"/>
              <a:chOff x="1467" y="2220"/>
              <a:chExt cx="43" cy="45"/>
            </a:xfrm>
          </p:grpSpPr>
          <p:sp>
            <p:nvSpPr>
              <p:cNvPr id="9413" name="Oval 36"/>
              <p:cNvSpPr>
                <a:spLocks noChangeAspect="1" noChangeArrowheads="1"/>
              </p:cNvSpPr>
              <p:nvPr/>
            </p:nvSpPr>
            <p:spPr bwMode="auto">
              <a:xfrm>
                <a:off x="1467" y="222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414" name="Oval 37"/>
              <p:cNvSpPr>
                <a:spLocks noChangeAspect="1" noChangeArrowheads="1"/>
              </p:cNvSpPr>
              <p:nvPr/>
            </p:nvSpPr>
            <p:spPr bwMode="auto">
              <a:xfrm>
                <a:off x="1476" y="223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52" name="Group 38"/>
            <p:cNvGrpSpPr>
              <a:grpSpLocks/>
            </p:cNvGrpSpPr>
            <p:nvPr/>
          </p:nvGrpSpPr>
          <p:grpSpPr bwMode="auto">
            <a:xfrm>
              <a:off x="1516" y="2392"/>
              <a:ext cx="43" cy="45"/>
              <a:chOff x="1516" y="2392"/>
              <a:chExt cx="43" cy="45"/>
            </a:xfrm>
          </p:grpSpPr>
          <p:sp>
            <p:nvSpPr>
              <p:cNvPr id="9411" name="Oval 39"/>
              <p:cNvSpPr>
                <a:spLocks noChangeAspect="1" noChangeArrowheads="1"/>
              </p:cNvSpPr>
              <p:nvPr/>
            </p:nvSpPr>
            <p:spPr bwMode="auto">
              <a:xfrm>
                <a:off x="1516" y="239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412" name="Oval 40"/>
              <p:cNvSpPr>
                <a:spLocks noChangeAspect="1" noChangeArrowheads="1"/>
              </p:cNvSpPr>
              <p:nvPr/>
            </p:nvSpPr>
            <p:spPr bwMode="auto">
              <a:xfrm>
                <a:off x="1525" y="240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53" name="Group 41"/>
            <p:cNvGrpSpPr>
              <a:grpSpLocks/>
            </p:cNvGrpSpPr>
            <p:nvPr/>
          </p:nvGrpSpPr>
          <p:grpSpPr bwMode="auto">
            <a:xfrm>
              <a:off x="1765" y="2499"/>
              <a:ext cx="43" cy="45"/>
              <a:chOff x="1811" y="2624"/>
              <a:chExt cx="43" cy="45"/>
            </a:xfrm>
          </p:grpSpPr>
          <p:sp>
            <p:nvSpPr>
              <p:cNvPr id="9409" name="Oval 42"/>
              <p:cNvSpPr>
                <a:spLocks noChangeAspect="1" noChangeArrowheads="1"/>
              </p:cNvSpPr>
              <p:nvPr/>
            </p:nvSpPr>
            <p:spPr bwMode="auto">
              <a:xfrm>
                <a:off x="1811" y="262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410" name="Oval 43"/>
              <p:cNvSpPr>
                <a:spLocks noChangeAspect="1" noChangeArrowheads="1"/>
              </p:cNvSpPr>
              <p:nvPr/>
            </p:nvSpPr>
            <p:spPr bwMode="auto">
              <a:xfrm>
                <a:off x="1820" y="263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54" name="Group 44"/>
            <p:cNvGrpSpPr>
              <a:grpSpLocks/>
            </p:cNvGrpSpPr>
            <p:nvPr/>
          </p:nvGrpSpPr>
          <p:grpSpPr bwMode="auto">
            <a:xfrm>
              <a:off x="1666" y="2136"/>
              <a:ext cx="43" cy="45"/>
              <a:chOff x="1666" y="2136"/>
              <a:chExt cx="43" cy="45"/>
            </a:xfrm>
          </p:grpSpPr>
          <p:sp>
            <p:nvSpPr>
              <p:cNvPr id="9407" name="Oval 45"/>
              <p:cNvSpPr>
                <a:spLocks noChangeAspect="1" noChangeArrowheads="1"/>
              </p:cNvSpPr>
              <p:nvPr/>
            </p:nvSpPr>
            <p:spPr bwMode="auto">
              <a:xfrm>
                <a:off x="1666" y="2136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408" name="Oval 46"/>
              <p:cNvSpPr>
                <a:spLocks noChangeAspect="1" noChangeArrowheads="1"/>
              </p:cNvSpPr>
              <p:nvPr/>
            </p:nvSpPr>
            <p:spPr bwMode="auto">
              <a:xfrm>
                <a:off x="1675" y="214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9355" name="Oval 47"/>
            <p:cNvSpPr>
              <a:spLocks noChangeAspect="1" noChangeArrowheads="1"/>
            </p:cNvSpPr>
            <p:nvPr/>
          </p:nvSpPr>
          <p:spPr bwMode="auto">
            <a:xfrm>
              <a:off x="1393" y="2235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9356" name="Group 48"/>
            <p:cNvGrpSpPr>
              <a:grpSpLocks/>
            </p:cNvGrpSpPr>
            <p:nvPr/>
          </p:nvGrpSpPr>
          <p:grpSpPr bwMode="auto">
            <a:xfrm rot="-6309635">
              <a:off x="1647" y="2321"/>
              <a:ext cx="43" cy="45"/>
              <a:chOff x="1693" y="2446"/>
              <a:chExt cx="43" cy="45"/>
            </a:xfrm>
          </p:grpSpPr>
          <p:sp>
            <p:nvSpPr>
              <p:cNvPr id="9405" name="Oval 49"/>
              <p:cNvSpPr>
                <a:spLocks noChangeAspect="1" noChangeArrowheads="1"/>
              </p:cNvSpPr>
              <p:nvPr/>
            </p:nvSpPr>
            <p:spPr bwMode="auto">
              <a:xfrm>
                <a:off x="1693" y="2446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406" name="Oval 50"/>
              <p:cNvSpPr>
                <a:spLocks noChangeAspect="1" noChangeArrowheads="1"/>
              </p:cNvSpPr>
              <p:nvPr/>
            </p:nvSpPr>
            <p:spPr bwMode="auto">
              <a:xfrm>
                <a:off x="1702" y="24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57" name="Group 51"/>
            <p:cNvGrpSpPr>
              <a:grpSpLocks/>
            </p:cNvGrpSpPr>
            <p:nvPr/>
          </p:nvGrpSpPr>
          <p:grpSpPr bwMode="auto">
            <a:xfrm>
              <a:off x="1464" y="2532"/>
              <a:ext cx="43" cy="45"/>
              <a:chOff x="1510" y="2657"/>
              <a:chExt cx="43" cy="45"/>
            </a:xfrm>
          </p:grpSpPr>
          <p:sp>
            <p:nvSpPr>
              <p:cNvPr id="9403" name="Oval 52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404" name="Oval 53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58" name="Group 54"/>
            <p:cNvGrpSpPr>
              <a:grpSpLocks/>
            </p:cNvGrpSpPr>
            <p:nvPr/>
          </p:nvGrpSpPr>
          <p:grpSpPr bwMode="auto">
            <a:xfrm rot="3063953">
              <a:off x="1087" y="2527"/>
              <a:ext cx="43" cy="45"/>
              <a:chOff x="1161" y="2652"/>
              <a:chExt cx="43" cy="45"/>
            </a:xfrm>
          </p:grpSpPr>
          <p:sp>
            <p:nvSpPr>
              <p:cNvPr id="9401" name="Oval 55"/>
              <p:cNvSpPr>
                <a:spLocks noChangeAspect="1" noChangeArrowheads="1"/>
              </p:cNvSpPr>
              <p:nvPr/>
            </p:nvSpPr>
            <p:spPr bwMode="auto">
              <a:xfrm>
                <a:off x="1161" y="265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402" name="Oval 56"/>
              <p:cNvSpPr>
                <a:spLocks noChangeAspect="1" noChangeArrowheads="1"/>
              </p:cNvSpPr>
              <p:nvPr/>
            </p:nvSpPr>
            <p:spPr bwMode="auto">
              <a:xfrm>
                <a:off x="1170" y="266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59" name="Group 57"/>
            <p:cNvGrpSpPr>
              <a:grpSpLocks/>
            </p:cNvGrpSpPr>
            <p:nvPr/>
          </p:nvGrpSpPr>
          <p:grpSpPr bwMode="auto">
            <a:xfrm rot="-4234977">
              <a:off x="1239" y="2357"/>
              <a:ext cx="43" cy="45"/>
              <a:chOff x="1285" y="2482"/>
              <a:chExt cx="43" cy="45"/>
            </a:xfrm>
          </p:grpSpPr>
          <p:sp>
            <p:nvSpPr>
              <p:cNvPr id="9399" name="Oval 58"/>
              <p:cNvSpPr>
                <a:spLocks noChangeAspect="1" noChangeArrowheads="1"/>
              </p:cNvSpPr>
              <p:nvPr/>
            </p:nvSpPr>
            <p:spPr bwMode="auto">
              <a:xfrm>
                <a:off x="1285" y="248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400" name="Oval 59"/>
              <p:cNvSpPr>
                <a:spLocks noChangeAspect="1" noChangeArrowheads="1"/>
              </p:cNvSpPr>
              <p:nvPr/>
            </p:nvSpPr>
            <p:spPr bwMode="auto">
              <a:xfrm>
                <a:off x="1294" y="249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60" name="Group 60"/>
            <p:cNvGrpSpPr>
              <a:grpSpLocks/>
            </p:cNvGrpSpPr>
            <p:nvPr/>
          </p:nvGrpSpPr>
          <p:grpSpPr bwMode="auto">
            <a:xfrm rot="-6642543">
              <a:off x="1046" y="2318"/>
              <a:ext cx="43" cy="45"/>
              <a:chOff x="1120" y="2443"/>
              <a:chExt cx="43" cy="45"/>
            </a:xfrm>
          </p:grpSpPr>
          <p:sp>
            <p:nvSpPr>
              <p:cNvPr id="9397" name="Oval 61"/>
              <p:cNvSpPr>
                <a:spLocks noChangeAspect="1" noChangeArrowheads="1"/>
              </p:cNvSpPr>
              <p:nvPr/>
            </p:nvSpPr>
            <p:spPr bwMode="auto">
              <a:xfrm>
                <a:off x="1120" y="24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98" name="Oval 62"/>
              <p:cNvSpPr>
                <a:spLocks noChangeAspect="1" noChangeArrowheads="1"/>
              </p:cNvSpPr>
              <p:nvPr/>
            </p:nvSpPr>
            <p:spPr bwMode="auto">
              <a:xfrm>
                <a:off x="1129" y="24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61" name="Group 63"/>
            <p:cNvGrpSpPr>
              <a:grpSpLocks/>
            </p:cNvGrpSpPr>
            <p:nvPr/>
          </p:nvGrpSpPr>
          <p:grpSpPr bwMode="auto">
            <a:xfrm rot="3063953">
              <a:off x="1846" y="2236"/>
              <a:ext cx="43" cy="45"/>
              <a:chOff x="1892" y="2361"/>
              <a:chExt cx="43" cy="45"/>
            </a:xfrm>
          </p:grpSpPr>
          <p:sp>
            <p:nvSpPr>
              <p:cNvPr id="9395" name="Oval 64"/>
              <p:cNvSpPr>
                <a:spLocks noChangeAspect="1" noChangeArrowheads="1"/>
              </p:cNvSpPr>
              <p:nvPr/>
            </p:nvSpPr>
            <p:spPr bwMode="auto">
              <a:xfrm>
                <a:off x="1892" y="236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96" name="Oval 65"/>
              <p:cNvSpPr>
                <a:spLocks noChangeAspect="1" noChangeArrowheads="1"/>
              </p:cNvSpPr>
              <p:nvPr/>
            </p:nvSpPr>
            <p:spPr bwMode="auto">
              <a:xfrm>
                <a:off x="1901" y="237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62" name="Group 66"/>
            <p:cNvGrpSpPr>
              <a:grpSpLocks/>
            </p:cNvGrpSpPr>
            <p:nvPr/>
          </p:nvGrpSpPr>
          <p:grpSpPr bwMode="auto">
            <a:xfrm rot="-6888291">
              <a:off x="1709" y="2283"/>
              <a:ext cx="43" cy="45"/>
              <a:chOff x="1124" y="1949"/>
              <a:chExt cx="43" cy="45"/>
            </a:xfrm>
          </p:grpSpPr>
          <p:sp>
            <p:nvSpPr>
              <p:cNvPr id="9393" name="Oval 67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94" name="Oval 68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63" name="Group 69"/>
            <p:cNvGrpSpPr>
              <a:grpSpLocks/>
            </p:cNvGrpSpPr>
            <p:nvPr/>
          </p:nvGrpSpPr>
          <p:grpSpPr bwMode="auto">
            <a:xfrm rot="3820725">
              <a:off x="1103" y="2118"/>
              <a:ext cx="43" cy="45"/>
              <a:chOff x="1258" y="1843"/>
              <a:chExt cx="43" cy="45"/>
            </a:xfrm>
          </p:grpSpPr>
          <p:sp>
            <p:nvSpPr>
              <p:cNvPr id="9391" name="Oval 70"/>
              <p:cNvSpPr>
                <a:spLocks noChangeAspect="1" noChangeArrowheads="1"/>
              </p:cNvSpPr>
              <p:nvPr/>
            </p:nvSpPr>
            <p:spPr bwMode="auto">
              <a:xfrm>
                <a:off x="1258" y="18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92" name="Oval 71"/>
              <p:cNvSpPr>
                <a:spLocks noChangeAspect="1" noChangeArrowheads="1"/>
              </p:cNvSpPr>
              <p:nvPr/>
            </p:nvSpPr>
            <p:spPr bwMode="auto">
              <a:xfrm>
                <a:off x="1267" y="18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64" name="Group 72"/>
            <p:cNvGrpSpPr>
              <a:grpSpLocks/>
            </p:cNvGrpSpPr>
            <p:nvPr/>
          </p:nvGrpSpPr>
          <p:grpSpPr bwMode="auto">
            <a:xfrm>
              <a:off x="1197" y="2459"/>
              <a:ext cx="43" cy="45"/>
              <a:chOff x="1869" y="1838"/>
              <a:chExt cx="43" cy="45"/>
            </a:xfrm>
          </p:grpSpPr>
          <p:sp>
            <p:nvSpPr>
              <p:cNvPr id="9389" name="Oval 73"/>
              <p:cNvSpPr>
                <a:spLocks noChangeAspect="1" noChangeArrowheads="1"/>
              </p:cNvSpPr>
              <p:nvPr/>
            </p:nvSpPr>
            <p:spPr bwMode="auto">
              <a:xfrm>
                <a:off x="1869" y="183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90" name="Oval 74"/>
              <p:cNvSpPr>
                <a:spLocks noChangeAspect="1" noChangeArrowheads="1"/>
              </p:cNvSpPr>
              <p:nvPr/>
            </p:nvSpPr>
            <p:spPr bwMode="auto">
              <a:xfrm>
                <a:off x="1878" y="18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65" name="Group 75"/>
            <p:cNvGrpSpPr>
              <a:grpSpLocks/>
            </p:cNvGrpSpPr>
            <p:nvPr/>
          </p:nvGrpSpPr>
          <p:grpSpPr bwMode="auto">
            <a:xfrm rot="-6888291">
              <a:off x="1360" y="2433"/>
              <a:ext cx="43" cy="45"/>
              <a:chOff x="1124" y="1949"/>
              <a:chExt cx="43" cy="45"/>
            </a:xfrm>
          </p:grpSpPr>
          <p:sp>
            <p:nvSpPr>
              <p:cNvPr id="9387" name="Oval 76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88" name="Oval 77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66" name="Group 78"/>
            <p:cNvGrpSpPr>
              <a:grpSpLocks/>
            </p:cNvGrpSpPr>
            <p:nvPr/>
          </p:nvGrpSpPr>
          <p:grpSpPr bwMode="auto">
            <a:xfrm>
              <a:off x="1877" y="2477"/>
              <a:ext cx="43" cy="45"/>
              <a:chOff x="1510" y="2657"/>
              <a:chExt cx="43" cy="45"/>
            </a:xfrm>
          </p:grpSpPr>
          <p:sp>
            <p:nvSpPr>
              <p:cNvPr id="9385" name="Oval 79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86" name="Oval 80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67" name="Group 81"/>
            <p:cNvGrpSpPr>
              <a:grpSpLocks/>
            </p:cNvGrpSpPr>
            <p:nvPr/>
          </p:nvGrpSpPr>
          <p:grpSpPr bwMode="auto">
            <a:xfrm>
              <a:off x="1902" y="2326"/>
              <a:ext cx="43" cy="45"/>
              <a:chOff x="1510" y="2657"/>
              <a:chExt cx="43" cy="45"/>
            </a:xfrm>
          </p:grpSpPr>
          <p:sp>
            <p:nvSpPr>
              <p:cNvPr id="9383" name="Oval 82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84" name="Oval 83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68" name="Group 84"/>
            <p:cNvGrpSpPr>
              <a:grpSpLocks/>
            </p:cNvGrpSpPr>
            <p:nvPr/>
          </p:nvGrpSpPr>
          <p:grpSpPr bwMode="auto">
            <a:xfrm>
              <a:off x="1279" y="2595"/>
              <a:ext cx="43" cy="45"/>
              <a:chOff x="1510" y="2657"/>
              <a:chExt cx="43" cy="45"/>
            </a:xfrm>
          </p:grpSpPr>
          <p:sp>
            <p:nvSpPr>
              <p:cNvPr id="9381" name="Oval 85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82" name="Oval 86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69" name="Group 87"/>
            <p:cNvGrpSpPr>
              <a:grpSpLocks/>
            </p:cNvGrpSpPr>
            <p:nvPr/>
          </p:nvGrpSpPr>
          <p:grpSpPr bwMode="auto">
            <a:xfrm>
              <a:off x="1000" y="2424"/>
              <a:ext cx="43" cy="45"/>
              <a:chOff x="1510" y="2657"/>
              <a:chExt cx="43" cy="45"/>
            </a:xfrm>
          </p:grpSpPr>
          <p:sp>
            <p:nvSpPr>
              <p:cNvPr id="9379" name="Oval 88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80" name="Oval 89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70" name="Group 90"/>
            <p:cNvGrpSpPr>
              <a:grpSpLocks/>
            </p:cNvGrpSpPr>
            <p:nvPr/>
          </p:nvGrpSpPr>
          <p:grpSpPr bwMode="auto">
            <a:xfrm>
              <a:off x="1185" y="2209"/>
              <a:ext cx="43" cy="45"/>
              <a:chOff x="1510" y="2657"/>
              <a:chExt cx="43" cy="45"/>
            </a:xfrm>
          </p:grpSpPr>
          <p:sp>
            <p:nvSpPr>
              <p:cNvPr id="9377" name="Oval 91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78" name="Oval 92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71" name="Group 93"/>
            <p:cNvGrpSpPr>
              <a:grpSpLocks/>
            </p:cNvGrpSpPr>
            <p:nvPr/>
          </p:nvGrpSpPr>
          <p:grpSpPr bwMode="auto">
            <a:xfrm>
              <a:off x="1581" y="2456"/>
              <a:ext cx="48" cy="41"/>
              <a:chOff x="1581" y="2456"/>
              <a:chExt cx="48" cy="41"/>
            </a:xfrm>
          </p:grpSpPr>
          <p:sp>
            <p:nvSpPr>
              <p:cNvPr id="9375" name="Oval 94"/>
              <p:cNvSpPr>
                <a:spLocks noChangeAspect="1" noChangeArrowheads="1"/>
              </p:cNvSpPr>
              <p:nvPr/>
            </p:nvSpPr>
            <p:spPr bwMode="auto">
              <a:xfrm>
                <a:off x="1581" y="246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76" name="Oval 95"/>
              <p:cNvSpPr>
                <a:spLocks noChangeAspect="1" noChangeArrowheads="1"/>
              </p:cNvSpPr>
              <p:nvPr/>
            </p:nvSpPr>
            <p:spPr bwMode="auto">
              <a:xfrm>
                <a:off x="1595" y="2456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72" name="Group 96"/>
            <p:cNvGrpSpPr>
              <a:grpSpLocks/>
            </p:cNvGrpSpPr>
            <p:nvPr/>
          </p:nvGrpSpPr>
          <p:grpSpPr bwMode="auto">
            <a:xfrm>
              <a:off x="1306" y="2251"/>
              <a:ext cx="42" cy="48"/>
              <a:chOff x="1306" y="2251"/>
              <a:chExt cx="42" cy="48"/>
            </a:xfrm>
          </p:grpSpPr>
          <p:sp>
            <p:nvSpPr>
              <p:cNvPr id="9373" name="Oval 97"/>
              <p:cNvSpPr>
                <a:spLocks noChangeAspect="1" noChangeArrowheads="1"/>
              </p:cNvSpPr>
              <p:nvPr/>
            </p:nvSpPr>
            <p:spPr bwMode="auto">
              <a:xfrm>
                <a:off x="1306" y="225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74" name="Oval 98"/>
              <p:cNvSpPr>
                <a:spLocks noChangeAspect="1" noChangeArrowheads="1"/>
              </p:cNvSpPr>
              <p:nvPr/>
            </p:nvSpPr>
            <p:spPr bwMode="auto">
              <a:xfrm>
                <a:off x="1314" y="226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4" name="Group 99"/>
          <p:cNvGrpSpPr>
            <a:grpSpLocks/>
          </p:cNvGrpSpPr>
          <p:nvPr/>
        </p:nvGrpSpPr>
        <p:grpSpPr bwMode="auto">
          <a:xfrm>
            <a:off x="3884613" y="3578225"/>
            <a:ext cx="1216025" cy="203200"/>
            <a:chOff x="1074" y="1979"/>
            <a:chExt cx="766" cy="128"/>
          </a:xfrm>
        </p:grpSpPr>
        <p:sp>
          <p:nvSpPr>
            <p:cNvPr id="9336" name="Oval 100"/>
            <p:cNvSpPr>
              <a:spLocks noChangeAspect="1" noChangeArrowheads="1"/>
            </p:cNvSpPr>
            <p:nvPr/>
          </p:nvSpPr>
          <p:spPr bwMode="auto">
            <a:xfrm>
              <a:off x="1304" y="2050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9337" name="Group 101"/>
            <p:cNvGrpSpPr>
              <a:grpSpLocks/>
            </p:cNvGrpSpPr>
            <p:nvPr/>
          </p:nvGrpSpPr>
          <p:grpSpPr bwMode="auto">
            <a:xfrm>
              <a:off x="1797" y="2057"/>
              <a:ext cx="43" cy="45"/>
              <a:chOff x="1797" y="2057"/>
              <a:chExt cx="43" cy="45"/>
            </a:xfrm>
          </p:grpSpPr>
          <p:sp>
            <p:nvSpPr>
              <p:cNvPr id="9348" name="Oval 102"/>
              <p:cNvSpPr>
                <a:spLocks noChangeAspect="1" noChangeArrowheads="1"/>
              </p:cNvSpPr>
              <p:nvPr/>
            </p:nvSpPr>
            <p:spPr bwMode="auto">
              <a:xfrm>
                <a:off x="1797" y="20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49" name="Oval 103"/>
              <p:cNvSpPr>
                <a:spLocks noChangeAspect="1" noChangeArrowheads="1"/>
              </p:cNvSpPr>
              <p:nvPr/>
            </p:nvSpPr>
            <p:spPr bwMode="auto">
              <a:xfrm>
                <a:off x="1806" y="20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38" name="Group 104"/>
            <p:cNvGrpSpPr>
              <a:grpSpLocks/>
            </p:cNvGrpSpPr>
            <p:nvPr/>
          </p:nvGrpSpPr>
          <p:grpSpPr bwMode="auto">
            <a:xfrm rot="-3915686">
              <a:off x="1075" y="2063"/>
              <a:ext cx="43" cy="45"/>
              <a:chOff x="1149" y="2188"/>
              <a:chExt cx="43" cy="45"/>
            </a:xfrm>
          </p:grpSpPr>
          <p:sp>
            <p:nvSpPr>
              <p:cNvPr id="9346" name="Oval 105"/>
              <p:cNvSpPr>
                <a:spLocks noChangeAspect="1" noChangeArrowheads="1"/>
              </p:cNvSpPr>
              <p:nvPr/>
            </p:nvSpPr>
            <p:spPr bwMode="auto">
              <a:xfrm>
                <a:off x="1149" y="218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47" name="Oval 106"/>
              <p:cNvSpPr>
                <a:spLocks noChangeAspect="1" noChangeArrowheads="1"/>
              </p:cNvSpPr>
              <p:nvPr/>
            </p:nvSpPr>
            <p:spPr bwMode="auto">
              <a:xfrm>
                <a:off x="1158" y="219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9339" name="Oval 107"/>
            <p:cNvSpPr>
              <a:spLocks noChangeAspect="1" noChangeArrowheads="1"/>
            </p:cNvSpPr>
            <p:nvPr/>
          </p:nvSpPr>
          <p:spPr bwMode="auto">
            <a:xfrm>
              <a:off x="1313" y="2061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9340" name="Group 108"/>
            <p:cNvGrpSpPr>
              <a:grpSpLocks/>
            </p:cNvGrpSpPr>
            <p:nvPr/>
          </p:nvGrpSpPr>
          <p:grpSpPr bwMode="auto">
            <a:xfrm rot="-6888291">
              <a:off x="1637" y="1978"/>
              <a:ext cx="43" cy="45"/>
              <a:chOff x="1124" y="1949"/>
              <a:chExt cx="43" cy="45"/>
            </a:xfrm>
          </p:grpSpPr>
          <p:sp>
            <p:nvSpPr>
              <p:cNvPr id="9344" name="Oval 109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45" name="Oval 110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41" name="Group 111"/>
            <p:cNvGrpSpPr>
              <a:grpSpLocks/>
            </p:cNvGrpSpPr>
            <p:nvPr/>
          </p:nvGrpSpPr>
          <p:grpSpPr bwMode="auto">
            <a:xfrm rot="-6642543">
              <a:off x="1511" y="1983"/>
              <a:ext cx="43" cy="45"/>
              <a:chOff x="1120" y="2443"/>
              <a:chExt cx="43" cy="45"/>
            </a:xfrm>
          </p:grpSpPr>
          <p:sp>
            <p:nvSpPr>
              <p:cNvPr id="9342" name="Oval 112"/>
              <p:cNvSpPr>
                <a:spLocks noChangeAspect="1" noChangeArrowheads="1"/>
              </p:cNvSpPr>
              <p:nvPr/>
            </p:nvSpPr>
            <p:spPr bwMode="auto">
              <a:xfrm>
                <a:off x="1120" y="24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43" name="Oval 113"/>
              <p:cNvSpPr>
                <a:spLocks noChangeAspect="1" noChangeArrowheads="1"/>
              </p:cNvSpPr>
              <p:nvPr/>
            </p:nvSpPr>
            <p:spPr bwMode="auto">
              <a:xfrm>
                <a:off x="1129" y="24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9" name="Group 114"/>
          <p:cNvGrpSpPr>
            <a:grpSpLocks/>
          </p:cNvGrpSpPr>
          <p:nvPr/>
        </p:nvGrpSpPr>
        <p:grpSpPr bwMode="auto">
          <a:xfrm>
            <a:off x="3771900" y="3940175"/>
            <a:ext cx="68263" cy="71438"/>
            <a:chOff x="1869" y="1838"/>
            <a:chExt cx="43" cy="45"/>
          </a:xfrm>
        </p:grpSpPr>
        <p:sp>
          <p:nvSpPr>
            <p:cNvPr id="9334" name="Oval 115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335" name="Oval 116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0" name="Group 117"/>
          <p:cNvGrpSpPr>
            <a:grpSpLocks/>
          </p:cNvGrpSpPr>
          <p:nvPr/>
        </p:nvGrpSpPr>
        <p:grpSpPr bwMode="auto">
          <a:xfrm>
            <a:off x="3844925" y="3154363"/>
            <a:ext cx="1277938" cy="180975"/>
            <a:chOff x="1049" y="1712"/>
            <a:chExt cx="805" cy="114"/>
          </a:xfrm>
        </p:grpSpPr>
        <p:grpSp>
          <p:nvGrpSpPr>
            <p:cNvPr id="9316" name="Group 118"/>
            <p:cNvGrpSpPr>
              <a:grpSpLocks/>
            </p:cNvGrpSpPr>
            <p:nvPr/>
          </p:nvGrpSpPr>
          <p:grpSpPr bwMode="auto">
            <a:xfrm rot="-6888291">
              <a:off x="1050" y="1782"/>
              <a:ext cx="43" cy="45"/>
              <a:chOff x="1124" y="1949"/>
              <a:chExt cx="43" cy="45"/>
            </a:xfrm>
          </p:grpSpPr>
          <p:sp>
            <p:nvSpPr>
              <p:cNvPr id="9332" name="Oval 119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33" name="Oval 120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17" name="Group 121"/>
            <p:cNvGrpSpPr>
              <a:grpSpLocks/>
            </p:cNvGrpSpPr>
            <p:nvPr/>
          </p:nvGrpSpPr>
          <p:grpSpPr bwMode="auto">
            <a:xfrm rot="3820725">
              <a:off x="1212" y="1718"/>
              <a:ext cx="43" cy="45"/>
              <a:chOff x="1258" y="1843"/>
              <a:chExt cx="43" cy="45"/>
            </a:xfrm>
          </p:grpSpPr>
          <p:sp>
            <p:nvSpPr>
              <p:cNvPr id="9330" name="Oval 122"/>
              <p:cNvSpPr>
                <a:spLocks noChangeAspect="1" noChangeArrowheads="1"/>
              </p:cNvSpPr>
              <p:nvPr/>
            </p:nvSpPr>
            <p:spPr bwMode="auto">
              <a:xfrm>
                <a:off x="1258" y="18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31" name="Oval 123"/>
              <p:cNvSpPr>
                <a:spLocks noChangeAspect="1" noChangeArrowheads="1"/>
              </p:cNvSpPr>
              <p:nvPr/>
            </p:nvSpPr>
            <p:spPr bwMode="auto">
              <a:xfrm>
                <a:off x="1267" y="18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18" name="Group 124"/>
            <p:cNvGrpSpPr>
              <a:grpSpLocks/>
            </p:cNvGrpSpPr>
            <p:nvPr/>
          </p:nvGrpSpPr>
          <p:grpSpPr bwMode="auto">
            <a:xfrm>
              <a:off x="1811" y="1749"/>
              <a:ext cx="43" cy="45"/>
              <a:chOff x="1869" y="1838"/>
              <a:chExt cx="43" cy="45"/>
            </a:xfrm>
          </p:grpSpPr>
          <p:sp>
            <p:nvSpPr>
              <p:cNvPr id="9328" name="Oval 125"/>
              <p:cNvSpPr>
                <a:spLocks noChangeAspect="1" noChangeArrowheads="1"/>
              </p:cNvSpPr>
              <p:nvPr/>
            </p:nvSpPr>
            <p:spPr bwMode="auto">
              <a:xfrm>
                <a:off x="1869" y="183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29" name="Oval 126"/>
              <p:cNvSpPr>
                <a:spLocks noChangeAspect="1" noChangeArrowheads="1"/>
              </p:cNvSpPr>
              <p:nvPr/>
            </p:nvSpPr>
            <p:spPr bwMode="auto">
              <a:xfrm>
                <a:off x="1878" y="18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19" name="Group 127"/>
            <p:cNvGrpSpPr>
              <a:grpSpLocks/>
            </p:cNvGrpSpPr>
            <p:nvPr/>
          </p:nvGrpSpPr>
          <p:grpSpPr bwMode="auto">
            <a:xfrm>
              <a:off x="1621" y="1775"/>
              <a:ext cx="43" cy="49"/>
              <a:chOff x="1621" y="1775"/>
              <a:chExt cx="43" cy="49"/>
            </a:xfrm>
          </p:grpSpPr>
          <p:sp>
            <p:nvSpPr>
              <p:cNvPr id="9326" name="Oval 128"/>
              <p:cNvSpPr>
                <a:spLocks noChangeAspect="1" noChangeArrowheads="1"/>
              </p:cNvSpPr>
              <p:nvPr/>
            </p:nvSpPr>
            <p:spPr bwMode="auto">
              <a:xfrm>
                <a:off x="1621" y="177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27" name="Oval 129"/>
              <p:cNvSpPr>
                <a:spLocks noChangeAspect="1" noChangeArrowheads="1"/>
              </p:cNvSpPr>
              <p:nvPr/>
            </p:nvSpPr>
            <p:spPr bwMode="auto">
              <a:xfrm>
                <a:off x="1630" y="179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20" name="Group 130"/>
            <p:cNvGrpSpPr>
              <a:grpSpLocks/>
            </p:cNvGrpSpPr>
            <p:nvPr/>
          </p:nvGrpSpPr>
          <p:grpSpPr bwMode="auto">
            <a:xfrm>
              <a:off x="1587" y="1712"/>
              <a:ext cx="47" cy="39"/>
              <a:chOff x="1587" y="1712"/>
              <a:chExt cx="47" cy="39"/>
            </a:xfrm>
          </p:grpSpPr>
          <p:sp>
            <p:nvSpPr>
              <p:cNvPr id="9324" name="Oval 131"/>
              <p:cNvSpPr>
                <a:spLocks noChangeAspect="1" noChangeArrowheads="1"/>
              </p:cNvSpPr>
              <p:nvPr/>
            </p:nvSpPr>
            <p:spPr bwMode="auto">
              <a:xfrm>
                <a:off x="1600" y="171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25" name="Oval 132"/>
              <p:cNvSpPr>
                <a:spLocks noChangeAspect="1" noChangeArrowheads="1"/>
              </p:cNvSpPr>
              <p:nvPr/>
            </p:nvSpPr>
            <p:spPr bwMode="auto">
              <a:xfrm>
                <a:off x="1587" y="171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21" name="Group 133"/>
            <p:cNvGrpSpPr>
              <a:grpSpLocks/>
            </p:cNvGrpSpPr>
            <p:nvPr/>
          </p:nvGrpSpPr>
          <p:grpSpPr bwMode="auto">
            <a:xfrm>
              <a:off x="1439" y="1728"/>
              <a:ext cx="50" cy="37"/>
              <a:chOff x="1439" y="1728"/>
              <a:chExt cx="50" cy="37"/>
            </a:xfrm>
          </p:grpSpPr>
          <p:sp>
            <p:nvSpPr>
              <p:cNvPr id="9322" name="Oval 134"/>
              <p:cNvSpPr>
                <a:spLocks noChangeAspect="1" noChangeArrowheads="1"/>
              </p:cNvSpPr>
              <p:nvPr/>
            </p:nvSpPr>
            <p:spPr bwMode="auto">
              <a:xfrm>
                <a:off x="1455" y="172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23" name="Oval 135"/>
              <p:cNvSpPr>
                <a:spLocks noChangeAspect="1" noChangeArrowheads="1"/>
              </p:cNvSpPr>
              <p:nvPr/>
            </p:nvSpPr>
            <p:spPr bwMode="auto">
              <a:xfrm>
                <a:off x="1439" y="173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66769" name="Group 136"/>
          <p:cNvGrpSpPr>
            <a:grpSpLocks/>
          </p:cNvGrpSpPr>
          <p:nvPr/>
        </p:nvGrpSpPr>
        <p:grpSpPr bwMode="auto">
          <a:xfrm>
            <a:off x="4024313" y="3333750"/>
            <a:ext cx="1277937" cy="180975"/>
            <a:chOff x="1049" y="1712"/>
            <a:chExt cx="805" cy="114"/>
          </a:xfrm>
        </p:grpSpPr>
        <p:grpSp>
          <p:nvGrpSpPr>
            <p:cNvPr id="9298" name="Group 137"/>
            <p:cNvGrpSpPr>
              <a:grpSpLocks/>
            </p:cNvGrpSpPr>
            <p:nvPr/>
          </p:nvGrpSpPr>
          <p:grpSpPr bwMode="auto">
            <a:xfrm rot="-6888291">
              <a:off x="1050" y="1782"/>
              <a:ext cx="43" cy="45"/>
              <a:chOff x="1124" y="1949"/>
              <a:chExt cx="43" cy="45"/>
            </a:xfrm>
          </p:grpSpPr>
          <p:sp>
            <p:nvSpPr>
              <p:cNvPr id="9314" name="Oval 138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15" name="Oval 139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299" name="Group 140"/>
            <p:cNvGrpSpPr>
              <a:grpSpLocks/>
            </p:cNvGrpSpPr>
            <p:nvPr/>
          </p:nvGrpSpPr>
          <p:grpSpPr bwMode="auto">
            <a:xfrm rot="3820725">
              <a:off x="1212" y="1718"/>
              <a:ext cx="43" cy="45"/>
              <a:chOff x="1258" y="1843"/>
              <a:chExt cx="43" cy="45"/>
            </a:xfrm>
          </p:grpSpPr>
          <p:sp>
            <p:nvSpPr>
              <p:cNvPr id="9312" name="Oval 141"/>
              <p:cNvSpPr>
                <a:spLocks noChangeAspect="1" noChangeArrowheads="1"/>
              </p:cNvSpPr>
              <p:nvPr/>
            </p:nvSpPr>
            <p:spPr bwMode="auto">
              <a:xfrm>
                <a:off x="1258" y="18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13" name="Oval 142"/>
              <p:cNvSpPr>
                <a:spLocks noChangeAspect="1" noChangeArrowheads="1"/>
              </p:cNvSpPr>
              <p:nvPr/>
            </p:nvSpPr>
            <p:spPr bwMode="auto">
              <a:xfrm>
                <a:off x="1267" y="18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00" name="Group 143"/>
            <p:cNvGrpSpPr>
              <a:grpSpLocks/>
            </p:cNvGrpSpPr>
            <p:nvPr/>
          </p:nvGrpSpPr>
          <p:grpSpPr bwMode="auto">
            <a:xfrm>
              <a:off x="1811" y="1749"/>
              <a:ext cx="43" cy="45"/>
              <a:chOff x="1869" y="1838"/>
              <a:chExt cx="43" cy="45"/>
            </a:xfrm>
          </p:grpSpPr>
          <p:sp>
            <p:nvSpPr>
              <p:cNvPr id="9310" name="Oval 144"/>
              <p:cNvSpPr>
                <a:spLocks noChangeAspect="1" noChangeArrowheads="1"/>
              </p:cNvSpPr>
              <p:nvPr/>
            </p:nvSpPr>
            <p:spPr bwMode="auto">
              <a:xfrm>
                <a:off x="1869" y="183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11" name="Oval 145"/>
              <p:cNvSpPr>
                <a:spLocks noChangeAspect="1" noChangeArrowheads="1"/>
              </p:cNvSpPr>
              <p:nvPr/>
            </p:nvSpPr>
            <p:spPr bwMode="auto">
              <a:xfrm>
                <a:off x="1878" y="18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01" name="Group 146"/>
            <p:cNvGrpSpPr>
              <a:grpSpLocks/>
            </p:cNvGrpSpPr>
            <p:nvPr/>
          </p:nvGrpSpPr>
          <p:grpSpPr bwMode="auto">
            <a:xfrm>
              <a:off x="1621" y="1775"/>
              <a:ext cx="43" cy="49"/>
              <a:chOff x="1621" y="1775"/>
              <a:chExt cx="43" cy="49"/>
            </a:xfrm>
          </p:grpSpPr>
          <p:sp>
            <p:nvSpPr>
              <p:cNvPr id="9308" name="Oval 147"/>
              <p:cNvSpPr>
                <a:spLocks noChangeAspect="1" noChangeArrowheads="1"/>
              </p:cNvSpPr>
              <p:nvPr/>
            </p:nvSpPr>
            <p:spPr bwMode="auto">
              <a:xfrm>
                <a:off x="1621" y="177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09" name="Oval 148"/>
              <p:cNvSpPr>
                <a:spLocks noChangeAspect="1" noChangeArrowheads="1"/>
              </p:cNvSpPr>
              <p:nvPr/>
            </p:nvSpPr>
            <p:spPr bwMode="auto">
              <a:xfrm>
                <a:off x="1630" y="179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02" name="Group 149"/>
            <p:cNvGrpSpPr>
              <a:grpSpLocks/>
            </p:cNvGrpSpPr>
            <p:nvPr/>
          </p:nvGrpSpPr>
          <p:grpSpPr bwMode="auto">
            <a:xfrm>
              <a:off x="1587" y="1712"/>
              <a:ext cx="47" cy="39"/>
              <a:chOff x="1587" y="1712"/>
              <a:chExt cx="47" cy="39"/>
            </a:xfrm>
          </p:grpSpPr>
          <p:sp>
            <p:nvSpPr>
              <p:cNvPr id="9306" name="Oval 150"/>
              <p:cNvSpPr>
                <a:spLocks noChangeAspect="1" noChangeArrowheads="1"/>
              </p:cNvSpPr>
              <p:nvPr/>
            </p:nvSpPr>
            <p:spPr bwMode="auto">
              <a:xfrm>
                <a:off x="1600" y="171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07" name="Oval 151"/>
              <p:cNvSpPr>
                <a:spLocks noChangeAspect="1" noChangeArrowheads="1"/>
              </p:cNvSpPr>
              <p:nvPr/>
            </p:nvSpPr>
            <p:spPr bwMode="auto">
              <a:xfrm>
                <a:off x="1587" y="171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303" name="Group 152"/>
            <p:cNvGrpSpPr>
              <a:grpSpLocks/>
            </p:cNvGrpSpPr>
            <p:nvPr/>
          </p:nvGrpSpPr>
          <p:grpSpPr bwMode="auto">
            <a:xfrm>
              <a:off x="1439" y="1728"/>
              <a:ext cx="50" cy="37"/>
              <a:chOff x="1439" y="1728"/>
              <a:chExt cx="50" cy="37"/>
            </a:xfrm>
          </p:grpSpPr>
          <p:sp>
            <p:nvSpPr>
              <p:cNvPr id="9304" name="Oval 153"/>
              <p:cNvSpPr>
                <a:spLocks noChangeAspect="1" noChangeArrowheads="1"/>
              </p:cNvSpPr>
              <p:nvPr/>
            </p:nvSpPr>
            <p:spPr bwMode="auto">
              <a:xfrm>
                <a:off x="1455" y="172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305" name="Oval 154"/>
              <p:cNvSpPr>
                <a:spLocks noChangeAspect="1" noChangeArrowheads="1"/>
              </p:cNvSpPr>
              <p:nvPr/>
            </p:nvSpPr>
            <p:spPr bwMode="auto">
              <a:xfrm>
                <a:off x="1439" y="173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09091C"/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66563" name="Group 155"/>
          <p:cNvGrpSpPr>
            <a:grpSpLocks/>
          </p:cNvGrpSpPr>
          <p:nvPr/>
        </p:nvGrpSpPr>
        <p:grpSpPr bwMode="auto">
          <a:xfrm>
            <a:off x="3803650" y="4519613"/>
            <a:ext cx="68263" cy="71437"/>
            <a:chOff x="1869" y="1838"/>
            <a:chExt cx="43" cy="45"/>
          </a:xfrm>
        </p:grpSpPr>
        <p:sp>
          <p:nvSpPr>
            <p:cNvPr id="9296" name="Oval 156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97" name="Oval 157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64" name="Group 158"/>
          <p:cNvGrpSpPr>
            <a:grpSpLocks/>
          </p:cNvGrpSpPr>
          <p:nvPr/>
        </p:nvGrpSpPr>
        <p:grpSpPr bwMode="auto">
          <a:xfrm>
            <a:off x="4068763" y="4518025"/>
            <a:ext cx="68262" cy="71438"/>
            <a:chOff x="1869" y="1838"/>
            <a:chExt cx="43" cy="45"/>
          </a:xfrm>
        </p:grpSpPr>
        <p:sp>
          <p:nvSpPr>
            <p:cNvPr id="9294" name="Oval 159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95" name="Oval 160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65" name="Group 161"/>
          <p:cNvGrpSpPr>
            <a:grpSpLocks/>
          </p:cNvGrpSpPr>
          <p:nvPr/>
        </p:nvGrpSpPr>
        <p:grpSpPr bwMode="auto">
          <a:xfrm>
            <a:off x="3995738" y="4187825"/>
            <a:ext cx="68262" cy="71438"/>
            <a:chOff x="1869" y="1838"/>
            <a:chExt cx="43" cy="45"/>
          </a:xfrm>
        </p:grpSpPr>
        <p:sp>
          <p:nvSpPr>
            <p:cNvPr id="9292" name="Oval 162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93" name="Oval 163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66" name="Group 164"/>
          <p:cNvGrpSpPr>
            <a:grpSpLocks/>
          </p:cNvGrpSpPr>
          <p:nvPr/>
        </p:nvGrpSpPr>
        <p:grpSpPr bwMode="auto">
          <a:xfrm>
            <a:off x="4446588" y="4586288"/>
            <a:ext cx="68262" cy="71437"/>
            <a:chOff x="1869" y="1838"/>
            <a:chExt cx="43" cy="45"/>
          </a:xfrm>
        </p:grpSpPr>
        <p:sp>
          <p:nvSpPr>
            <p:cNvPr id="9290" name="Oval 165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91" name="Oval 166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67" name="Group 167"/>
          <p:cNvGrpSpPr>
            <a:grpSpLocks/>
          </p:cNvGrpSpPr>
          <p:nvPr/>
        </p:nvGrpSpPr>
        <p:grpSpPr bwMode="auto">
          <a:xfrm>
            <a:off x="4306888" y="4437063"/>
            <a:ext cx="68262" cy="71437"/>
            <a:chOff x="1869" y="1838"/>
            <a:chExt cx="43" cy="45"/>
          </a:xfrm>
        </p:grpSpPr>
        <p:sp>
          <p:nvSpPr>
            <p:cNvPr id="9288" name="Oval 168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89" name="Oval 169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68" name="Group 170"/>
          <p:cNvGrpSpPr>
            <a:grpSpLocks/>
          </p:cNvGrpSpPr>
          <p:nvPr/>
        </p:nvGrpSpPr>
        <p:grpSpPr bwMode="auto">
          <a:xfrm>
            <a:off x="4733925" y="4540250"/>
            <a:ext cx="68263" cy="71438"/>
            <a:chOff x="1869" y="1838"/>
            <a:chExt cx="43" cy="45"/>
          </a:xfrm>
        </p:grpSpPr>
        <p:sp>
          <p:nvSpPr>
            <p:cNvPr id="9286" name="Oval 171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87" name="Oval 172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69" name="Group 173"/>
          <p:cNvGrpSpPr>
            <a:grpSpLocks/>
          </p:cNvGrpSpPr>
          <p:nvPr/>
        </p:nvGrpSpPr>
        <p:grpSpPr bwMode="auto">
          <a:xfrm>
            <a:off x="4951413" y="4591050"/>
            <a:ext cx="68262" cy="71438"/>
            <a:chOff x="1869" y="1838"/>
            <a:chExt cx="43" cy="45"/>
          </a:xfrm>
        </p:grpSpPr>
        <p:sp>
          <p:nvSpPr>
            <p:cNvPr id="9284" name="Oval 174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85" name="Oval 175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70" name="Group 176"/>
          <p:cNvGrpSpPr>
            <a:grpSpLocks/>
          </p:cNvGrpSpPr>
          <p:nvPr/>
        </p:nvGrpSpPr>
        <p:grpSpPr bwMode="auto">
          <a:xfrm>
            <a:off x="4964113" y="4246563"/>
            <a:ext cx="68262" cy="71437"/>
            <a:chOff x="1869" y="1838"/>
            <a:chExt cx="43" cy="45"/>
          </a:xfrm>
        </p:grpSpPr>
        <p:sp>
          <p:nvSpPr>
            <p:cNvPr id="9282" name="Oval 177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83" name="Oval 178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71" name="Group 179"/>
          <p:cNvGrpSpPr>
            <a:grpSpLocks/>
          </p:cNvGrpSpPr>
          <p:nvPr/>
        </p:nvGrpSpPr>
        <p:grpSpPr bwMode="auto">
          <a:xfrm>
            <a:off x="5095875" y="4535488"/>
            <a:ext cx="68263" cy="71437"/>
            <a:chOff x="1869" y="1838"/>
            <a:chExt cx="43" cy="45"/>
          </a:xfrm>
        </p:grpSpPr>
        <p:sp>
          <p:nvSpPr>
            <p:cNvPr id="9280" name="Oval 180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81" name="Oval 181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72" name="Group 182"/>
          <p:cNvGrpSpPr>
            <a:grpSpLocks/>
          </p:cNvGrpSpPr>
          <p:nvPr/>
        </p:nvGrpSpPr>
        <p:grpSpPr bwMode="auto">
          <a:xfrm>
            <a:off x="5113338" y="4200525"/>
            <a:ext cx="68262" cy="71438"/>
            <a:chOff x="1869" y="1838"/>
            <a:chExt cx="43" cy="45"/>
          </a:xfrm>
        </p:grpSpPr>
        <p:sp>
          <p:nvSpPr>
            <p:cNvPr id="9278" name="Oval 183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79" name="Oval 184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73" name="Group 185"/>
          <p:cNvGrpSpPr>
            <a:grpSpLocks/>
          </p:cNvGrpSpPr>
          <p:nvPr/>
        </p:nvGrpSpPr>
        <p:grpSpPr bwMode="auto">
          <a:xfrm>
            <a:off x="4773613" y="3975100"/>
            <a:ext cx="68262" cy="71438"/>
            <a:chOff x="1869" y="1838"/>
            <a:chExt cx="43" cy="45"/>
          </a:xfrm>
        </p:grpSpPr>
        <p:sp>
          <p:nvSpPr>
            <p:cNvPr id="9276" name="Oval 186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77" name="Oval 187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76" name="Group 188"/>
          <p:cNvGrpSpPr>
            <a:grpSpLocks/>
          </p:cNvGrpSpPr>
          <p:nvPr/>
        </p:nvGrpSpPr>
        <p:grpSpPr bwMode="auto">
          <a:xfrm>
            <a:off x="4662488" y="4044950"/>
            <a:ext cx="68262" cy="71438"/>
            <a:chOff x="1869" y="1838"/>
            <a:chExt cx="43" cy="45"/>
          </a:xfrm>
        </p:grpSpPr>
        <p:sp>
          <p:nvSpPr>
            <p:cNvPr id="9274" name="Oval 189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75" name="Oval 190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77" name="Group 191"/>
          <p:cNvGrpSpPr>
            <a:grpSpLocks/>
          </p:cNvGrpSpPr>
          <p:nvPr/>
        </p:nvGrpSpPr>
        <p:grpSpPr bwMode="auto">
          <a:xfrm>
            <a:off x="4227513" y="3857625"/>
            <a:ext cx="68262" cy="71438"/>
            <a:chOff x="1869" y="1838"/>
            <a:chExt cx="43" cy="45"/>
          </a:xfrm>
        </p:grpSpPr>
        <p:sp>
          <p:nvSpPr>
            <p:cNvPr id="9272" name="Oval 192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73" name="Oval 193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78" name="Group 194"/>
          <p:cNvGrpSpPr>
            <a:grpSpLocks/>
          </p:cNvGrpSpPr>
          <p:nvPr/>
        </p:nvGrpSpPr>
        <p:grpSpPr bwMode="auto">
          <a:xfrm>
            <a:off x="4416425" y="4122738"/>
            <a:ext cx="68263" cy="71437"/>
            <a:chOff x="1869" y="1838"/>
            <a:chExt cx="43" cy="45"/>
          </a:xfrm>
        </p:grpSpPr>
        <p:sp>
          <p:nvSpPr>
            <p:cNvPr id="9270" name="Oval 195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71" name="Oval 196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79" name="Group 197"/>
          <p:cNvGrpSpPr>
            <a:grpSpLocks/>
          </p:cNvGrpSpPr>
          <p:nvPr/>
        </p:nvGrpSpPr>
        <p:grpSpPr bwMode="auto">
          <a:xfrm>
            <a:off x="5010150" y="3873500"/>
            <a:ext cx="68263" cy="71438"/>
            <a:chOff x="1869" y="1838"/>
            <a:chExt cx="43" cy="45"/>
          </a:xfrm>
        </p:grpSpPr>
        <p:sp>
          <p:nvSpPr>
            <p:cNvPr id="9268" name="Oval 198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69" name="Oval 199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80" name="Group 200"/>
          <p:cNvGrpSpPr>
            <a:grpSpLocks/>
          </p:cNvGrpSpPr>
          <p:nvPr/>
        </p:nvGrpSpPr>
        <p:grpSpPr bwMode="auto">
          <a:xfrm>
            <a:off x="4578350" y="3879850"/>
            <a:ext cx="68263" cy="71438"/>
            <a:chOff x="1869" y="1838"/>
            <a:chExt cx="43" cy="45"/>
          </a:xfrm>
        </p:grpSpPr>
        <p:sp>
          <p:nvSpPr>
            <p:cNvPr id="9266" name="Oval 201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67" name="Oval 202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81" name="Group 203"/>
          <p:cNvGrpSpPr>
            <a:grpSpLocks/>
          </p:cNvGrpSpPr>
          <p:nvPr/>
        </p:nvGrpSpPr>
        <p:grpSpPr bwMode="auto">
          <a:xfrm>
            <a:off x="5210175" y="3854450"/>
            <a:ext cx="68263" cy="71438"/>
            <a:chOff x="1869" y="1838"/>
            <a:chExt cx="43" cy="45"/>
          </a:xfrm>
        </p:grpSpPr>
        <p:sp>
          <p:nvSpPr>
            <p:cNvPr id="9264" name="Oval 204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65" name="Oval 205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82" name="Group 206"/>
          <p:cNvGrpSpPr>
            <a:grpSpLocks/>
          </p:cNvGrpSpPr>
          <p:nvPr/>
        </p:nvGrpSpPr>
        <p:grpSpPr bwMode="auto">
          <a:xfrm>
            <a:off x="3716338" y="3846513"/>
            <a:ext cx="68262" cy="71437"/>
            <a:chOff x="1869" y="1838"/>
            <a:chExt cx="43" cy="45"/>
          </a:xfrm>
        </p:grpSpPr>
        <p:sp>
          <p:nvSpPr>
            <p:cNvPr id="9262" name="Oval 207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63" name="Oval 208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83" name="Group 209"/>
          <p:cNvGrpSpPr>
            <a:grpSpLocks/>
          </p:cNvGrpSpPr>
          <p:nvPr/>
        </p:nvGrpSpPr>
        <p:grpSpPr bwMode="auto">
          <a:xfrm>
            <a:off x="3900488" y="3916363"/>
            <a:ext cx="68262" cy="71437"/>
            <a:chOff x="1869" y="1838"/>
            <a:chExt cx="43" cy="45"/>
          </a:xfrm>
        </p:grpSpPr>
        <p:sp>
          <p:nvSpPr>
            <p:cNvPr id="9260" name="Oval 210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61" name="Oval 211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84" name="Group 212"/>
          <p:cNvGrpSpPr>
            <a:grpSpLocks/>
          </p:cNvGrpSpPr>
          <p:nvPr/>
        </p:nvGrpSpPr>
        <p:grpSpPr bwMode="auto">
          <a:xfrm>
            <a:off x="4522788" y="4005263"/>
            <a:ext cx="68262" cy="71437"/>
            <a:chOff x="1869" y="1838"/>
            <a:chExt cx="43" cy="45"/>
          </a:xfrm>
        </p:grpSpPr>
        <p:sp>
          <p:nvSpPr>
            <p:cNvPr id="9258" name="Oval 213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59" name="Oval 214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09091C"/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66585" name="Group 215"/>
          <p:cNvGrpSpPr>
            <a:grpSpLocks/>
          </p:cNvGrpSpPr>
          <p:nvPr/>
        </p:nvGrpSpPr>
        <p:grpSpPr bwMode="auto">
          <a:xfrm>
            <a:off x="3663950" y="2960688"/>
            <a:ext cx="1655763" cy="812800"/>
            <a:chOff x="935" y="1191"/>
            <a:chExt cx="1043" cy="512"/>
          </a:xfrm>
        </p:grpSpPr>
        <p:sp>
          <p:nvSpPr>
            <p:cNvPr id="9256" name="Rectangle 216"/>
            <p:cNvSpPr>
              <a:spLocks noChangeArrowheads="1"/>
            </p:cNvSpPr>
            <p:nvPr/>
          </p:nvSpPr>
          <p:spPr bwMode="auto">
            <a:xfrm>
              <a:off x="935" y="1191"/>
              <a:ext cx="1043" cy="503"/>
            </a:xfrm>
            <a:prstGeom prst="rect">
              <a:avLst/>
            </a:prstGeom>
            <a:solidFill>
              <a:srgbClr val="EAEAEA"/>
            </a:solidFill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57" name="Rectangle 217" descr="50%"/>
            <p:cNvSpPr>
              <a:spLocks noChangeArrowheads="1"/>
            </p:cNvSpPr>
            <p:nvPr/>
          </p:nvSpPr>
          <p:spPr bwMode="auto">
            <a:xfrm>
              <a:off x="954" y="1570"/>
              <a:ext cx="1007" cy="133"/>
            </a:xfrm>
            <a:prstGeom prst="rect">
              <a:avLst/>
            </a:prstGeom>
            <a:pattFill prst="pct50">
              <a:fgClr>
                <a:srgbClr val="DDDDDD"/>
              </a:fgClr>
              <a:bgClr>
                <a:schemeClr val="bg2"/>
              </a:bgClr>
            </a:pattFill>
            <a:ln w="1905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9252" name="Freeform 218" descr="50%"/>
          <p:cNvSpPr>
            <a:spLocks/>
          </p:cNvSpPr>
          <p:nvPr/>
        </p:nvSpPr>
        <p:spPr bwMode="auto">
          <a:xfrm>
            <a:off x="3471863" y="2303463"/>
            <a:ext cx="2039937" cy="2581275"/>
          </a:xfrm>
          <a:custGeom>
            <a:avLst/>
            <a:gdLst>
              <a:gd name="T0" fmla="*/ 0 w 1285"/>
              <a:gd name="T1" fmla="*/ 1 h 1626"/>
              <a:gd name="T2" fmla="*/ 0 w 1285"/>
              <a:gd name="T3" fmla="*/ 1626 h 1626"/>
              <a:gd name="T4" fmla="*/ 1285 w 1285"/>
              <a:gd name="T5" fmla="*/ 1626 h 1626"/>
              <a:gd name="T6" fmla="*/ 1285 w 1285"/>
              <a:gd name="T7" fmla="*/ 0 h 1626"/>
              <a:gd name="T8" fmla="*/ 1161 w 1285"/>
              <a:gd name="T9" fmla="*/ 0 h 1626"/>
              <a:gd name="T10" fmla="*/ 1162 w 1285"/>
              <a:gd name="T11" fmla="*/ 1500 h 1626"/>
              <a:gd name="T12" fmla="*/ 124 w 1285"/>
              <a:gd name="T13" fmla="*/ 1500 h 1626"/>
              <a:gd name="T14" fmla="*/ 127 w 1285"/>
              <a:gd name="T15" fmla="*/ 1 h 1626"/>
              <a:gd name="T16" fmla="*/ 0 w 1285"/>
              <a:gd name="T17" fmla="*/ 1 h 16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85"/>
              <a:gd name="T28" fmla="*/ 0 h 1626"/>
              <a:gd name="T29" fmla="*/ 1285 w 1285"/>
              <a:gd name="T30" fmla="*/ 1626 h 162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85" h="1626">
                <a:moveTo>
                  <a:pt x="0" y="1"/>
                </a:moveTo>
                <a:lnTo>
                  <a:pt x="0" y="1626"/>
                </a:lnTo>
                <a:lnTo>
                  <a:pt x="1285" y="1626"/>
                </a:lnTo>
                <a:lnTo>
                  <a:pt x="1285" y="0"/>
                </a:lnTo>
                <a:lnTo>
                  <a:pt x="1161" y="0"/>
                </a:lnTo>
                <a:lnTo>
                  <a:pt x="1162" y="1500"/>
                </a:lnTo>
                <a:lnTo>
                  <a:pt x="124" y="1500"/>
                </a:lnTo>
                <a:lnTo>
                  <a:pt x="127" y="1"/>
                </a:lnTo>
                <a:lnTo>
                  <a:pt x="0" y="1"/>
                </a:lnTo>
                <a:close/>
              </a:path>
            </a:pathLst>
          </a:custGeom>
          <a:pattFill prst="pct50">
            <a:fgClr>
              <a:srgbClr val="DDDDDD"/>
            </a:fgClr>
            <a:bgClr>
              <a:schemeClr val="bg2"/>
            </a:bgClr>
          </a:pattFill>
          <a:ln w="19050" cmpd="sng">
            <a:solidFill>
              <a:srgbClr val="4D4D4D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9253" name="Line 219"/>
          <p:cNvSpPr>
            <a:spLocks noChangeShapeType="1"/>
          </p:cNvSpPr>
          <p:nvPr/>
        </p:nvSpPr>
        <p:spPr bwMode="auto">
          <a:xfrm flipH="1">
            <a:off x="5211763" y="4629150"/>
            <a:ext cx="523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/>
          <a:lstStyle/>
          <a:p>
            <a:endParaRPr lang="sk-SK"/>
          </a:p>
        </p:txBody>
      </p:sp>
      <p:sp>
        <p:nvSpPr>
          <p:cNvPr id="66780" name="Line 220"/>
          <p:cNvSpPr>
            <a:spLocks noChangeShapeType="1"/>
          </p:cNvSpPr>
          <p:nvPr/>
        </p:nvSpPr>
        <p:spPr bwMode="auto">
          <a:xfrm>
            <a:off x="2938463" y="4210050"/>
            <a:ext cx="839787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sk-SK"/>
          </a:p>
        </p:txBody>
      </p:sp>
      <p:graphicFrame>
        <p:nvGraphicFramePr>
          <p:cNvPr id="66781" name="Object 221"/>
          <p:cNvGraphicFramePr>
            <a:graphicFrameLocks noChangeAspect="1"/>
          </p:cNvGraphicFramePr>
          <p:nvPr/>
        </p:nvGraphicFramePr>
        <p:xfrm>
          <a:off x="3051175" y="3641725"/>
          <a:ext cx="366713" cy="488950"/>
        </p:xfrm>
        <a:graphic>
          <a:graphicData uri="http://schemas.openxmlformats.org/presentationml/2006/ole">
            <p:oleObj spid="_x0000_s9219" name="Rovnica" r:id="rId5" imgW="152280" imgH="203040" progId="Equation.3">
              <p:embed/>
            </p:oleObj>
          </a:graphicData>
        </a:graphic>
      </p:graphicFrame>
      <p:sp>
        <p:nvSpPr>
          <p:cNvPr id="66782" name="Text Box 222"/>
          <p:cNvSpPr txBox="1">
            <a:spLocks noChangeArrowheads="1"/>
          </p:cNvSpPr>
          <p:nvPr/>
        </p:nvSpPr>
        <p:spPr bwMode="auto">
          <a:xfrm>
            <a:off x="2824163" y="1579563"/>
            <a:ext cx="3270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cs-CZ" sz="2800" i="1"/>
              <a:t>Izotermické rozpínání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6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4.44444E-6 L 0.00035 -0.09398 " pathEditMode="relative" rAng="0" ptsTypes="AA">
                                      <p:cBhvr>
                                        <p:cTn id="25" dur="5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66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66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5" grpId="0" build="p" autoUpdateAnimBg="0"/>
      <p:bldP spid="66780" grpId="0" animBg="1"/>
      <p:bldP spid="6678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Freeform 2" descr="20%"/>
          <p:cNvSpPr>
            <a:spLocks/>
          </p:cNvSpPr>
          <p:nvPr/>
        </p:nvSpPr>
        <p:spPr bwMode="auto">
          <a:xfrm>
            <a:off x="2012950" y="2247900"/>
            <a:ext cx="3759200" cy="2463800"/>
          </a:xfrm>
          <a:custGeom>
            <a:avLst/>
            <a:gdLst>
              <a:gd name="T0" fmla="*/ 0 w 2368"/>
              <a:gd name="T1" fmla="*/ 1552 h 1552"/>
              <a:gd name="T2" fmla="*/ 2368 w 2368"/>
              <a:gd name="T3" fmla="*/ 1540 h 1552"/>
              <a:gd name="T4" fmla="*/ 2368 w 2368"/>
              <a:gd name="T5" fmla="*/ 0 h 1552"/>
              <a:gd name="T6" fmla="*/ 2124 w 2368"/>
              <a:gd name="T7" fmla="*/ 336 h 1552"/>
              <a:gd name="T8" fmla="*/ 1972 w 2368"/>
              <a:gd name="T9" fmla="*/ 516 h 1552"/>
              <a:gd name="T10" fmla="*/ 1836 w 2368"/>
              <a:gd name="T11" fmla="*/ 652 h 1552"/>
              <a:gd name="T12" fmla="*/ 1636 w 2368"/>
              <a:gd name="T13" fmla="*/ 792 h 1552"/>
              <a:gd name="T14" fmla="*/ 1436 w 2368"/>
              <a:gd name="T15" fmla="*/ 884 h 1552"/>
              <a:gd name="T16" fmla="*/ 1172 w 2368"/>
              <a:gd name="T17" fmla="*/ 988 h 1552"/>
              <a:gd name="T18" fmla="*/ 732 w 2368"/>
              <a:gd name="T19" fmla="*/ 1088 h 1552"/>
              <a:gd name="T20" fmla="*/ 256 w 2368"/>
              <a:gd name="T21" fmla="*/ 1384 h 1552"/>
              <a:gd name="T22" fmla="*/ 0 w 2368"/>
              <a:gd name="T23" fmla="*/ 1552 h 15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368"/>
              <a:gd name="T37" fmla="*/ 0 h 1552"/>
              <a:gd name="T38" fmla="*/ 2368 w 2368"/>
              <a:gd name="T39" fmla="*/ 1552 h 155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368" h="1552">
                <a:moveTo>
                  <a:pt x="0" y="1552"/>
                </a:moveTo>
                <a:lnTo>
                  <a:pt x="2368" y="1540"/>
                </a:lnTo>
                <a:lnTo>
                  <a:pt x="2368" y="0"/>
                </a:lnTo>
                <a:lnTo>
                  <a:pt x="2124" y="336"/>
                </a:lnTo>
                <a:lnTo>
                  <a:pt x="1972" y="516"/>
                </a:lnTo>
                <a:lnTo>
                  <a:pt x="1836" y="652"/>
                </a:lnTo>
                <a:lnTo>
                  <a:pt x="1636" y="792"/>
                </a:lnTo>
                <a:lnTo>
                  <a:pt x="1436" y="884"/>
                </a:lnTo>
                <a:lnTo>
                  <a:pt x="1172" y="988"/>
                </a:lnTo>
                <a:lnTo>
                  <a:pt x="732" y="1088"/>
                </a:lnTo>
                <a:lnTo>
                  <a:pt x="256" y="1384"/>
                </a:lnTo>
                <a:lnTo>
                  <a:pt x="0" y="1552"/>
                </a:lnTo>
                <a:close/>
              </a:path>
            </a:pathLst>
          </a:custGeom>
          <a:pattFill prst="pct20">
            <a:fgClr>
              <a:srgbClr val="4D4D4D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0254" name="Freeform 3"/>
          <p:cNvSpPr>
            <a:spLocks/>
          </p:cNvSpPr>
          <p:nvPr/>
        </p:nvSpPr>
        <p:spPr bwMode="auto">
          <a:xfrm>
            <a:off x="5768975" y="2165350"/>
            <a:ext cx="1376363" cy="2538413"/>
          </a:xfrm>
          <a:custGeom>
            <a:avLst/>
            <a:gdLst>
              <a:gd name="T0" fmla="*/ 2 w 867"/>
              <a:gd name="T1" fmla="*/ 1599 h 1599"/>
              <a:gd name="T2" fmla="*/ 790 w 867"/>
              <a:gd name="T3" fmla="*/ 1598 h 1599"/>
              <a:gd name="T4" fmla="*/ 849 w 867"/>
              <a:gd name="T5" fmla="*/ 1314 h 1599"/>
              <a:gd name="T6" fmla="*/ 841 w 867"/>
              <a:gd name="T7" fmla="*/ 991 h 1599"/>
              <a:gd name="T8" fmla="*/ 787 w 867"/>
              <a:gd name="T9" fmla="*/ 651 h 1599"/>
              <a:gd name="T10" fmla="*/ 864 w 867"/>
              <a:gd name="T11" fmla="*/ 311 h 1599"/>
              <a:gd name="T12" fmla="*/ 770 w 867"/>
              <a:gd name="T13" fmla="*/ 45 h 1599"/>
              <a:gd name="T14" fmla="*/ 618 w 867"/>
              <a:gd name="T15" fmla="*/ 41 h 1599"/>
              <a:gd name="T16" fmla="*/ 442 w 867"/>
              <a:gd name="T17" fmla="*/ 17 h 1599"/>
              <a:gd name="T18" fmla="*/ 288 w 867"/>
              <a:gd name="T19" fmla="*/ 6 h 1599"/>
              <a:gd name="T20" fmla="*/ 150 w 867"/>
              <a:gd name="T21" fmla="*/ 59 h 1599"/>
              <a:gd name="T22" fmla="*/ 0 w 867"/>
              <a:gd name="T23" fmla="*/ 58 h 1599"/>
              <a:gd name="T24" fmla="*/ 2 w 867"/>
              <a:gd name="T25" fmla="*/ 1599 h 15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7"/>
              <a:gd name="T40" fmla="*/ 0 h 1599"/>
              <a:gd name="T41" fmla="*/ 867 w 867"/>
              <a:gd name="T42" fmla="*/ 1599 h 159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7" h="1599">
                <a:moveTo>
                  <a:pt x="2" y="1599"/>
                </a:moveTo>
                <a:lnTo>
                  <a:pt x="790" y="1598"/>
                </a:lnTo>
                <a:lnTo>
                  <a:pt x="849" y="1314"/>
                </a:lnTo>
                <a:lnTo>
                  <a:pt x="841" y="991"/>
                </a:lnTo>
                <a:lnTo>
                  <a:pt x="787" y="651"/>
                </a:lnTo>
                <a:cubicBezTo>
                  <a:pt x="791" y="538"/>
                  <a:pt x="867" y="412"/>
                  <a:pt x="864" y="311"/>
                </a:cubicBezTo>
                <a:cubicBezTo>
                  <a:pt x="861" y="210"/>
                  <a:pt x="811" y="90"/>
                  <a:pt x="770" y="45"/>
                </a:cubicBezTo>
                <a:cubicBezTo>
                  <a:pt x="729" y="0"/>
                  <a:pt x="673" y="46"/>
                  <a:pt x="618" y="41"/>
                </a:cubicBezTo>
                <a:lnTo>
                  <a:pt x="442" y="17"/>
                </a:lnTo>
                <a:lnTo>
                  <a:pt x="288" y="6"/>
                </a:lnTo>
                <a:lnTo>
                  <a:pt x="150" y="59"/>
                </a:lnTo>
                <a:lnTo>
                  <a:pt x="0" y="58"/>
                </a:lnTo>
                <a:lnTo>
                  <a:pt x="2" y="1599"/>
                </a:lnTo>
                <a:close/>
              </a:path>
            </a:pathLst>
          </a:custGeom>
          <a:pattFill prst="dotDmnd">
            <a:fgClr>
              <a:schemeClr val="bg2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8612" name="Freeform 4"/>
          <p:cNvSpPr>
            <a:spLocks/>
          </p:cNvSpPr>
          <p:nvPr/>
        </p:nvSpPr>
        <p:spPr bwMode="auto">
          <a:xfrm>
            <a:off x="5772150" y="2225675"/>
            <a:ext cx="6350" cy="2555875"/>
          </a:xfrm>
          <a:custGeom>
            <a:avLst/>
            <a:gdLst>
              <a:gd name="T0" fmla="*/ 0 w 4"/>
              <a:gd name="T1" fmla="*/ 0 h 1610"/>
              <a:gd name="T2" fmla="*/ 4 w 4"/>
              <a:gd name="T3" fmla="*/ 1610 h 1610"/>
              <a:gd name="T4" fmla="*/ 0 60000 65536"/>
              <a:gd name="T5" fmla="*/ 0 60000 65536"/>
              <a:gd name="T6" fmla="*/ 0 w 4"/>
              <a:gd name="T7" fmla="*/ 0 h 1610"/>
              <a:gd name="T8" fmla="*/ 4 w 4"/>
              <a:gd name="T9" fmla="*/ 1610 h 16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1610">
                <a:moveTo>
                  <a:pt x="0" y="0"/>
                </a:moveTo>
                <a:lnTo>
                  <a:pt x="4" y="1610"/>
                </a:lnTo>
              </a:path>
            </a:pathLst>
          </a:custGeom>
          <a:noFill/>
          <a:ln w="15875" cap="flat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0256" name="Freeform 5" descr="Cik-cak"/>
          <p:cNvSpPr>
            <a:spLocks/>
          </p:cNvSpPr>
          <p:nvPr/>
        </p:nvSpPr>
        <p:spPr bwMode="auto">
          <a:xfrm>
            <a:off x="3179763" y="2062163"/>
            <a:ext cx="2605087" cy="1890712"/>
          </a:xfrm>
          <a:custGeom>
            <a:avLst/>
            <a:gdLst>
              <a:gd name="T0" fmla="*/ 0 w 1641"/>
              <a:gd name="T1" fmla="*/ 1191 h 1191"/>
              <a:gd name="T2" fmla="*/ 297 w 1641"/>
              <a:gd name="T3" fmla="*/ 1153 h 1191"/>
              <a:gd name="T4" fmla="*/ 613 w 1641"/>
              <a:gd name="T5" fmla="*/ 1045 h 1191"/>
              <a:gd name="T6" fmla="*/ 917 w 1641"/>
              <a:gd name="T7" fmla="*/ 893 h 1191"/>
              <a:gd name="T8" fmla="*/ 1097 w 1641"/>
              <a:gd name="T9" fmla="*/ 773 h 1191"/>
              <a:gd name="T10" fmla="*/ 1285 w 1641"/>
              <a:gd name="T11" fmla="*/ 581 h 1191"/>
              <a:gd name="T12" fmla="*/ 1641 w 1641"/>
              <a:gd name="T13" fmla="*/ 113 h 1191"/>
              <a:gd name="T14" fmla="*/ 1339 w 1641"/>
              <a:gd name="T15" fmla="*/ 96 h 1191"/>
              <a:gd name="T16" fmla="*/ 1421 w 1641"/>
              <a:gd name="T17" fmla="*/ 89 h 1191"/>
              <a:gd name="T18" fmla="*/ 1149 w 1641"/>
              <a:gd name="T19" fmla="*/ 61 h 1191"/>
              <a:gd name="T20" fmla="*/ 906 w 1641"/>
              <a:gd name="T21" fmla="*/ 45 h 1191"/>
              <a:gd name="T22" fmla="*/ 676 w 1641"/>
              <a:gd name="T23" fmla="*/ 39 h 1191"/>
              <a:gd name="T24" fmla="*/ 445 w 1641"/>
              <a:gd name="T25" fmla="*/ 0 h 1191"/>
              <a:gd name="T26" fmla="*/ 341 w 1641"/>
              <a:gd name="T27" fmla="*/ 9 h 1191"/>
              <a:gd name="T28" fmla="*/ 193 w 1641"/>
              <a:gd name="T29" fmla="*/ 317 h 1191"/>
              <a:gd name="T30" fmla="*/ 41 w 1641"/>
              <a:gd name="T31" fmla="*/ 729 h 1191"/>
              <a:gd name="T32" fmla="*/ 0 w 1641"/>
              <a:gd name="T33" fmla="*/ 1191 h 119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641"/>
              <a:gd name="T52" fmla="*/ 0 h 1191"/>
              <a:gd name="T53" fmla="*/ 1641 w 1641"/>
              <a:gd name="T54" fmla="*/ 1191 h 119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641" h="1191">
                <a:moveTo>
                  <a:pt x="0" y="1191"/>
                </a:moveTo>
                <a:lnTo>
                  <a:pt x="297" y="1153"/>
                </a:lnTo>
                <a:lnTo>
                  <a:pt x="613" y="1045"/>
                </a:lnTo>
                <a:lnTo>
                  <a:pt x="917" y="893"/>
                </a:lnTo>
                <a:lnTo>
                  <a:pt x="1097" y="773"/>
                </a:lnTo>
                <a:lnTo>
                  <a:pt x="1285" y="581"/>
                </a:lnTo>
                <a:lnTo>
                  <a:pt x="1641" y="113"/>
                </a:lnTo>
                <a:lnTo>
                  <a:pt x="1339" y="96"/>
                </a:lnTo>
                <a:lnTo>
                  <a:pt x="1421" y="89"/>
                </a:lnTo>
                <a:lnTo>
                  <a:pt x="1149" y="61"/>
                </a:lnTo>
                <a:lnTo>
                  <a:pt x="906" y="45"/>
                </a:lnTo>
                <a:lnTo>
                  <a:pt x="676" y="39"/>
                </a:lnTo>
                <a:lnTo>
                  <a:pt x="445" y="0"/>
                </a:lnTo>
                <a:lnTo>
                  <a:pt x="341" y="9"/>
                </a:lnTo>
                <a:lnTo>
                  <a:pt x="193" y="317"/>
                </a:lnTo>
                <a:lnTo>
                  <a:pt x="41" y="729"/>
                </a:lnTo>
                <a:lnTo>
                  <a:pt x="0" y="1191"/>
                </a:lnTo>
                <a:close/>
              </a:path>
            </a:pathLst>
          </a:custGeom>
          <a:pattFill prst="zigZag">
            <a:fgClr>
              <a:srgbClr val="2BB8FF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0257" name="Freeform 6" descr="Obrysy kosoštvorcov"/>
          <p:cNvSpPr>
            <a:spLocks/>
          </p:cNvSpPr>
          <p:nvPr/>
        </p:nvSpPr>
        <p:spPr bwMode="auto">
          <a:xfrm>
            <a:off x="2012950" y="2076450"/>
            <a:ext cx="1701800" cy="2622550"/>
          </a:xfrm>
          <a:custGeom>
            <a:avLst/>
            <a:gdLst>
              <a:gd name="T0" fmla="*/ 0 w 1072"/>
              <a:gd name="T1" fmla="*/ 1652 h 1652"/>
              <a:gd name="T2" fmla="*/ 124 w 1072"/>
              <a:gd name="T3" fmla="*/ 1580 h 1652"/>
              <a:gd name="T4" fmla="*/ 728 w 1072"/>
              <a:gd name="T5" fmla="*/ 1188 h 1652"/>
              <a:gd name="T6" fmla="*/ 764 w 1072"/>
              <a:gd name="T7" fmla="*/ 736 h 1652"/>
              <a:gd name="T8" fmla="*/ 900 w 1072"/>
              <a:gd name="T9" fmla="*/ 344 h 1652"/>
              <a:gd name="T10" fmla="*/ 1072 w 1072"/>
              <a:gd name="T11" fmla="*/ 0 h 1652"/>
              <a:gd name="T12" fmla="*/ 8 w 1072"/>
              <a:gd name="T13" fmla="*/ 0 h 1652"/>
              <a:gd name="T14" fmla="*/ 0 w 1072"/>
              <a:gd name="T15" fmla="*/ 1652 h 16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72"/>
              <a:gd name="T25" fmla="*/ 0 h 1652"/>
              <a:gd name="T26" fmla="*/ 1072 w 1072"/>
              <a:gd name="T27" fmla="*/ 1652 h 16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72" h="1652">
                <a:moveTo>
                  <a:pt x="0" y="1652"/>
                </a:moveTo>
                <a:lnTo>
                  <a:pt x="124" y="1580"/>
                </a:lnTo>
                <a:lnTo>
                  <a:pt x="728" y="1188"/>
                </a:lnTo>
                <a:lnTo>
                  <a:pt x="764" y="736"/>
                </a:lnTo>
                <a:lnTo>
                  <a:pt x="900" y="344"/>
                </a:lnTo>
                <a:lnTo>
                  <a:pt x="1072" y="0"/>
                </a:lnTo>
                <a:lnTo>
                  <a:pt x="8" y="0"/>
                </a:lnTo>
                <a:lnTo>
                  <a:pt x="0" y="1652"/>
                </a:lnTo>
                <a:close/>
              </a:path>
            </a:pathLst>
          </a:custGeom>
          <a:pattFill prst="openDmnd">
            <a:fgClr>
              <a:srgbClr val="969696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0258" name="Freeform 7"/>
          <p:cNvSpPr>
            <a:spLocks/>
          </p:cNvSpPr>
          <p:nvPr/>
        </p:nvSpPr>
        <p:spPr bwMode="auto">
          <a:xfrm>
            <a:off x="3171825" y="2066925"/>
            <a:ext cx="542925" cy="1884363"/>
          </a:xfrm>
          <a:custGeom>
            <a:avLst/>
            <a:gdLst>
              <a:gd name="T0" fmla="*/ 608 w 608"/>
              <a:gd name="T1" fmla="*/ 0 h 1637"/>
              <a:gd name="T2" fmla="*/ 307 w 608"/>
              <a:gd name="T3" fmla="*/ 494 h 1637"/>
              <a:gd name="T4" fmla="*/ 87 w 608"/>
              <a:gd name="T5" fmla="*/ 1033 h 1637"/>
              <a:gd name="T6" fmla="*/ 0 w 608"/>
              <a:gd name="T7" fmla="*/ 1637 h 1637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1637"/>
              <a:gd name="T14" fmla="*/ 608 w 608"/>
              <a:gd name="T15" fmla="*/ 1637 h 16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1637">
                <a:moveTo>
                  <a:pt x="608" y="0"/>
                </a:moveTo>
                <a:cubicBezTo>
                  <a:pt x="558" y="82"/>
                  <a:pt x="394" y="322"/>
                  <a:pt x="307" y="494"/>
                </a:cubicBezTo>
                <a:cubicBezTo>
                  <a:pt x="220" y="666"/>
                  <a:pt x="138" y="843"/>
                  <a:pt x="87" y="1033"/>
                </a:cubicBezTo>
                <a:cubicBezTo>
                  <a:pt x="36" y="1223"/>
                  <a:pt x="18" y="1511"/>
                  <a:pt x="0" y="1637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sk-SK"/>
          </a:p>
        </p:txBody>
      </p:sp>
      <p:grpSp>
        <p:nvGrpSpPr>
          <p:cNvPr id="10259" name="Group 8"/>
          <p:cNvGrpSpPr>
            <a:grpSpLocks/>
          </p:cNvGrpSpPr>
          <p:nvPr/>
        </p:nvGrpSpPr>
        <p:grpSpPr bwMode="auto">
          <a:xfrm>
            <a:off x="1452563" y="1366838"/>
            <a:ext cx="6061075" cy="4041775"/>
            <a:chOff x="922" y="777"/>
            <a:chExt cx="3818" cy="2546"/>
          </a:xfrm>
        </p:grpSpPr>
        <p:graphicFrame>
          <p:nvGraphicFramePr>
            <p:cNvPr id="10251" name="Object 9"/>
            <p:cNvGraphicFramePr>
              <a:graphicFrameLocks noChangeAspect="1"/>
            </p:cNvGraphicFramePr>
            <p:nvPr/>
          </p:nvGraphicFramePr>
          <p:xfrm>
            <a:off x="4518" y="2877"/>
            <a:ext cx="222" cy="446"/>
          </p:xfrm>
          <a:graphic>
            <a:graphicData uri="http://schemas.openxmlformats.org/presentationml/2006/ole">
              <p:oleObj spid="_x0000_s10251" name="Rovnica" r:id="rId4" imgW="190440" imgH="393480" progId="Equation.3">
                <p:embed/>
              </p:oleObj>
            </a:graphicData>
          </a:graphic>
        </p:graphicFrame>
        <p:graphicFrame>
          <p:nvGraphicFramePr>
            <p:cNvPr id="10252" name="Object 10"/>
            <p:cNvGraphicFramePr>
              <a:graphicFrameLocks noChangeAspect="1"/>
            </p:cNvGraphicFramePr>
            <p:nvPr/>
          </p:nvGraphicFramePr>
          <p:xfrm>
            <a:off x="922" y="777"/>
            <a:ext cx="273" cy="458"/>
          </p:xfrm>
          <a:graphic>
            <a:graphicData uri="http://schemas.openxmlformats.org/presentationml/2006/ole">
              <p:oleObj spid="_x0000_s10252" name="Rovnica" r:id="rId5" imgW="228600" imgH="393480" progId="Equation.3">
                <p:embed/>
              </p:oleObj>
            </a:graphicData>
          </a:graphic>
        </p:graphicFrame>
        <p:grpSp>
          <p:nvGrpSpPr>
            <p:cNvPr id="10267" name="Group 11"/>
            <p:cNvGrpSpPr>
              <a:grpSpLocks/>
            </p:cNvGrpSpPr>
            <p:nvPr/>
          </p:nvGrpSpPr>
          <p:grpSpPr bwMode="auto">
            <a:xfrm>
              <a:off x="1272" y="861"/>
              <a:ext cx="3275" cy="2025"/>
              <a:chOff x="1044" y="699"/>
              <a:chExt cx="4302" cy="2286"/>
            </a:xfrm>
          </p:grpSpPr>
          <p:sp>
            <p:nvSpPr>
              <p:cNvPr id="10268" name="Line 12"/>
              <p:cNvSpPr>
                <a:spLocks noChangeAspect="1" noChangeShapeType="1"/>
              </p:cNvSpPr>
              <p:nvPr/>
            </p:nvSpPr>
            <p:spPr bwMode="auto">
              <a:xfrm>
                <a:off x="1049" y="699"/>
                <a:ext cx="0" cy="22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none" w="med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269" name="Line 13"/>
              <p:cNvSpPr>
                <a:spLocks noChangeAspect="1" noChangeShapeType="1"/>
              </p:cNvSpPr>
              <p:nvPr/>
            </p:nvSpPr>
            <p:spPr bwMode="auto">
              <a:xfrm>
                <a:off x="1044" y="2982"/>
                <a:ext cx="43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10260" name="Freeform 14"/>
          <p:cNvSpPr>
            <a:spLocks/>
          </p:cNvSpPr>
          <p:nvPr/>
        </p:nvSpPr>
        <p:spPr bwMode="auto">
          <a:xfrm>
            <a:off x="3159125" y="2257425"/>
            <a:ext cx="2611438" cy="1712913"/>
          </a:xfrm>
          <a:custGeom>
            <a:avLst/>
            <a:gdLst>
              <a:gd name="T0" fmla="*/ 2095 w 2095"/>
              <a:gd name="T1" fmla="*/ 0 h 1426"/>
              <a:gd name="T2" fmla="*/ 1450 w 2095"/>
              <a:gd name="T3" fmla="*/ 825 h 1426"/>
              <a:gd name="T4" fmla="*/ 684 w 2095"/>
              <a:gd name="T5" fmla="*/ 1259 h 1426"/>
              <a:gd name="T6" fmla="*/ 0 w 2095"/>
              <a:gd name="T7" fmla="*/ 1426 h 1426"/>
              <a:gd name="T8" fmla="*/ 0 60000 65536"/>
              <a:gd name="T9" fmla="*/ 0 60000 65536"/>
              <a:gd name="T10" fmla="*/ 0 60000 65536"/>
              <a:gd name="T11" fmla="*/ 0 60000 65536"/>
              <a:gd name="T12" fmla="*/ 0 w 2095"/>
              <a:gd name="T13" fmla="*/ 0 h 1426"/>
              <a:gd name="T14" fmla="*/ 2095 w 2095"/>
              <a:gd name="T15" fmla="*/ 1426 h 14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5" h="1426">
                <a:moveTo>
                  <a:pt x="2095" y="0"/>
                </a:moveTo>
                <a:cubicBezTo>
                  <a:pt x="1987" y="137"/>
                  <a:pt x="1685" y="615"/>
                  <a:pt x="1450" y="825"/>
                </a:cubicBezTo>
                <a:cubicBezTo>
                  <a:pt x="1215" y="1035"/>
                  <a:pt x="926" y="1159"/>
                  <a:pt x="684" y="1259"/>
                </a:cubicBezTo>
                <a:cubicBezTo>
                  <a:pt x="442" y="1359"/>
                  <a:pt x="142" y="1391"/>
                  <a:pt x="0" y="1426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0261" name="Freeform 15"/>
          <p:cNvSpPr>
            <a:spLocks/>
          </p:cNvSpPr>
          <p:nvPr/>
        </p:nvSpPr>
        <p:spPr bwMode="auto">
          <a:xfrm>
            <a:off x="2316163" y="3971925"/>
            <a:ext cx="849312" cy="527050"/>
          </a:xfrm>
          <a:custGeom>
            <a:avLst/>
            <a:gdLst>
              <a:gd name="T0" fmla="*/ 0 w 704"/>
              <a:gd name="T1" fmla="*/ 458 h 458"/>
              <a:gd name="T2" fmla="*/ 548 w 704"/>
              <a:gd name="T3" fmla="*/ 110 h 458"/>
              <a:gd name="T4" fmla="*/ 704 w 704"/>
              <a:gd name="T5" fmla="*/ 0 h 458"/>
              <a:gd name="T6" fmla="*/ 0 60000 65536"/>
              <a:gd name="T7" fmla="*/ 0 60000 65536"/>
              <a:gd name="T8" fmla="*/ 0 60000 65536"/>
              <a:gd name="T9" fmla="*/ 0 w 704"/>
              <a:gd name="T10" fmla="*/ 0 h 458"/>
              <a:gd name="T11" fmla="*/ 704 w 704"/>
              <a:gd name="T12" fmla="*/ 458 h 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4" h="458">
                <a:moveTo>
                  <a:pt x="0" y="458"/>
                </a:moveTo>
                <a:cubicBezTo>
                  <a:pt x="215" y="322"/>
                  <a:pt x="431" y="186"/>
                  <a:pt x="548" y="110"/>
                </a:cubicBezTo>
                <a:cubicBezTo>
                  <a:pt x="665" y="34"/>
                  <a:pt x="678" y="18"/>
                  <a:pt x="704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179388" y="179388"/>
            <a:ext cx="289242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pPr>
              <a:spcAft>
                <a:spcPct val="10000"/>
              </a:spcAft>
            </a:pPr>
            <a:r>
              <a:rPr lang="cs-CZ" sz="3300"/>
              <a:t>Fázový diagram</a:t>
            </a:r>
          </a:p>
          <a:p>
            <a:r>
              <a:rPr lang="cs-CZ" sz="3100">
                <a:solidFill>
                  <a:srgbClr val="FF0000"/>
                </a:solidFill>
              </a:rPr>
              <a:t>Plyn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96838" y="5221288"/>
            <a:ext cx="8202612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pPr>
              <a:spcAft>
                <a:spcPct val="15000"/>
              </a:spcAft>
            </a:pPr>
            <a:r>
              <a:rPr lang="cs-CZ" sz="3000">
                <a:solidFill>
                  <a:srgbClr val="FF0000"/>
                </a:solidFill>
              </a:rPr>
              <a:t>K - kritický bod</a:t>
            </a:r>
          </a:p>
          <a:p>
            <a:r>
              <a:rPr lang="cs-CZ" sz="3000"/>
              <a:t>Plyn je plynné skupenstvo s teplotou vyššou, než je </a:t>
            </a:r>
          </a:p>
          <a:p>
            <a:r>
              <a:rPr lang="cs-CZ" sz="3000"/>
              <a:t>kritická teplota.</a:t>
            </a:r>
          </a:p>
        </p:txBody>
      </p:sp>
      <p:graphicFrame>
        <p:nvGraphicFramePr>
          <p:cNvPr id="10242" name="Object 18"/>
          <p:cNvGraphicFramePr>
            <a:graphicFrameLocks noChangeAspect="1"/>
          </p:cNvGraphicFramePr>
          <p:nvPr/>
        </p:nvGraphicFramePr>
        <p:xfrm>
          <a:off x="2965450" y="1987550"/>
          <a:ext cx="452438" cy="517525"/>
        </p:xfrm>
        <a:graphic>
          <a:graphicData uri="http://schemas.openxmlformats.org/presentationml/2006/ole">
            <p:oleObj spid="_x0000_s10242" name="Rovnica" r:id="rId6" imgW="190440" imgH="215640" progId="Equation.3">
              <p:embed/>
            </p:oleObj>
          </a:graphicData>
        </a:graphic>
      </p:graphicFrame>
      <p:graphicFrame>
        <p:nvGraphicFramePr>
          <p:cNvPr id="10243" name="Object 19"/>
          <p:cNvGraphicFramePr>
            <a:graphicFrameLocks noChangeAspect="1"/>
          </p:cNvGraphicFramePr>
          <p:nvPr/>
        </p:nvGraphicFramePr>
        <p:xfrm>
          <a:off x="4838700" y="2090738"/>
          <a:ext cx="649288" cy="549275"/>
        </p:xfrm>
        <a:graphic>
          <a:graphicData uri="http://schemas.openxmlformats.org/presentationml/2006/ole">
            <p:oleObj spid="_x0000_s10243" name="Rovnice" r:id="rId7" imgW="241200" imgH="228600" progId="Equation.3">
              <p:embed/>
            </p:oleObj>
          </a:graphicData>
        </a:graphic>
      </p:graphicFrame>
      <p:graphicFrame>
        <p:nvGraphicFramePr>
          <p:cNvPr id="10244" name="Object 20"/>
          <p:cNvGraphicFramePr>
            <a:graphicFrameLocks noChangeAspect="1"/>
          </p:cNvGraphicFramePr>
          <p:nvPr/>
        </p:nvGraphicFramePr>
        <p:xfrm>
          <a:off x="2436813" y="3692525"/>
          <a:ext cx="422275" cy="546100"/>
        </p:xfrm>
        <a:graphic>
          <a:graphicData uri="http://schemas.openxmlformats.org/presentationml/2006/ole">
            <p:oleObj spid="_x0000_s10244" name="Rovnica" r:id="rId8" imgW="177480" imgH="228600" progId="Equation.3">
              <p:embed/>
            </p:oleObj>
          </a:graphicData>
        </a:graphic>
      </p:graphicFrame>
      <p:graphicFrame>
        <p:nvGraphicFramePr>
          <p:cNvPr id="68629" name="Object 21"/>
          <p:cNvGraphicFramePr>
            <a:graphicFrameLocks noChangeAspect="1"/>
          </p:cNvGraphicFramePr>
          <p:nvPr/>
        </p:nvGraphicFramePr>
        <p:xfrm>
          <a:off x="6348413" y="4757738"/>
          <a:ext cx="296862" cy="342900"/>
        </p:xfrm>
        <a:graphic>
          <a:graphicData uri="http://schemas.openxmlformats.org/presentationml/2006/ole">
            <p:oleObj spid="_x0000_s10245" name="Rovnica" r:id="rId9" imgW="139680" imgH="164880" progId="Equation.3">
              <p:embed/>
            </p:oleObj>
          </a:graphicData>
        </a:graphic>
      </p:graphicFrame>
      <p:graphicFrame>
        <p:nvGraphicFramePr>
          <p:cNvPr id="10246" name="Object 22"/>
          <p:cNvGraphicFramePr>
            <a:graphicFrameLocks noChangeAspect="1"/>
          </p:cNvGraphicFramePr>
          <p:nvPr/>
        </p:nvGraphicFramePr>
        <p:xfrm>
          <a:off x="4178300" y="3967163"/>
          <a:ext cx="512763" cy="423862"/>
        </p:xfrm>
        <a:graphic>
          <a:graphicData uri="http://schemas.openxmlformats.org/presentationml/2006/ole">
            <p:oleObj spid="_x0000_s10246" name="Rovnica" r:id="rId10" imgW="215640" imgH="177480" progId="Equation.3">
              <p:embed/>
            </p:oleObj>
          </a:graphicData>
        </a:graphic>
      </p:graphicFrame>
      <p:graphicFrame>
        <p:nvGraphicFramePr>
          <p:cNvPr id="68631" name="Object 23"/>
          <p:cNvGraphicFramePr>
            <a:graphicFrameLocks noChangeAspect="1"/>
          </p:cNvGraphicFramePr>
          <p:nvPr/>
        </p:nvGraphicFramePr>
        <p:xfrm>
          <a:off x="1603375" y="3184525"/>
          <a:ext cx="323850" cy="342900"/>
        </p:xfrm>
        <a:graphic>
          <a:graphicData uri="http://schemas.openxmlformats.org/presentationml/2006/ole">
            <p:oleObj spid="_x0000_s10247" name="Rovnica" r:id="rId11" imgW="152280" imgH="164880" progId="Equation.3">
              <p:embed/>
            </p:oleObj>
          </a:graphicData>
        </a:graphic>
      </p:graphicFrame>
      <p:sp>
        <p:nvSpPr>
          <p:cNvPr id="68632" name="Freeform 24"/>
          <p:cNvSpPr>
            <a:spLocks/>
          </p:cNvSpPr>
          <p:nvPr/>
        </p:nvSpPr>
        <p:spPr bwMode="auto">
          <a:xfrm>
            <a:off x="1949450" y="3354388"/>
            <a:ext cx="4551363" cy="1414462"/>
          </a:xfrm>
          <a:custGeom>
            <a:avLst/>
            <a:gdLst>
              <a:gd name="T0" fmla="*/ 598 w 598"/>
              <a:gd name="T1" fmla="*/ 794 h 794"/>
              <a:gd name="T2" fmla="*/ 598 w 598"/>
              <a:gd name="T3" fmla="*/ 0 h 794"/>
              <a:gd name="T4" fmla="*/ 0 w 598"/>
              <a:gd name="T5" fmla="*/ 0 h 794"/>
              <a:gd name="T6" fmla="*/ 0 60000 65536"/>
              <a:gd name="T7" fmla="*/ 0 60000 65536"/>
              <a:gd name="T8" fmla="*/ 0 60000 65536"/>
              <a:gd name="T9" fmla="*/ 0 w 598"/>
              <a:gd name="T10" fmla="*/ 0 h 794"/>
              <a:gd name="T11" fmla="*/ 598 w 598"/>
              <a:gd name="T12" fmla="*/ 794 h 7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8" h="794">
                <a:moveTo>
                  <a:pt x="598" y="794"/>
                </a:moveTo>
                <a:lnTo>
                  <a:pt x="598" y="0"/>
                </a:ln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8633" name="Oval 25"/>
          <p:cNvSpPr>
            <a:spLocks noChangeAspect="1" noChangeArrowheads="1"/>
          </p:cNvSpPr>
          <p:nvPr/>
        </p:nvSpPr>
        <p:spPr bwMode="auto">
          <a:xfrm>
            <a:off x="5734050" y="2214563"/>
            <a:ext cx="71438" cy="7143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68634" name="Object 26"/>
          <p:cNvGraphicFramePr>
            <a:graphicFrameLocks noChangeAspect="1"/>
          </p:cNvGraphicFramePr>
          <p:nvPr/>
        </p:nvGraphicFramePr>
        <p:xfrm>
          <a:off x="5772150" y="1836738"/>
          <a:ext cx="388938" cy="377825"/>
        </p:xfrm>
        <a:graphic>
          <a:graphicData uri="http://schemas.openxmlformats.org/presentationml/2006/ole">
            <p:oleObj spid="_x0000_s10248" name="Rovnica" r:id="rId12" imgW="164880" imgH="164880" progId="Equation.3">
              <p:embed/>
            </p:oleObj>
          </a:graphicData>
        </a:graphic>
      </p:graphicFrame>
      <p:graphicFrame>
        <p:nvGraphicFramePr>
          <p:cNvPr id="68635" name="Object 27"/>
          <p:cNvGraphicFramePr>
            <a:graphicFrameLocks noChangeAspect="1"/>
          </p:cNvGraphicFramePr>
          <p:nvPr/>
        </p:nvGraphicFramePr>
        <p:xfrm>
          <a:off x="5608638" y="4735513"/>
          <a:ext cx="350837" cy="447675"/>
        </p:xfrm>
        <a:graphic>
          <a:graphicData uri="http://schemas.openxmlformats.org/presentationml/2006/ole">
            <p:oleObj spid="_x0000_s10249" name="Rovnica" r:id="rId13" imgW="164880" imgH="215640" progId="Equation.3">
              <p:embed/>
            </p:oleObj>
          </a:graphicData>
        </a:graphic>
      </p:graphicFrame>
      <p:sp>
        <p:nvSpPr>
          <p:cNvPr id="68636" name="Oval 28"/>
          <p:cNvSpPr>
            <a:spLocks noChangeAspect="1" noChangeArrowheads="1"/>
          </p:cNvSpPr>
          <p:nvPr/>
        </p:nvSpPr>
        <p:spPr bwMode="auto">
          <a:xfrm>
            <a:off x="6462713" y="3321050"/>
            <a:ext cx="71437" cy="714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68638" name="Object 30"/>
          <p:cNvGraphicFramePr>
            <a:graphicFrameLocks noChangeAspect="1"/>
          </p:cNvGraphicFramePr>
          <p:nvPr/>
        </p:nvGraphicFramePr>
        <p:xfrm>
          <a:off x="7458075" y="3097213"/>
          <a:ext cx="800100" cy="488950"/>
        </p:xfrm>
        <a:graphic>
          <a:graphicData uri="http://schemas.openxmlformats.org/presentationml/2006/ole">
            <p:oleObj spid="_x0000_s10250" name="Rovnica" r:id="rId14" imgW="342720" imgH="21564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686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86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86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8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8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8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68625" grpId="0" build="p" autoUpdateAnimBg="0"/>
      <p:bldP spid="68632" grpId="0" animBg="1"/>
      <p:bldP spid="68633" grpId="0" animBg="1"/>
      <p:bldP spid="686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Freeform 2" descr="20%"/>
          <p:cNvSpPr>
            <a:spLocks/>
          </p:cNvSpPr>
          <p:nvPr/>
        </p:nvSpPr>
        <p:spPr bwMode="auto">
          <a:xfrm>
            <a:off x="2012950" y="2247900"/>
            <a:ext cx="3759200" cy="2463800"/>
          </a:xfrm>
          <a:custGeom>
            <a:avLst/>
            <a:gdLst>
              <a:gd name="T0" fmla="*/ 0 w 2368"/>
              <a:gd name="T1" fmla="*/ 1552 h 1552"/>
              <a:gd name="T2" fmla="*/ 2368 w 2368"/>
              <a:gd name="T3" fmla="*/ 1540 h 1552"/>
              <a:gd name="T4" fmla="*/ 2368 w 2368"/>
              <a:gd name="T5" fmla="*/ 0 h 1552"/>
              <a:gd name="T6" fmla="*/ 2124 w 2368"/>
              <a:gd name="T7" fmla="*/ 336 h 1552"/>
              <a:gd name="T8" fmla="*/ 1972 w 2368"/>
              <a:gd name="T9" fmla="*/ 516 h 1552"/>
              <a:gd name="T10" fmla="*/ 1836 w 2368"/>
              <a:gd name="T11" fmla="*/ 652 h 1552"/>
              <a:gd name="T12" fmla="*/ 1636 w 2368"/>
              <a:gd name="T13" fmla="*/ 792 h 1552"/>
              <a:gd name="T14" fmla="*/ 1436 w 2368"/>
              <a:gd name="T15" fmla="*/ 884 h 1552"/>
              <a:gd name="T16" fmla="*/ 1172 w 2368"/>
              <a:gd name="T17" fmla="*/ 988 h 1552"/>
              <a:gd name="T18" fmla="*/ 732 w 2368"/>
              <a:gd name="T19" fmla="*/ 1088 h 1552"/>
              <a:gd name="T20" fmla="*/ 256 w 2368"/>
              <a:gd name="T21" fmla="*/ 1384 h 1552"/>
              <a:gd name="T22" fmla="*/ 0 w 2368"/>
              <a:gd name="T23" fmla="*/ 1552 h 15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368"/>
              <a:gd name="T37" fmla="*/ 0 h 1552"/>
              <a:gd name="T38" fmla="*/ 2368 w 2368"/>
              <a:gd name="T39" fmla="*/ 1552 h 155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368" h="1552">
                <a:moveTo>
                  <a:pt x="0" y="1552"/>
                </a:moveTo>
                <a:lnTo>
                  <a:pt x="2368" y="1540"/>
                </a:lnTo>
                <a:lnTo>
                  <a:pt x="2368" y="0"/>
                </a:lnTo>
                <a:lnTo>
                  <a:pt x="2124" y="336"/>
                </a:lnTo>
                <a:lnTo>
                  <a:pt x="1972" y="516"/>
                </a:lnTo>
                <a:lnTo>
                  <a:pt x="1836" y="652"/>
                </a:lnTo>
                <a:lnTo>
                  <a:pt x="1636" y="792"/>
                </a:lnTo>
                <a:lnTo>
                  <a:pt x="1436" y="884"/>
                </a:lnTo>
                <a:lnTo>
                  <a:pt x="1172" y="988"/>
                </a:lnTo>
                <a:lnTo>
                  <a:pt x="732" y="1088"/>
                </a:lnTo>
                <a:lnTo>
                  <a:pt x="256" y="1384"/>
                </a:lnTo>
                <a:lnTo>
                  <a:pt x="0" y="1552"/>
                </a:lnTo>
                <a:close/>
              </a:path>
            </a:pathLst>
          </a:custGeom>
          <a:pattFill prst="pct20">
            <a:fgClr>
              <a:srgbClr val="4D4D4D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275" name="Freeform 28"/>
          <p:cNvSpPr>
            <a:spLocks/>
          </p:cNvSpPr>
          <p:nvPr/>
        </p:nvSpPr>
        <p:spPr bwMode="auto">
          <a:xfrm>
            <a:off x="5768975" y="2165350"/>
            <a:ext cx="1376363" cy="2538413"/>
          </a:xfrm>
          <a:custGeom>
            <a:avLst/>
            <a:gdLst>
              <a:gd name="T0" fmla="*/ 2 w 867"/>
              <a:gd name="T1" fmla="*/ 1599 h 1599"/>
              <a:gd name="T2" fmla="*/ 790 w 867"/>
              <a:gd name="T3" fmla="*/ 1598 h 1599"/>
              <a:gd name="T4" fmla="*/ 849 w 867"/>
              <a:gd name="T5" fmla="*/ 1314 h 1599"/>
              <a:gd name="T6" fmla="*/ 841 w 867"/>
              <a:gd name="T7" fmla="*/ 991 h 1599"/>
              <a:gd name="T8" fmla="*/ 787 w 867"/>
              <a:gd name="T9" fmla="*/ 651 h 1599"/>
              <a:gd name="T10" fmla="*/ 864 w 867"/>
              <a:gd name="T11" fmla="*/ 311 h 1599"/>
              <a:gd name="T12" fmla="*/ 770 w 867"/>
              <a:gd name="T13" fmla="*/ 45 h 1599"/>
              <a:gd name="T14" fmla="*/ 618 w 867"/>
              <a:gd name="T15" fmla="*/ 41 h 1599"/>
              <a:gd name="T16" fmla="*/ 442 w 867"/>
              <a:gd name="T17" fmla="*/ 17 h 1599"/>
              <a:gd name="T18" fmla="*/ 288 w 867"/>
              <a:gd name="T19" fmla="*/ 6 h 1599"/>
              <a:gd name="T20" fmla="*/ 150 w 867"/>
              <a:gd name="T21" fmla="*/ 59 h 1599"/>
              <a:gd name="T22" fmla="*/ 0 w 867"/>
              <a:gd name="T23" fmla="*/ 58 h 1599"/>
              <a:gd name="T24" fmla="*/ 2 w 867"/>
              <a:gd name="T25" fmla="*/ 1599 h 15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7"/>
              <a:gd name="T40" fmla="*/ 0 h 1599"/>
              <a:gd name="T41" fmla="*/ 867 w 867"/>
              <a:gd name="T42" fmla="*/ 1599 h 159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7" h="1599">
                <a:moveTo>
                  <a:pt x="2" y="1599"/>
                </a:moveTo>
                <a:lnTo>
                  <a:pt x="790" y="1598"/>
                </a:lnTo>
                <a:lnTo>
                  <a:pt x="849" y="1314"/>
                </a:lnTo>
                <a:lnTo>
                  <a:pt x="841" y="991"/>
                </a:lnTo>
                <a:lnTo>
                  <a:pt x="787" y="651"/>
                </a:lnTo>
                <a:cubicBezTo>
                  <a:pt x="791" y="538"/>
                  <a:pt x="867" y="412"/>
                  <a:pt x="864" y="311"/>
                </a:cubicBezTo>
                <a:cubicBezTo>
                  <a:pt x="861" y="210"/>
                  <a:pt x="811" y="90"/>
                  <a:pt x="770" y="45"/>
                </a:cubicBezTo>
                <a:cubicBezTo>
                  <a:pt x="729" y="0"/>
                  <a:pt x="673" y="46"/>
                  <a:pt x="618" y="41"/>
                </a:cubicBezTo>
                <a:lnTo>
                  <a:pt x="442" y="17"/>
                </a:lnTo>
                <a:lnTo>
                  <a:pt x="288" y="6"/>
                </a:lnTo>
                <a:lnTo>
                  <a:pt x="150" y="59"/>
                </a:lnTo>
                <a:lnTo>
                  <a:pt x="0" y="58"/>
                </a:lnTo>
                <a:lnTo>
                  <a:pt x="2" y="1599"/>
                </a:lnTo>
                <a:close/>
              </a:path>
            </a:pathLst>
          </a:custGeom>
          <a:pattFill prst="dotDmnd">
            <a:fgClr>
              <a:schemeClr val="bg2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276" name="Freeform 3" descr="Cik-cak"/>
          <p:cNvSpPr>
            <a:spLocks/>
          </p:cNvSpPr>
          <p:nvPr/>
        </p:nvSpPr>
        <p:spPr bwMode="auto">
          <a:xfrm>
            <a:off x="3179763" y="2062163"/>
            <a:ext cx="2605087" cy="1890712"/>
          </a:xfrm>
          <a:custGeom>
            <a:avLst/>
            <a:gdLst>
              <a:gd name="T0" fmla="*/ 0 w 1641"/>
              <a:gd name="T1" fmla="*/ 1191 h 1191"/>
              <a:gd name="T2" fmla="*/ 297 w 1641"/>
              <a:gd name="T3" fmla="*/ 1153 h 1191"/>
              <a:gd name="T4" fmla="*/ 613 w 1641"/>
              <a:gd name="T5" fmla="*/ 1045 h 1191"/>
              <a:gd name="T6" fmla="*/ 917 w 1641"/>
              <a:gd name="T7" fmla="*/ 893 h 1191"/>
              <a:gd name="T8" fmla="*/ 1097 w 1641"/>
              <a:gd name="T9" fmla="*/ 773 h 1191"/>
              <a:gd name="T10" fmla="*/ 1285 w 1641"/>
              <a:gd name="T11" fmla="*/ 581 h 1191"/>
              <a:gd name="T12" fmla="*/ 1641 w 1641"/>
              <a:gd name="T13" fmla="*/ 113 h 1191"/>
              <a:gd name="T14" fmla="*/ 1339 w 1641"/>
              <a:gd name="T15" fmla="*/ 96 h 1191"/>
              <a:gd name="T16" fmla="*/ 1421 w 1641"/>
              <a:gd name="T17" fmla="*/ 89 h 1191"/>
              <a:gd name="T18" fmla="*/ 1149 w 1641"/>
              <a:gd name="T19" fmla="*/ 61 h 1191"/>
              <a:gd name="T20" fmla="*/ 906 w 1641"/>
              <a:gd name="T21" fmla="*/ 45 h 1191"/>
              <a:gd name="T22" fmla="*/ 676 w 1641"/>
              <a:gd name="T23" fmla="*/ 39 h 1191"/>
              <a:gd name="T24" fmla="*/ 445 w 1641"/>
              <a:gd name="T25" fmla="*/ 0 h 1191"/>
              <a:gd name="T26" fmla="*/ 341 w 1641"/>
              <a:gd name="T27" fmla="*/ 9 h 1191"/>
              <a:gd name="T28" fmla="*/ 193 w 1641"/>
              <a:gd name="T29" fmla="*/ 317 h 1191"/>
              <a:gd name="T30" fmla="*/ 41 w 1641"/>
              <a:gd name="T31" fmla="*/ 729 h 1191"/>
              <a:gd name="T32" fmla="*/ 0 w 1641"/>
              <a:gd name="T33" fmla="*/ 1191 h 119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641"/>
              <a:gd name="T52" fmla="*/ 0 h 1191"/>
              <a:gd name="T53" fmla="*/ 1641 w 1641"/>
              <a:gd name="T54" fmla="*/ 1191 h 119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641" h="1191">
                <a:moveTo>
                  <a:pt x="0" y="1191"/>
                </a:moveTo>
                <a:lnTo>
                  <a:pt x="297" y="1153"/>
                </a:lnTo>
                <a:lnTo>
                  <a:pt x="613" y="1045"/>
                </a:lnTo>
                <a:lnTo>
                  <a:pt x="917" y="893"/>
                </a:lnTo>
                <a:lnTo>
                  <a:pt x="1097" y="773"/>
                </a:lnTo>
                <a:lnTo>
                  <a:pt x="1285" y="581"/>
                </a:lnTo>
                <a:lnTo>
                  <a:pt x="1641" y="113"/>
                </a:lnTo>
                <a:lnTo>
                  <a:pt x="1339" y="96"/>
                </a:lnTo>
                <a:lnTo>
                  <a:pt x="1421" y="89"/>
                </a:lnTo>
                <a:lnTo>
                  <a:pt x="1149" y="61"/>
                </a:lnTo>
                <a:lnTo>
                  <a:pt x="906" y="45"/>
                </a:lnTo>
                <a:lnTo>
                  <a:pt x="676" y="39"/>
                </a:lnTo>
                <a:lnTo>
                  <a:pt x="445" y="0"/>
                </a:lnTo>
                <a:lnTo>
                  <a:pt x="341" y="9"/>
                </a:lnTo>
                <a:lnTo>
                  <a:pt x="193" y="317"/>
                </a:lnTo>
                <a:lnTo>
                  <a:pt x="41" y="729"/>
                </a:lnTo>
                <a:lnTo>
                  <a:pt x="0" y="1191"/>
                </a:lnTo>
                <a:close/>
              </a:path>
            </a:pathLst>
          </a:custGeom>
          <a:pattFill prst="zigZag">
            <a:fgClr>
              <a:srgbClr val="2BB8FF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277" name="Freeform 4" descr="Obrysy kosoštvorcov"/>
          <p:cNvSpPr>
            <a:spLocks/>
          </p:cNvSpPr>
          <p:nvPr/>
        </p:nvSpPr>
        <p:spPr bwMode="auto">
          <a:xfrm>
            <a:off x="2012950" y="2076450"/>
            <a:ext cx="1701800" cy="2622550"/>
          </a:xfrm>
          <a:custGeom>
            <a:avLst/>
            <a:gdLst>
              <a:gd name="T0" fmla="*/ 0 w 1072"/>
              <a:gd name="T1" fmla="*/ 1652 h 1652"/>
              <a:gd name="T2" fmla="*/ 124 w 1072"/>
              <a:gd name="T3" fmla="*/ 1580 h 1652"/>
              <a:gd name="T4" fmla="*/ 728 w 1072"/>
              <a:gd name="T5" fmla="*/ 1188 h 1652"/>
              <a:gd name="T6" fmla="*/ 764 w 1072"/>
              <a:gd name="T7" fmla="*/ 736 h 1652"/>
              <a:gd name="T8" fmla="*/ 900 w 1072"/>
              <a:gd name="T9" fmla="*/ 344 h 1652"/>
              <a:gd name="T10" fmla="*/ 1072 w 1072"/>
              <a:gd name="T11" fmla="*/ 0 h 1652"/>
              <a:gd name="T12" fmla="*/ 8 w 1072"/>
              <a:gd name="T13" fmla="*/ 0 h 1652"/>
              <a:gd name="T14" fmla="*/ 0 w 1072"/>
              <a:gd name="T15" fmla="*/ 1652 h 16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72"/>
              <a:gd name="T25" fmla="*/ 0 h 1652"/>
              <a:gd name="T26" fmla="*/ 1072 w 1072"/>
              <a:gd name="T27" fmla="*/ 1652 h 16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72" h="1652">
                <a:moveTo>
                  <a:pt x="0" y="1652"/>
                </a:moveTo>
                <a:lnTo>
                  <a:pt x="124" y="1580"/>
                </a:lnTo>
                <a:lnTo>
                  <a:pt x="728" y="1188"/>
                </a:lnTo>
                <a:lnTo>
                  <a:pt x="764" y="736"/>
                </a:lnTo>
                <a:lnTo>
                  <a:pt x="900" y="344"/>
                </a:lnTo>
                <a:lnTo>
                  <a:pt x="1072" y="0"/>
                </a:lnTo>
                <a:lnTo>
                  <a:pt x="8" y="0"/>
                </a:lnTo>
                <a:lnTo>
                  <a:pt x="0" y="1652"/>
                </a:lnTo>
                <a:close/>
              </a:path>
            </a:pathLst>
          </a:custGeom>
          <a:pattFill prst="openDmnd">
            <a:fgClr>
              <a:srgbClr val="969696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278" name="Freeform 5"/>
          <p:cNvSpPr>
            <a:spLocks/>
          </p:cNvSpPr>
          <p:nvPr/>
        </p:nvSpPr>
        <p:spPr bwMode="auto">
          <a:xfrm>
            <a:off x="3171825" y="2066925"/>
            <a:ext cx="542925" cy="1884363"/>
          </a:xfrm>
          <a:custGeom>
            <a:avLst/>
            <a:gdLst>
              <a:gd name="T0" fmla="*/ 608 w 608"/>
              <a:gd name="T1" fmla="*/ 0 h 1637"/>
              <a:gd name="T2" fmla="*/ 307 w 608"/>
              <a:gd name="T3" fmla="*/ 494 h 1637"/>
              <a:gd name="T4" fmla="*/ 87 w 608"/>
              <a:gd name="T5" fmla="*/ 1033 h 1637"/>
              <a:gd name="T6" fmla="*/ 0 w 608"/>
              <a:gd name="T7" fmla="*/ 1637 h 1637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1637"/>
              <a:gd name="T14" fmla="*/ 608 w 608"/>
              <a:gd name="T15" fmla="*/ 1637 h 16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1637">
                <a:moveTo>
                  <a:pt x="608" y="0"/>
                </a:moveTo>
                <a:cubicBezTo>
                  <a:pt x="558" y="82"/>
                  <a:pt x="394" y="322"/>
                  <a:pt x="307" y="494"/>
                </a:cubicBezTo>
                <a:cubicBezTo>
                  <a:pt x="220" y="666"/>
                  <a:pt x="138" y="843"/>
                  <a:pt x="87" y="1033"/>
                </a:cubicBezTo>
                <a:cubicBezTo>
                  <a:pt x="36" y="1223"/>
                  <a:pt x="18" y="1511"/>
                  <a:pt x="0" y="1637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sk-SK"/>
          </a:p>
        </p:txBody>
      </p:sp>
      <p:grpSp>
        <p:nvGrpSpPr>
          <p:cNvPr id="11279" name="Group 6"/>
          <p:cNvGrpSpPr>
            <a:grpSpLocks/>
          </p:cNvGrpSpPr>
          <p:nvPr/>
        </p:nvGrpSpPr>
        <p:grpSpPr bwMode="auto">
          <a:xfrm>
            <a:off x="1452563" y="1366838"/>
            <a:ext cx="6061075" cy="4041775"/>
            <a:chOff x="922" y="777"/>
            <a:chExt cx="3818" cy="2546"/>
          </a:xfrm>
        </p:grpSpPr>
        <p:graphicFrame>
          <p:nvGraphicFramePr>
            <p:cNvPr id="11272" name="Object 7"/>
            <p:cNvGraphicFramePr>
              <a:graphicFrameLocks noChangeAspect="1"/>
            </p:cNvGraphicFramePr>
            <p:nvPr/>
          </p:nvGraphicFramePr>
          <p:xfrm>
            <a:off x="4518" y="2877"/>
            <a:ext cx="222" cy="446"/>
          </p:xfrm>
          <a:graphic>
            <a:graphicData uri="http://schemas.openxmlformats.org/presentationml/2006/ole">
              <p:oleObj spid="_x0000_s11272" name="Rovnica" r:id="rId4" imgW="190440" imgH="393480" progId="Equation.3">
                <p:embed/>
              </p:oleObj>
            </a:graphicData>
          </a:graphic>
        </p:graphicFrame>
        <p:graphicFrame>
          <p:nvGraphicFramePr>
            <p:cNvPr id="11273" name="Object 8"/>
            <p:cNvGraphicFramePr>
              <a:graphicFrameLocks noChangeAspect="1"/>
            </p:cNvGraphicFramePr>
            <p:nvPr/>
          </p:nvGraphicFramePr>
          <p:xfrm>
            <a:off x="922" y="777"/>
            <a:ext cx="273" cy="458"/>
          </p:xfrm>
          <a:graphic>
            <a:graphicData uri="http://schemas.openxmlformats.org/presentationml/2006/ole">
              <p:oleObj spid="_x0000_s11273" name="Rovnica" r:id="rId5" imgW="228600" imgH="393480" progId="Equation.3">
                <p:embed/>
              </p:oleObj>
            </a:graphicData>
          </a:graphic>
        </p:graphicFrame>
        <p:grpSp>
          <p:nvGrpSpPr>
            <p:cNvPr id="11291" name="Group 9"/>
            <p:cNvGrpSpPr>
              <a:grpSpLocks/>
            </p:cNvGrpSpPr>
            <p:nvPr/>
          </p:nvGrpSpPr>
          <p:grpSpPr bwMode="auto">
            <a:xfrm>
              <a:off x="1272" y="861"/>
              <a:ext cx="3275" cy="2025"/>
              <a:chOff x="1044" y="699"/>
              <a:chExt cx="4302" cy="2286"/>
            </a:xfrm>
          </p:grpSpPr>
          <p:sp>
            <p:nvSpPr>
              <p:cNvPr id="11292" name="Line 10"/>
              <p:cNvSpPr>
                <a:spLocks noChangeAspect="1" noChangeShapeType="1"/>
              </p:cNvSpPr>
              <p:nvPr/>
            </p:nvSpPr>
            <p:spPr bwMode="auto">
              <a:xfrm>
                <a:off x="1049" y="699"/>
                <a:ext cx="0" cy="22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none" w="med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293" name="Line 11"/>
              <p:cNvSpPr>
                <a:spLocks noChangeAspect="1" noChangeShapeType="1"/>
              </p:cNvSpPr>
              <p:nvPr/>
            </p:nvSpPr>
            <p:spPr bwMode="auto">
              <a:xfrm>
                <a:off x="1044" y="2982"/>
                <a:ext cx="43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11280" name="Freeform 12"/>
          <p:cNvSpPr>
            <a:spLocks/>
          </p:cNvSpPr>
          <p:nvPr/>
        </p:nvSpPr>
        <p:spPr bwMode="auto">
          <a:xfrm>
            <a:off x="3159125" y="2257425"/>
            <a:ext cx="2611438" cy="1712913"/>
          </a:xfrm>
          <a:custGeom>
            <a:avLst/>
            <a:gdLst>
              <a:gd name="T0" fmla="*/ 2095 w 2095"/>
              <a:gd name="T1" fmla="*/ 0 h 1426"/>
              <a:gd name="T2" fmla="*/ 1450 w 2095"/>
              <a:gd name="T3" fmla="*/ 825 h 1426"/>
              <a:gd name="T4" fmla="*/ 684 w 2095"/>
              <a:gd name="T5" fmla="*/ 1259 h 1426"/>
              <a:gd name="T6" fmla="*/ 0 w 2095"/>
              <a:gd name="T7" fmla="*/ 1426 h 1426"/>
              <a:gd name="T8" fmla="*/ 0 60000 65536"/>
              <a:gd name="T9" fmla="*/ 0 60000 65536"/>
              <a:gd name="T10" fmla="*/ 0 60000 65536"/>
              <a:gd name="T11" fmla="*/ 0 60000 65536"/>
              <a:gd name="T12" fmla="*/ 0 w 2095"/>
              <a:gd name="T13" fmla="*/ 0 h 1426"/>
              <a:gd name="T14" fmla="*/ 2095 w 2095"/>
              <a:gd name="T15" fmla="*/ 1426 h 14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5" h="1426">
                <a:moveTo>
                  <a:pt x="2095" y="0"/>
                </a:moveTo>
                <a:cubicBezTo>
                  <a:pt x="1987" y="137"/>
                  <a:pt x="1685" y="615"/>
                  <a:pt x="1450" y="825"/>
                </a:cubicBezTo>
                <a:cubicBezTo>
                  <a:pt x="1215" y="1035"/>
                  <a:pt x="926" y="1159"/>
                  <a:pt x="684" y="1259"/>
                </a:cubicBezTo>
                <a:cubicBezTo>
                  <a:pt x="442" y="1359"/>
                  <a:pt x="142" y="1391"/>
                  <a:pt x="0" y="1426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1281" name="Freeform 13"/>
          <p:cNvSpPr>
            <a:spLocks/>
          </p:cNvSpPr>
          <p:nvPr/>
        </p:nvSpPr>
        <p:spPr bwMode="auto">
          <a:xfrm>
            <a:off x="2316163" y="3971925"/>
            <a:ext cx="849312" cy="527050"/>
          </a:xfrm>
          <a:custGeom>
            <a:avLst/>
            <a:gdLst>
              <a:gd name="T0" fmla="*/ 0 w 704"/>
              <a:gd name="T1" fmla="*/ 458 h 458"/>
              <a:gd name="T2" fmla="*/ 548 w 704"/>
              <a:gd name="T3" fmla="*/ 110 h 458"/>
              <a:gd name="T4" fmla="*/ 704 w 704"/>
              <a:gd name="T5" fmla="*/ 0 h 458"/>
              <a:gd name="T6" fmla="*/ 0 60000 65536"/>
              <a:gd name="T7" fmla="*/ 0 60000 65536"/>
              <a:gd name="T8" fmla="*/ 0 60000 65536"/>
              <a:gd name="T9" fmla="*/ 0 w 704"/>
              <a:gd name="T10" fmla="*/ 0 h 458"/>
              <a:gd name="T11" fmla="*/ 704 w 704"/>
              <a:gd name="T12" fmla="*/ 458 h 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4" h="458">
                <a:moveTo>
                  <a:pt x="0" y="458"/>
                </a:moveTo>
                <a:cubicBezTo>
                  <a:pt x="215" y="322"/>
                  <a:pt x="431" y="186"/>
                  <a:pt x="548" y="110"/>
                </a:cubicBezTo>
                <a:cubicBezTo>
                  <a:pt x="665" y="34"/>
                  <a:pt x="678" y="18"/>
                  <a:pt x="704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179388" y="179388"/>
            <a:ext cx="7207250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pPr>
              <a:spcAft>
                <a:spcPct val="10000"/>
              </a:spcAft>
            </a:pPr>
            <a:r>
              <a:rPr lang="cs-CZ" sz="3300"/>
              <a:t>Fázový diagram</a:t>
            </a:r>
          </a:p>
          <a:p>
            <a:r>
              <a:rPr lang="cs-CZ" sz="3100">
                <a:solidFill>
                  <a:srgbClr val="FF0000"/>
                </a:solidFill>
              </a:rPr>
              <a:t>Skupenské premeny - skapalňovanie plynov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96838" y="5287963"/>
            <a:ext cx="7445375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r>
              <a:rPr lang="cs-CZ" sz="3000"/>
              <a:t>Prechod z plynného do kvapalného skupenstva:</a:t>
            </a:r>
          </a:p>
          <a:p>
            <a:r>
              <a:rPr lang="cs-CZ" sz="3000"/>
              <a:t>- izobarickým ochlazováním plynu,</a:t>
            </a:r>
          </a:p>
          <a:p>
            <a:r>
              <a:rPr lang="cs-CZ" sz="3000"/>
              <a:t>- izotermickým rozpínaním plynu.</a:t>
            </a:r>
          </a:p>
        </p:txBody>
      </p:sp>
      <p:graphicFrame>
        <p:nvGraphicFramePr>
          <p:cNvPr id="67604" name="Object 20"/>
          <p:cNvGraphicFramePr>
            <a:graphicFrameLocks noChangeAspect="1"/>
          </p:cNvGraphicFramePr>
          <p:nvPr/>
        </p:nvGraphicFramePr>
        <p:xfrm>
          <a:off x="5140325" y="4757738"/>
          <a:ext cx="296863" cy="342900"/>
        </p:xfrm>
        <a:graphic>
          <a:graphicData uri="http://schemas.openxmlformats.org/presentationml/2006/ole">
            <p:oleObj spid="_x0000_s11266" name="Rovnica" r:id="rId6" imgW="139680" imgH="164880" progId="Equation.3">
              <p:embed/>
            </p:oleObj>
          </a:graphicData>
        </a:graphic>
      </p:graphicFrame>
      <p:graphicFrame>
        <p:nvGraphicFramePr>
          <p:cNvPr id="67607" name="Object 23"/>
          <p:cNvGraphicFramePr>
            <a:graphicFrameLocks noChangeAspect="1"/>
          </p:cNvGraphicFramePr>
          <p:nvPr/>
        </p:nvGraphicFramePr>
        <p:xfrm>
          <a:off x="1603375" y="3184525"/>
          <a:ext cx="323850" cy="342900"/>
        </p:xfrm>
        <a:graphic>
          <a:graphicData uri="http://schemas.openxmlformats.org/presentationml/2006/ole">
            <p:oleObj spid="_x0000_s11267" name="Rovnica" r:id="rId7" imgW="152280" imgH="164880" progId="Equation.3">
              <p:embed/>
            </p:oleObj>
          </a:graphicData>
        </a:graphic>
      </p:graphicFrame>
      <p:sp>
        <p:nvSpPr>
          <p:cNvPr id="67609" name="Freeform 25"/>
          <p:cNvSpPr>
            <a:spLocks/>
          </p:cNvSpPr>
          <p:nvPr/>
        </p:nvSpPr>
        <p:spPr bwMode="auto">
          <a:xfrm>
            <a:off x="1949450" y="3354388"/>
            <a:ext cx="3332163" cy="1414462"/>
          </a:xfrm>
          <a:custGeom>
            <a:avLst/>
            <a:gdLst>
              <a:gd name="T0" fmla="*/ 598 w 598"/>
              <a:gd name="T1" fmla="*/ 794 h 794"/>
              <a:gd name="T2" fmla="*/ 598 w 598"/>
              <a:gd name="T3" fmla="*/ 0 h 794"/>
              <a:gd name="T4" fmla="*/ 0 w 598"/>
              <a:gd name="T5" fmla="*/ 0 h 794"/>
              <a:gd name="T6" fmla="*/ 0 60000 65536"/>
              <a:gd name="T7" fmla="*/ 0 60000 65536"/>
              <a:gd name="T8" fmla="*/ 0 60000 65536"/>
              <a:gd name="T9" fmla="*/ 0 w 598"/>
              <a:gd name="T10" fmla="*/ 0 h 794"/>
              <a:gd name="T11" fmla="*/ 598 w 598"/>
              <a:gd name="T12" fmla="*/ 794 h 7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8" h="794">
                <a:moveTo>
                  <a:pt x="598" y="794"/>
                </a:moveTo>
                <a:lnTo>
                  <a:pt x="598" y="0"/>
                </a:ln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7616" name="Freeform 32"/>
          <p:cNvSpPr>
            <a:spLocks/>
          </p:cNvSpPr>
          <p:nvPr/>
        </p:nvSpPr>
        <p:spPr bwMode="auto">
          <a:xfrm>
            <a:off x="4510088" y="3351213"/>
            <a:ext cx="763587" cy="1587"/>
          </a:xfrm>
          <a:custGeom>
            <a:avLst/>
            <a:gdLst>
              <a:gd name="T0" fmla="*/ 481 w 481"/>
              <a:gd name="T1" fmla="*/ 0 h 1"/>
              <a:gd name="T2" fmla="*/ 0 w 481"/>
              <a:gd name="T3" fmla="*/ 1 h 1"/>
              <a:gd name="T4" fmla="*/ 0 60000 65536"/>
              <a:gd name="T5" fmla="*/ 0 60000 65536"/>
              <a:gd name="T6" fmla="*/ 0 w 481"/>
              <a:gd name="T7" fmla="*/ 0 h 1"/>
              <a:gd name="T8" fmla="*/ 481 w 48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1" h="1">
                <a:moveTo>
                  <a:pt x="481" y="0"/>
                </a:moveTo>
                <a:lnTo>
                  <a:pt x="0" y="1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sk-SK"/>
          </a:p>
        </p:txBody>
      </p:sp>
      <p:sp>
        <p:nvSpPr>
          <p:cNvPr id="67617" name="Freeform 33"/>
          <p:cNvSpPr>
            <a:spLocks/>
          </p:cNvSpPr>
          <p:nvPr/>
        </p:nvSpPr>
        <p:spPr bwMode="auto">
          <a:xfrm>
            <a:off x="5280025" y="2584450"/>
            <a:ext cx="3175" cy="754063"/>
          </a:xfrm>
          <a:custGeom>
            <a:avLst/>
            <a:gdLst>
              <a:gd name="T0" fmla="*/ 2 w 2"/>
              <a:gd name="T1" fmla="*/ 475 h 475"/>
              <a:gd name="T2" fmla="*/ 0 w 2"/>
              <a:gd name="T3" fmla="*/ 0 h 475"/>
              <a:gd name="T4" fmla="*/ 0 60000 65536"/>
              <a:gd name="T5" fmla="*/ 0 60000 65536"/>
              <a:gd name="T6" fmla="*/ 0 w 2"/>
              <a:gd name="T7" fmla="*/ 0 h 475"/>
              <a:gd name="T8" fmla="*/ 2 w 2"/>
              <a:gd name="T9" fmla="*/ 475 h 4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475">
                <a:moveTo>
                  <a:pt x="2" y="475"/>
                </a:moveTo>
                <a:lnTo>
                  <a:pt x="0" y="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sk-SK"/>
          </a:p>
        </p:txBody>
      </p:sp>
      <p:sp>
        <p:nvSpPr>
          <p:cNvPr id="67619" name="Freeform 35"/>
          <p:cNvSpPr>
            <a:spLocks/>
          </p:cNvSpPr>
          <p:nvPr/>
        </p:nvSpPr>
        <p:spPr bwMode="auto">
          <a:xfrm>
            <a:off x="1928813" y="2552700"/>
            <a:ext cx="3330575" cy="3175"/>
          </a:xfrm>
          <a:custGeom>
            <a:avLst/>
            <a:gdLst>
              <a:gd name="T0" fmla="*/ 2098 w 2098"/>
              <a:gd name="T1" fmla="*/ 2 h 2"/>
              <a:gd name="T2" fmla="*/ 0 w 2098"/>
              <a:gd name="T3" fmla="*/ 0 h 2"/>
              <a:gd name="T4" fmla="*/ 0 60000 65536"/>
              <a:gd name="T5" fmla="*/ 0 60000 65536"/>
              <a:gd name="T6" fmla="*/ 0 w 2098"/>
              <a:gd name="T7" fmla="*/ 0 h 2"/>
              <a:gd name="T8" fmla="*/ 2098 w 2098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98" h="2">
                <a:moveTo>
                  <a:pt x="2098" y="2"/>
                </a:move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7618" name="Oval 34"/>
          <p:cNvSpPr>
            <a:spLocks noChangeAspect="1" noChangeArrowheads="1"/>
          </p:cNvSpPr>
          <p:nvPr/>
        </p:nvSpPr>
        <p:spPr bwMode="auto">
          <a:xfrm>
            <a:off x="5245100" y="2511425"/>
            <a:ext cx="71438" cy="714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67620" name="Object 36"/>
          <p:cNvGraphicFramePr>
            <a:graphicFrameLocks noChangeAspect="1"/>
          </p:cNvGraphicFramePr>
          <p:nvPr/>
        </p:nvGraphicFramePr>
        <p:xfrm>
          <a:off x="1584325" y="2305050"/>
          <a:ext cx="404813" cy="474663"/>
        </p:xfrm>
        <a:graphic>
          <a:graphicData uri="http://schemas.openxmlformats.org/presentationml/2006/ole">
            <p:oleObj spid="_x0000_s11268" name="Rovnica" r:id="rId8" imgW="190440" imgH="228600" progId="Equation.3">
              <p:embed/>
            </p:oleObj>
          </a:graphicData>
        </a:graphic>
      </p:graphicFrame>
      <p:sp>
        <p:nvSpPr>
          <p:cNvPr id="67621" name="Oval 37"/>
          <p:cNvSpPr>
            <a:spLocks noChangeAspect="1" noChangeArrowheads="1"/>
          </p:cNvSpPr>
          <p:nvPr/>
        </p:nvSpPr>
        <p:spPr bwMode="auto">
          <a:xfrm>
            <a:off x="4433888" y="3317875"/>
            <a:ext cx="71437" cy="714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67622" name="Object 38"/>
          <p:cNvGraphicFramePr>
            <a:graphicFrameLocks noChangeAspect="1"/>
          </p:cNvGraphicFramePr>
          <p:nvPr/>
        </p:nvGraphicFramePr>
        <p:xfrm>
          <a:off x="5362575" y="3140075"/>
          <a:ext cx="404813" cy="447675"/>
        </p:xfrm>
        <a:graphic>
          <a:graphicData uri="http://schemas.openxmlformats.org/presentationml/2006/ole">
            <p:oleObj spid="_x0000_s11269" name="Rovnica" r:id="rId9" imgW="190440" imgH="215640" progId="Equation.3">
              <p:embed/>
            </p:oleObj>
          </a:graphicData>
        </a:graphic>
      </p:graphicFrame>
      <p:graphicFrame>
        <p:nvGraphicFramePr>
          <p:cNvPr id="67623" name="Object 39"/>
          <p:cNvGraphicFramePr>
            <a:graphicFrameLocks noChangeAspect="1"/>
          </p:cNvGraphicFramePr>
          <p:nvPr/>
        </p:nvGraphicFramePr>
        <p:xfrm>
          <a:off x="4821238" y="2074863"/>
          <a:ext cx="431800" cy="447675"/>
        </p:xfrm>
        <a:graphic>
          <a:graphicData uri="http://schemas.openxmlformats.org/presentationml/2006/ole">
            <p:oleObj spid="_x0000_s11270" name="Rovnica" r:id="rId10" imgW="203040" imgH="215640" progId="Equation.3">
              <p:embed/>
            </p:oleObj>
          </a:graphicData>
        </a:graphic>
      </p:graphicFrame>
      <p:graphicFrame>
        <p:nvGraphicFramePr>
          <p:cNvPr id="67624" name="Object 40"/>
          <p:cNvGraphicFramePr>
            <a:graphicFrameLocks noChangeAspect="1"/>
          </p:cNvGraphicFramePr>
          <p:nvPr/>
        </p:nvGraphicFramePr>
        <p:xfrm>
          <a:off x="4021138" y="2882900"/>
          <a:ext cx="431800" cy="447675"/>
        </p:xfrm>
        <a:graphic>
          <a:graphicData uri="http://schemas.openxmlformats.org/presentationml/2006/ole">
            <p:oleObj spid="_x0000_s11271" name="Rovnica" r:id="rId11" imgW="203040" imgH="215640" progId="Equation.3">
              <p:embed/>
            </p:oleObj>
          </a:graphicData>
        </a:graphic>
      </p:graphicFrame>
      <p:sp>
        <p:nvSpPr>
          <p:cNvPr id="67608" name="Oval 24"/>
          <p:cNvSpPr>
            <a:spLocks noChangeAspect="1" noChangeArrowheads="1"/>
          </p:cNvSpPr>
          <p:nvPr/>
        </p:nvSpPr>
        <p:spPr bwMode="auto">
          <a:xfrm>
            <a:off x="5243513" y="3321050"/>
            <a:ext cx="71437" cy="714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10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7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676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76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76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676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76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76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7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67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 build="p" autoUpdateAnimBg="0"/>
      <p:bldP spid="67609" grpId="0" animBg="1"/>
      <p:bldP spid="67616" grpId="0" animBg="1"/>
      <p:bldP spid="67617" grpId="0" animBg="1"/>
      <p:bldP spid="67619" grpId="0" animBg="1"/>
      <p:bldP spid="67618" grpId="0" animBg="1"/>
      <p:bldP spid="67621" grpId="0" animBg="1"/>
      <p:bldP spid="676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07950" y="898525"/>
            <a:ext cx="8599488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>
              <a:spcAft>
                <a:spcPct val="25000"/>
              </a:spcAft>
            </a:pPr>
            <a:r>
              <a:rPr lang="cs-CZ" sz="3100"/>
              <a:t>Každý bod roviny fázového diagramu znázorňuje:</a:t>
            </a:r>
          </a:p>
          <a:p>
            <a:pPr defTabSz="762000"/>
            <a:r>
              <a:rPr lang="cs-CZ" sz="3100"/>
              <a:t>a) určitý stav látky při zvolené termodynamické</a:t>
            </a:r>
          </a:p>
          <a:p>
            <a:pPr defTabSz="762000">
              <a:spcAft>
                <a:spcPct val="25000"/>
              </a:spcAft>
            </a:pPr>
            <a:r>
              <a:rPr lang="cs-CZ" sz="3100"/>
              <a:t>    teplotě a tlaku,</a:t>
            </a:r>
          </a:p>
          <a:p>
            <a:pPr defTabSz="762000">
              <a:spcAft>
                <a:spcPct val="25000"/>
              </a:spcAft>
            </a:pPr>
            <a:r>
              <a:rPr lang="cs-CZ" sz="3100"/>
              <a:t>b) stav rovnováhy mezi rôznymi stavmi určitej látky,</a:t>
            </a:r>
          </a:p>
          <a:p>
            <a:pPr defTabSz="762000">
              <a:spcAft>
                <a:spcPct val="25000"/>
              </a:spcAft>
            </a:pPr>
            <a:r>
              <a:rPr lang="cs-CZ" sz="3100"/>
              <a:t>c) prechod medzi rôznymi stavmi určitéj látky,</a:t>
            </a:r>
          </a:p>
          <a:p>
            <a:pPr defTabSz="762000"/>
            <a:r>
              <a:rPr lang="cs-CZ" sz="3100"/>
              <a:t>d) fázu určitého skupenstva látky.</a:t>
            </a:r>
          </a:p>
        </p:txBody>
      </p:sp>
      <p:sp useBgFill="1"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8253413" y="0"/>
            <a:ext cx="884237" cy="579438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/>
            <a:r>
              <a:rPr lang="sk-SK" sz="3200">
                <a:solidFill>
                  <a:srgbClr val="FFCC00"/>
                </a:solidFill>
              </a:rPr>
              <a:t>Test</a:t>
            </a:r>
          </a:p>
        </p:txBody>
      </p:sp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8686800" y="6199188"/>
            <a:ext cx="387350" cy="5794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/>
            <a:r>
              <a:rPr lang="sk-SK" sz="3200"/>
              <a:t>1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07950" y="898525"/>
            <a:ext cx="8866188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>
              <a:spcAft>
                <a:spcPct val="10000"/>
              </a:spcAft>
            </a:pPr>
            <a:r>
              <a:rPr lang="cs-CZ" sz="3100"/>
              <a:t>Trojný bod vo fázovom diagrame znázorňuje:</a:t>
            </a:r>
          </a:p>
          <a:p>
            <a:pPr defTabSz="762000"/>
            <a:r>
              <a:rPr lang="cs-CZ" sz="3100"/>
              <a:t>a) hodnoty termodynamickej teploty a tlaku rovnováž-</a:t>
            </a:r>
          </a:p>
          <a:p>
            <a:pPr defTabSz="762000">
              <a:spcAft>
                <a:spcPct val="10000"/>
              </a:spcAft>
            </a:pPr>
            <a:r>
              <a:rPr lang="cs-CZ" sz="3100"/>
              <a:t>    neho stavu pevnej a kvapalnej fázy,</a:t>
            </a:r>
          </a:p>
          <a:p>
            <a:pPr defTabSz="762000"/>
            <a:r>
              <a:rPr lang="cs-CZ" sz="3100"/>
              <a:t>b) hodnoty termodynamickej teploty a tlaku rovnováž-</a:t>
            </a:r>
          </a:p>
          <a:p>
            <a:pPr defTabSz="762000">
              <a:spcAft>
                <a:spcPct val="10000"/>
              </a:spcAft>
            </a:pPr>
            <a:r>
              <a:rPr lang="cs-CZ" sz="3100"/>
              <a:t>    neho stavu pevnej, kvapalnej a plynnej fázy,</a:t>
            </a:r>
          </a:p>
          <a:p>
            <a:pPr defTabSz="762000"/>
            <a:r>
              <a:rPr lang="cs-CZ" sz="3100"/>
              <a:t>c) hodnoty termodynamickej teploty a tlaku rovnováž-</a:t>
            </a:r>
          </a:p>
          <a:p>
            <a:pPr defTabSz="762000">
              <a:spcAft>
                <a:spcPct val="10000"/>
              </a:spcAft>
            </a:pPr>
            <a:r>
              <a:rPr lang="cs-CZ" sz="3100"/>
              <a:t>    ného stavu pevné a plynnej fázy,</a:t>
            </a:r>
          </a:p>
          <a:p>
            <a:pPr defTabSz="762000"/>
            <a:r>
              <a:rPr lang="cs-CZ" sz="3100"/>
              <a:t>d) hodnoty termodynamickej teploty a tlaku rovnováž-</a:t>
            </a:r>
          </a:p>
          <a:p>
            <a:pPr defTabSz="762000"/>
            <a:r>
              <a:rPr lang="cs-CZ" sz="3100"/>
              <a:t>    ného stavu kapalnéj a plynnej fázy.</a:t>
            </a:r>
          </a:p>
        </p:txBody>
      </p:sp>
      <p:sp useBgFill="1"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8253413" y="0"/>
            <a:ext cx="884237" cy="579438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/>
            <a:r>
              <a:rPr lang="sk-SK" sz="3200">
                <a:solidFill>
                  <a:srgbClr val="FFCC00"/>
                </a:solidFill>
              </a:rPr>
              <a:t>Test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8686800" y="6199188"/>
            <a:ext cx="387350" cy="5794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/>
            <a:r>
              <a:rPr lang="sk-SK" sz="3200"/>
              <a:t>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07950" y="898525"/>
            <a:ext cx="8185150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457200" indent="-457200" defTabSz="762000">
              <a:spcAft>
                <a:spcPct val="10000"/>
              </a:spcAft>
            </a:pPr>
            <a:r>
              <a:rPr lang="cs-CZ" sz="3100"/>
              <a:t>Prehriata para je:</a:t>
            </a:r>
          </a:p>
          <a:p>
            <a:pPr marL="457200" indent="-457200" defTabSz="762000">
              <a:buFontTx/>
              <a:buAutoNum type="alphaLcParenR"/>
            </a:pPr>
            <a:r>
              <a:rPr lang="cs-CZ" sz="3100"/>
              <a:t>plynné skupenstvo látky s vyššou teplotou než </a:t>
            </a:r>
          </a:p>
          <a:p>
            <a:pPr marL="457200" indent="-457200" defTabSz="762000"/>
            <a:r>
              <a:rPr lang="cs-CZ" sz="3100"/>
              <a:t>     nasýtená pára se stejným tlakem,</a:t>
            </a:r>
          </a:p>
          <a:p>
            <a:pPr marL="457200" indent="-457200" defTabSz="762000"/>
            <a:r>
              <a:rPr lang="cs-CZ" sz="3100"/>
              <a:t>b) plynné skupenství látky s nižší teplotou než </a:t>
            </a:r>
          </a:p>
          <a:p>
            <a:pPr marL="457200" indent="-457200" defTabSz="762000"/>
            <a:r>
              <a:rPr lang="cs-CZ" sz="3100"/>
              <a:t>    nasýtená para s rovnakým tlakom,</a:t>
            </a:r>
          </a:p>
          <a:p>
            <a:pPr marL="457200" indent="-457200" defTabSz="762000"/>
            <a:r>
              <a:rPr lang="cs-CZ" sz="3100"/>
              <a:t>c) plynné skupenstvo látky s vyšším tlakom než </a:t>
            </a:r>
          </a:p>
          <a:p>
            <a:pPr marL="457200" indent="-457200" defTabSz="762000"/>
            <a:r>
              <a:rPr lang="cs-CZ" sz="3100"/>
              <a:t>    nasýtená pára se stejnou teplotou,</a:t>
            </a:r>
          </a:p>
          <a:p>
            <a:pPr marL="457200" indent="-457200" defTabSz="762000"/>
            <a:r>
              <a:rPr lang="cs-CZ" sz="3100"/>
              <a:t>d) plynné skupenstvo látky s nižším tlakom než </a:t>
            </a:r>
          </a:p>
          <a:p>
            <a:pPr marL="457200" indent="-457200" defTabSz="762000"/>
            <a:r>
              <a:rPr lang="cs-CZ" sz="3100"/>
              <a:t>    nasýtená para s rovnakou teplotou.</a:t>
            </a:r>
          </a:p>
        </p:txBody>
      </p:sp>
      <p:sp useBgFill="1"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8253413" y="0"/>
            <a:ext cx="884237" cy="579438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/>
            <a:r>
              <a:rPr lang="sk-SK" sz="3200">
                <a:solidFill>
                  <a:srgbClr val="FFCC00"/>
                </a:solidFill>
              </a:rPr>
              <a:t>Test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8686800" y="6199188"/>
            <a:ext cx="387350" cy="5794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/>
            <a:r>
              <a:rPr lang="sk-SK" sz="3200"/>
              <a:t>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07950" y="898525"/>
            <a:ext cx="7959725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457200" indent="-457200" defTabSz="762000"/>
            <a:r>
              <a:rPr lang="cs-CZ" sz="3100"/>
              <a:t>Prechod z plynného do kvapalného skupenstva je</a:t>
            </a:r>
          </a:p>
          <a:p>
            <a:pPr marL="457200" indent="-457200" defTabSz="762000">
              <a:spcAft>
                <a:spcPct val="25000"/>
              </a:spcAft>
            </a:pPr>
            <a:r>
              <a:rPr lang="cs-CZ" sz="3100"/>
              <a:t>možné realizovať: </a:t>
            </a:r>
          </a:p>
          <a:p>
            <a:pPr marL="457200" indent="-457200" defTabSz="762000">
              <a:spcAft>
                <a:spcPct val="25000"/>
              </a:spcAft>
            </a:pPr>
            <a:r>
              <a:rPr lang="cs-CZ" sz="3100"/>
              <a:t>a) izobarickým ochlazovaním,</a:t>
            </a:r>
          </a:p>
          <a:p>
            <a:pPr marL="457200" indent="-457200" defTabSz="762000">
              <a:spcAft>
                <a:spcPct val="25000"/>
              </a:spcAft>
            </a:pPr>
            <a:r>
              <a:rPr lang="cs-CZ" sz="3100"/>
              <a:t>b) izotermickým rozpínaním,</a:t>
            </a:r>
          </a:p>
          <a:p>
            <a:pPr marL="457200" indent="-457200" defTabSz="762000">
              <a:spcAft>
                <a:spcPct val="25000"/>
              </a:spcAft>
            </a:pPr>
            <a:r>
              <a:rPr lang="cs-CZ" sz="3100"/>
              <a:t>c) izotermickým stlačovaním,</a:t>
            </a:r>
          </a:p>
          <a:p>
            <a:pPr marL="457200" indent="-457200" defTabSz="762000">
              <a:spcAft>
                <a:spcPct val="25000"/>
              </a:spcAft>
              <a:buFontTx/>
              <a:buAutoNum type="alphaLcParenR" startAt="4"/>
            </a:pPr>
            <a:r>
              <a:rPr lang="cs-CZ" sz="3100"/>
              <a:t>izobarickým zahrievaním.</a:t>
            </a:r>
          </a:p>
        </p:txBody>
      </p:sp>
      <p:sp useBgFill="1"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8253413" y="0"/>
            <a:ext cx="884237" cy="579438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/>
            <a:r>
              <a:rPr lang="sk-SK" sz="3200">
                <a:solidFill>
                  <a:srgbClr val="FFCC00"/>
                </a:solidFill>
              </a:rPr>
              <a:t>Test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8686800" y="6199188"/>
            <a:ext cx="387350" cy="5794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/>
            <a:r>
              <a:rPr lang="sk-SK" sz="3200"/>
              <a:t>4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179388" y="179388"/>
            <a:ext cx="8842375" cy="368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pPr>
              <a:spcAft>
                <a:spcPct val="15000"/>
              </a:spcAft>
            </a:pPr>
            <a:r>
              <a:rPr lang="cs-CZ" sz="3300"/>
              <a:t>Fázový diagram</a:t>
            </a:r>
          </a:p>
          <a:p>
            <a:pPr>
              <a:spcAft>
                <a:spcPct val="15000"/>
              </a:spcAft>
            </a:pPr>
            <a:r>
              <a:rPr lang="cs-CZ" sz="3100"/>
              <a:t>- je grafické znázornenie závislosti teploty od tlaku,</a:t>
            </a:r>
          </a:p>
          <a:p>
            <a:r>
              <a:rPr lang="cs-CZ" sz="3100"/>
              <a:t>- je graf, v ktorom každý bod roviny znázorňuje určitý</a:t>
            </a:r>
          </a:p>
          <a:p>
            <a:r>
              <a:rPr lang="cs-CZ" sz="3100"/>
              <a:t>  stav  látky  pri  zvolenej termodynamickej  teplote </a:t>
            </a:r>
            <a:r>
              <a:rPr lang="cs-CZ" sz="3100" i="1"/>
              <a:t>T</a:t>
            </a:r>
            <a:r>
              <a:rPr lang="cs-CZ" sz="3100"/>
              <a:t> </a:t>
            </a:r>
          </a:p>
          <a:p>
            <a:pPr>
              <a:spcAft>
                <a:spcPct val="15000"/>
              </a:spcAft>
            </a:pPr>
            <a:r>
              <a:rPr lang="cs-CZ" sz="3100"/>
              <a:t>  a tlaku </a:t>
            </a:r>
            <a:r>
              <a:rPr lang="cs-CZ" sz="3100" i="1"/>
              <a:t>p,</a:t>
            </a:r>
          </a:p>
          <a:p>
            <a:pPr>
              <a:buFontTx/>
              <a:buChar char="-"/>
            </a:pPr>
            <a:r>
              <a:rPr lang="cs-CZ" sz="3100"/>
              <a:t> graf, v ktorom sú znázornené krivky topenia </a:t>
            </a:r>
          </a:p>
          <a:p>
            <a:r>
              <a:rPr lang="cs-CZ" sz="3100"/>
              <a:t>  a nasýtenej pary a sublimačná krivka.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83" name="Freeform 91"/>
          <p:cNvSpPr>
            <a:spLocks/>
          </p:cNvSpPr>
          <p:nvPr/>
        </p:nvSpPr>
        <p:spPr bwMode="auto">
          <a:xfrm>
            <a:off x="3171825" y="2066925"/>
            <a:ext cx="542925" cy="1884363"/>
          </a:xfrm>
          <a:custGeom>
            <a:avLst/>
            <a:gdLst>
              <a:gd name="T0" fmla="*/ 608 w 608"/>
              <a:gd name="T1" fmla="*/ 0 h 1637"/>
              <a:gd name="T2" fmla="*/ 307 w 608"/>
              <a:gd name="T3" fmla="*/ 494 h 1637"/>
              <a:gd name="T4" fmla="*/ 87 w 608"/>
              <a:gd name="T5" fmla="*/ 1033 h 1637"/>
              <a:gd name="T6" fmla="*/ 0 w 608"/>
              <a:gd name="T7" fmla="*/ 1637 h 1637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1637"/>
              <a:gd name="T14" fmla="*/ 608 w 608"/>
              <a:gd name="T15" fmla="*/ 1637 h 16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1637">
                <a:moveTo>
                  <a:pt x="608" y="0"/>
                </a:moveTo>
                <a:cubicBezTo>
                  <a:pt x="558" y="82"/>
                  <a:pt x="394" y="322"/>
                  <a:pt x="307" y="494"/>
                </a:cubicBezTo>
                <a:cubicBezTo>
                  <a:pt x="220" y="666"/>
                  <a:pt x="138" y="843"/>
                  <a:pt x="87" y="1033"/>
                </a:cubicBezTo>
                <a:cubicBezTo>
                  <a:pt x="36" y="1223"/>
                  <a:pt x="18" y="1511"/>
                  <a:pt x="0" y="1637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96838" y="5284788"/>
            <a:ext cx="4289425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r>
              <a:rPr lang="cs-CZ" sz="3000"/>
              <a:t>k</a:t>
            </a:r>
            <a:r>
              <a:rPr lang="cs-CZ" sz="3000" baseline="-25000"/>
              <a:t>SP</a:t>
            </a:r>
            <a:r>
              <a:rPr lang="cs-CZ" sz="3000"/>
              <a:t> - krivka nasýtenej pary</a:t>
            </a:r>
          </a:p>
          <a:p>
            <a:r>
              <a:rPr lang="cs-CZ" sz="3000"/>
              <a:t>k</a:t>
            </a:r>
            <a:r>
              <a:rPr lang="cs-CZ" sz="3000" baseline="-25000"/>
              <a:t>T</a:t>
            </a:r>
            <a:r>
              <a:rPr lang="cs-CZ" sz="3000"/>
              <a:t>   - krivka topenia</a:t>
            </a:r>
          </a:p>
          <a:p>
            <a:r>
              <a:rPr lang="cs-CZ" sz="3000"/>
              <a:t>k</a:t>
            </a:r>
            <a:r>
              <a:rPr lang="cs-CZ" sz="3000" baseline="-25000"/>
              <a:t>S</a:t>
            </a:r>
            <a:r>
              <a:rPr lang="cs-CZ" sz="3000"/>
              <a:t>   - krivka sublimácie</a:t>
            </a:r>
          </a:p>
        </p:txBody>
      </p:sp>
      <p:grpSp>
        <p:nvGrpSpPr>
          <p:cNvPr id="1033" name="Group 114"/>
          <p:cNvGrpSpPr>
            <a:grpSpLocks/>
          </p:cNvGrpSpPr>
          <p:nvPr/>
        </p:nvGrpSpPr>
        <p:grpSpPr bwMode="auto">
          <a:xfrm>
            <a:off x="1452563" y="1366838"/>
            <a:ext cx="6061075" cy="4041775"/>
            <a:chOff x="922" y="777"/>
            <a:chExt cx="3818" cy="2546"/>
          </a:xfrm>
        </p:grpSpPr>
        <p:graphicFrame>
          <p:nvGraphicFramePr>
            <p:cNvPr id="1029" name="Object 20"/>
            <p:cNvGraphicFramePr>
              <a:graphicFrameLocks noChangeAspect="1"/>
            </p:cNvGraphicFramePr>
            <p:nvPr/>
          </p:nvGraphicFramePr>
          <p:xfrm>
            <a:off x="4518" y="2877"/>
            <a:ext cx="222" cy="446"/>
          </p:xfrm>
          <a:graphic>
            <a:graphicData uri="http://schemas.openxmlformats.org/presentationml/2006/ole">
              <p:oleObj spid="_x0000_s1029" name="Rovnica" r:id="rId4" imgW="190440" imgH="393480" progId="Equation.3">
                <p:embed/>
              </p:oleObj>
            </a:graphicData>
          </a:graphic>
        </p:graphicFrame>
        <p:graphicFrame>
          <p:nvGraphicFramePr>
            <p:cNvPr id="1030" name="Object 21"/>
            <p:cNvGraphicFramePr>
              <a:graphicFrameLocks noChangeAspect="1"/>
            </p:cNvGraphicFramePr>
            <p:nvPr/>
          </p:nvGraphicFramePr>
          <p:xfrm>
            <a:off x="922" y="777"/>
            <a:ext cx="273" cy="458"/>
          </p:xfrm>
          <a:graphic>
            <a:graphicData uri="http://schemas.openxmlformats.org/presentationml/2006/ole">
              <p:oleObj spid="_x0000_s1030" name="Rovnica" r:id="rId5" imgW="228600" imgH="393480" progId="Equation.3">
                <p:embed/>
              </p:oleObj>
            </a:graphicData>
          </a:graphic>
        </p:graphicFrame>
        <p:grpSp>
          <p:nvGrpSpPr>
            <p:cNvPr id="1037" name="Group 32"/>
            <p:cNvGrpSpPr>
              <a:grpSpLocks/>
            </p:cNvGrpSpPr>
            <p:nvPr/>
          </p:nvGrpSpPr>
          <p:grpSpPr bwMode="auto">
            <a:xfrm>
              <a:off x="1272" y="861"/>
              <a:ext cx="3275" cy="2025"/>
              <a:chOff x="1044" y="699"/>
              <a:chExt cx="4302" cy="2286"/>
            </a:xfrm>
          </p:grpSpPr>
          <p:sp>
            <p:nvSpPr>
              <p:cNvPr id="1038" name="Line 10"/>
              <p:cNvSpPr>
                <a:spLocks noChangeAspect="1" noChangeShapeType="1"/>
              </p:cNvSpPr>
              <p:nvPr/>
            </p:nvSpPr>
            <p:spPr bwMode="auto">
              <a:xfrm>
                <a:off x="1049" y="699"/>
                <a:ext cx="0" cy="22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none" w="med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39" name="Line 11"/>
              <p:cNvSpPr>
                <a:spLocks noChangeAspect="1" noChangeShapeType="1"/>
              </p:cNvSpPr>
              <p:nvPr/>
            </p:nvSpPr>
            <p:spPr bwMode="auto">
              <a:xfrm>
                <a:off x="1044" y="2982"/>
                <a:ext cx="43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aphicFrame>
        <p:nvGraphicFramePr>
          <p:cNvPr id="33895" name="Object 103"/>
          <p:cNvGraphicFramePr>
            <a:graphicFrameLocks noChangeAspect="1"/>
          </p:cNvGraphicFramePr>
          <p:nvPr/>
        </p:nvGraphicFramePr>
        <p:xfrm>
          <a:off x="2965450" y="1987550"/>
          <a:ext cx="452438" cy="517525"/>
        </p:xfrm>
        <a:graphic>
          <a:graphicData uri="http://schemas.openxmlformats.org/presentationml/2006/ole">
            <p:oleObj spid="_x0000_s1026" name="Rovnica" r:id="rId6" imgW="190440" imgH="215640" progId="Equation.3">
              <p:embed/>
            </p:oleObj>
          </a:graphicData>
        </a:graphic>
      </p:graphicFrame>
      <p:graphicFrame>
        <p:nvGraphicFramePr>
          <p:cNvPr id="33896" name="Object 104"/>
          <p:cNvGraphicFramePr>
            <a:graphicFrameLocks noChangeAspect="1"/>
          </p:cNvGraphicFramePr>
          <p:nvPr/>
        </p:nvGraphicFramePr>
        <p:xfrm>
          <a:off x="4838700" y="2090738"/>
          <a:ext cx="649288" cy="549275"/>
        </p:xfrm>
        <a:graphic>
          <a:graphicData uri="http://schemas.openxmlformats.org/presentationml/2006/ole">
            <p:oleObj spid="_x0000_s1027" name="Rovnice" r:id="rId7" imgW="241200" imgH="228600" progId="Equation.3">
              <p:embed/>
            </p:oleObj>
          </a:graphicData>
        </a:graphic>
      </p:graphicFrame>
      <p:sp>
        <p:nvSpPr>
          <p:cNvPr id="33884" name="Freeform 92"/>
          <p:cNvSpPr>
            <a:spLocks/>
          </p:cNvSpPr>
          <p:nvPr/>
        </p:nvSpPr>
        <p:spPr bwMode="auto">
          <a:xfrm>
            <a:off x="3159125" y="2257425"/>
            <a:ext cx="2611438" cy="1712913"/>
          </a:xfrm>
          <a:custGeom>
            <a:avLst/>
            <a:gdLst>
              <a:gd name="T0" fmla="*/ 2095 w 2095"/>
              <a:gd name="T1" fmla="*/ 0 h 1426"/>
              <a:gd name="T2" fmla="*/ 1450 w 2095"/>
              <a:gd name="T3" fmla="*/ 825 h 1426"/>
              <a:gd name="T4" fmla="*/ 684 w 2095"/>
              <a:gd name="T5" fmla="*/ 1259 h 1426"/>
              <a:gd name="T6" fmla="*/ 0 w 2095"/>
              <a:gd name="T7" fmla="*/ 1426 h 1426"/>
              <a:gd name="T8" fmla="*/ 0 60000 65536"/>
              <a:gd name="T9" fmla="*/ 0 60000 65536"/>
              <a:gd name="T10" fmla="*/ 0 60000 65536"/>
              <a:gd name="T11" fmla="*/ 0 60000 65536"/>
              <a:gd name="T12" fmla="*/ 0 w 2095"/>
              <a:gd name="T13" fmla="*/ 0 h 1426"/>
              <a:gd name="T14" fmla="*/ 2095 w 2095"/>
              <a:gd name="T15" fmla="*/ 1426 h 14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5" h="1426">
                <a:moveTo>
                  <a:pt x="2095" y="0"/>
                </a:moveTo>
                <a:cubicBezTo>
                  <a:pt x="1987" y="137"/>
                  <a:pt x="1685" y="615"/>
                  <a:pt x="1450" y="825"/>
                </a:cubicBezTo>
                <a:cubicBezTo>
                  <a:pt x="1215" y="1035"/>
                  <a:pt x="926" y="1159"/>
                  <a:pt x="684" y="1259"/>
                </a:cubicBezTo>
                <a:cubicBezTo>
                  <a:pt x="442" y="1359"/>
                  <a:pt x="142" y="1391"/>
                  <a:pt x="0" y="1426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3882" name="Freeform 90"/>
          <p:cNvSpPr>
            <a:spLocks/>
          </p:cNvSpPr>
          <p:nvPr/>
        </p:nvSpPr>
        <p:spPr bwMode="auto">
          <a:xfrm>
            <a:off x="2316163" y="3971925"/>
            <a:ext cx="849312" cy="527050"/>
          </a:xfrm>
          <a:custGeom>
            <a:avLst/>
            <a:gdLst>
              <a:gd name="T0" fmla="*/ 0 w 704"/>
              <a:gd name="T1" fmla="*/ 458 h 458"/>
              <a:gd name="T2" fmla="*/ 548 w 704"/>
              <a:gd name="T3" fmla="*/ 110 h 458"/>
              <a:gd name="T4" fmla="*/ 704 w 704"/>
              <a:gd name="T5" fmla="*/ 0 h 458"/>
              <a:gd name="T6" fmla="*/ 0 60000 65536"/>
              <a:gd name="T7" fmla="*/ 0 60000 65536"/>
              <a:gd name="T8" fmla="*/ 0 60000 65536"/>
              <a:gd name="T9" fmla="*/ 0 w 704"/>
              <a:gd name="T10" fmla="*/ 0 h 458"/>
              <a:gd name="T11" fmla="*/ 704 w 704"/>
              <a:gd name="T12" fmla="*/ 458 h 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4" h="458">
                <a:moveTo>
                  <a:pt x="0" y="458"/>
                </a:moveTo>
                <a:cubicBezTo>
                  <a:pt x="215" y="322"/>
                  <a:pt x="431" y="186"/>
                  <a:pt x="548" y="110"/>
                </a:cubicBezTo>
                <a:cubicBezTo>
                  <a:pt x="665" y="34"/>
                  <a:pt x="678" y="18"/>
                  <a:pt x="704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036" name="Text Box 111"/>
          <p:cNvSpPr txBox="1">
            <a:spLocks noChangeArrowheads="1"/>
          </p:cNvSpPr>
          <p:nvPr/>
        </p:nvSpPr>
        <p:spPr bwMode="auto">
          <a:xfrm>
            <a:off x="179388" y="179388"/>
            <a:ext cx="28924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r>
              <a:rPr lang="cs-CZ" sz="3300"/>
              <a:t>Fázový diagram</a:t>
            </a:r>
          </a:p>
        </p:txBody>
      </p:sp>
      <p:graphicFrame>
        <p:nvGraphicFramePr>
          <p:cNvPr id="33904" name="Object 112"/>
          <p:cNvGraphicFramePr>
            <a:graphicFrameLocks noChangeAspect="1"/>
          </p:cNvGraphicFramePr>
          <p:nvPr/>
        </p:nvGraphicFramePr>
        <p:xfrm>
          <a:off x="2487613" y="3560763"/>
          <a:ext cx="422275" cy="546100"/>
        </p:xfrm>
        <a:graphic>
          <a:graphicData uri="http://schemas.openxmlformats.org/presentationml/2006/ole">
            <p:oleObj spid="_x0000_s1028" name="Rovnica" r:id="rId8" imgW="177480" imgH="22860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3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83" grpId="0" animBg="1"/>
      <p:bldP spid="33795" grpId="0" build="p" autoUpdateAnimBg="0"/>
      <p:bldP spid="33884" grpId="0" animBg="1"/>
      <p:bldP spid="338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7" name="Freeform 25"/>
          <p:cNvSpPr>
            <a:spLocks/>
          </p:cNvSpPr>
          <p:nvPr/>
        </p:nvSpPr>
        <p:spPr bwMode="auto">
          <a:xfrm>
            <a:off x="1933575" y="2814638"/>
            <a:ext cx="1446213" cy="1946275"/>
          </a:xfrm>
          <a:custGeom>
            <a:avLst/>
            <a:gdLst>
              <a:gd name="T0" fmla="*/ 598 w 598"/>
              <a:gd name="T1" fmla="*/ 794 h 794"/>
              <a:gd name="T2" fmla="*/ 598 w 598"/>
              <a:gd name="T3" fmla="*/ 0 h 794"/>
              <a:gd name="T4" fmla="*/ 0 w 598"/>
              <a:gd name="T5" fmla="*/ 0 h 794"/>
              <a:gd name="T6" fmla="*/ 0 60000 65536"/>
              <a:gd name="T7" fmla="*/ 0 60000 65536"/>
              <a:gd name="T8" fmla="*/ 0 60000 65536"/>
              <a:gd name="T9" fmla="*/ 0 w 598"/>
              <a:gd name="T10" fmla="*/ 0 h 794"/>
              <a:gd name="T11" fmla="*/ 598 w 598"/>
              <a:gd name="T12" fmla="*/ 794 h 7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8" h="794">
                <a:moveTo>
                  <a:pt x="598" y="794"/>
                </a:moveTo>
                <a:lnTo>
                  <a:pt x="598" y="0"/>
                </a:ln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058" name="Freeform 2"/>
          <p:cNvSpPr>
            <a:spLocks/>
          </p:cNvSpPr>
          <p:nvPr/>
        </p:nvSpPr>
        <p:spPr bwMode="auto">
          <a:xfrm>
            <a:off x="3171825" y="2066925"/>
            <a:ext cx="542925" cy="1884363"/>
          </a:xfrm>
          <a:custGeom>
            <a:avLst/>
            <a:gdLst>
              <a:gd name="T0" fmla="*/ 608 w 608"/>
              <a:gd name="T1" fmla="*/ 0 h 1637"/>
              <a:gd name="T2" fmla="*/ 307 w 608"/>
              <a:gd name="T3" fmla="*/ 494 h 1637"/>
              <a:gd name="T4" fmla="*/ 87 w 608"/>
              <a:gd name="T5" fmla="*/ 1033 h 1637"/>
              <a:gd name="T6" fmla="*/ 0 w 608"/>
              <a:gd name="T7" fmla="*/ 1637 h 1637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1637"/>
              <a:gd name="T14" fmla="*/ 608 w 608"/>
              <a:gd name="T15" fmla="*/ 1637 h 16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1637">
                <a:moveTo>
                  <a:pt x="608" y="0"/>
                </a:moveTo>
                <a:cubicBezTo>
                  <a:pt x="558" y="82"/>
                  <a:pt x="394" y="322"/>
                  <a:pt x="307" y="494"/>
                </a:cubicBezTo>
                <a:cubicBezTo>
                  <a:pt x="220" y="666"/>
                  <a:pt x="138" y="843"/>
                  <a:pt x="87" y="1033"/>
                </a:cubicBezTo>
                <a:cubicBezTo>
                  <a:pt x="36" y="1223"/>
                  <a:pt x="18" y="1511"/>
                  <a:pt x="0" y="1637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sk-SK"/>
          </a:p>
        </p:txBody>
      </p:sp>
      <p:grpSp>
        <p:nvGrpSpPr>
          <p:cNvPr id="2059" name="Group 4"/>
          <p:cNvGrpSpPr>
            <a:grpSpLocks/>
          </p:cNvGrpSpPr>
          <p:nvPr/>
        </p:nvGrpSpPr>
        <p:grpSpPr bwMode="auto">
          <a:xfrm>
            <a:off x="1452563" y="1366838"/>
            <a:ext cx="6061075" cy="4041775"/>
            <a:chOff x="922" y="777"/>
            <a:chExt cx="3818" cy="2546"/>
          </a:xfrm>
        </p:grpSpPr>
        <p:graphicFrame>
          <p:nvGraphicFramePr>
            <p:cNvPr id="2055" name="Object 5"/>
            <p:cNvGraphicFramePr>
              <a:graphicFrameLocks noChangeAspect="1"/>
            </p:cNvGraphicFramePr>
            <p:nvPr/>
          </p:nvGraphicFramePr>
          <p:xfrm>
            <a:off x="4518" y="2877"/>
            <a:ext cx="222" cy="446"/>
          </p:xfrm>
          <a:graphic>
            <a:graphicData uri="http://schemas.openxmlformats.org/presentationml/2006/ole">
              <p:oleObj spid="_x0000_s2055" name="Rovnica" r:id="rId4" imgW="190440" imgH="393480" progId="Equation.3">
                <p:embed/>
              </p:oleObj>
            </a:graphicData>
          </a:graphic>
        </p:graphicFrame>
        <p:graphicFrame>
          <p:nvGraphicFramePr>
            <p:cNvPr id="2056" name="Object 6"/>
            <p:cNvGraphicFramePr>
              <a:graphicFrameLocks noChangeAspect="1"/>
            </p:cNvGraphicFramePr>
            <p:nvPr/>
          </p:nvGraphicFramePr>
          <p:xfrm>
            <a:off x="922" y="777"/>
            <a:ext cx="273" cy="458"/>
          </p:xfrm>
          <a:graphic>
            <a:graphicData uri="http://schemas.openxmlformats.org/presentationml/2006/ole">
              <p:oleObj spid="_x0000_s2056" name="Rovnica" r:id="rId5" imgW="228600" imgH="393480" progId="Equation.3">
                <p:embed/>
              </p:oleObj>
            </a:graphicData>
          </a:graphic>
        </p:graphicFrame>
        <p:grpSp>
          <p:nvGrpSpPr>
            <p:cNvPr id="2065" name="Group 7"/>
            <p:cNvGrpSpPr>
              <a:grpSpLocks/>
            </p:cNvGrpSpPr>
            <p:nvPr/>
          </p:nvGrpSpPr>
          <p:grpSpPr bwMode="auto">
            <a:xfrm>
              <a:off x="1272" y="861"/>
              <a:ext cx="3275" cy="2025"/>
              <a:chOff x="1044" y="699"/>
              <a:chExt cx="4302" cy="2286"/>
            </a:xfrm>
          </p:grpSpPr>
          <p:sp>
            <p:nvSpPr>
              <p:cNvPr id="2066" name="Line 8"/>
              <p:cNvSpPr>
                <a:spLocks noChangeAspect="1" noChangeShapeType="1"/>
              </p:cNvSpPr>
              <p:nvPr/>
            </p:nvSpPr>
            <p:spPr bwMode="auto">
              <a:xfrm>
                <a:off x="1049" y="699"/>
                <a:ext cx="0" cy="22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none" w="med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7" name="Line 9"/>
              <p:cNvSpPr>
                <a:spLocks noChangeAspect="1" noChangeShapeType="1"/>
              </p:cNvSpPr>
              <p:nvPr/>
            </p:nvSpPr>
            <p:spPr bwMode="auto">
              <a:xfrm>
                <a:off x="1044" y="2982"/>
                <a:ext cx="43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2060" name="Freeform 12"/>
          <p:cNvSpPr>
            <a:spLocks/>
          </p:cNvSpPr>
          <p:nvPr/>
        </p:nvSpPr>
        <p:spPr bwMode="auto">
          <a:xfrm>
            <a:off x="3159125" y="2257425"/>
            <a:ext cx="2611438" cy="1712913"/>
          </a:xfrm>
          <a:custGeom>
            <a:avLst/>
            <a:gdLst>
              <a:gd name="T0" fmla="*/ 2095 w 2095"/>
              <a:gd name="T1" fmla="*/ 0 h 1426"/>
              <a:gd name="T2" fmla="*/ 1450 w 2095"/>
              <a:gd name="T3" fmla="*/ 825 h 1426"/>
              <a:gd name="T4" fmla="*/ 684 w 2095"/>
              <a:gd name="T5" fmla="*/ 1259 h 1426"/>
              <a:gd name="T6" fmla="*/ 0 w 2095"/>
              <a:gd name="T7" fmla="*/ 1426 h 1426"/>
              <a:gd name="T8" fmla="*/ 0 60000 65536"/>
              <a:gd name="T9" fmla="*/ 0 60000 65536"/>
              <a:gd name="T10" fmla="*/ 0 60000 65536"/>
              <a:gd name="T11" fmla="*/ 0 60000 65536"/>
              <a:gd name="T12" fmla="*/ 0 w 2095"/>
              <a:gd name="T13" fmla="*/ 0 h 1426"/>
              <a:gd name="T14" fmla="*/ 2095 w 2095"/>
              <a:gd name="T15" fmla="*/ 1426 h 14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5" h="1426">
                <a:moveTo>
                  <a:pt x="2095" y="0"/>
                </a:moveTo>
                <a:cubicBezTo>
                  <a:pt x="1987" y="137"/>
                  <a:pt x="1685" y="615"/>
                  <a:pt x="1450" y="825"/>
                </a:cubicBezTo>
                <a:cubicBezTo>
                  <a:pt x="1215" y="1035"/>
                  <a:pt x="926" y="1159"/>
                  <a:pt x="684" y="1259"/>
                </a:cubicBezTo>
                <a:cubicBezTo>
                  <a:pt x="442" y="1359"/>
                  <a:pt x="142" y="1391"/>
                  <a:pt x="0" y="1426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061" name="Freeform 13"/>
          <p:cNvSpPr>
            <a:spLocks/>
          </p:cNvSpPr>
          <p:nvPr/>
        </p:nvSpPr>
        <p:spPr bwMode="auto">
          <a:xfrm>
            <a:off x="2316163" y="3971925"/>
            <a:ext cx="849312" cy="527050"/>
          </a:xfrm>
          <a:custGeom>
            <a:avLst/>
            <a:gdLst>
              <a:gd name="T0" fmla="*/ 0 w 704"/>
              <a:gd name="T1" fmla="*/ 458 h 458"/>
              <a:gd name="T2" fmla="*/ 548 w 704"/>
              <a:gd name="T3" fmla="*/ 110 h 458"/>
              <a:gd name="T4" fmla="*/ 704 w 704"/>
              <a:gd name="T5" fmla="*/ 0 h 458"/>
              <a:gd name="T6" fmla="*/ 0 60000 65536"/>
              <a:gd name="T7" fmla="*/ 0 60000 65536"/>
              <a:gd name="T8" fmla="*/ 0 60000 65536"/>
              <a:gd name="T9" fmla="*/ 0 w 704"/>
              <a:gd name="T10" fmla="*/ 0 h 458"/>
              <a:gd name="T11" fmla="*/ 704 w 704"/>
              <a:gd name="T12" fmla="*/ 458 h 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4" h="458">
                <a:moveTo>
                  <a:pt x="0" y="458"/>
                </a:moveTo>
                <a:cubicBezTo>
                  <a:pt x="215" y="322"/>
                  <a:pt x="431" y="186"/>
                  <a:pt x="548" y="110"/>
                </a:cubicBezTo>
                <a:cubicBezTo>
                  <a:pt x="665" y="34"/>
                  <a:pt x="678" y="18"/>
                  <a:pt x="704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179388" y="179388"/>
            <a:ext cx="7354887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pPr>
              <a:spcAft>
                <a:spcPct val="10000"/>
              </a:spcAft>
            </a:pPr>
            <a:r>
              <a:rPr lang="cs-CZ" sz="3300"/>
              <a:t>Fázový diagram</a:t>
            </a:r>
          </a:p>
          <a:p>
            <a:r>
              <a:rPr lang="cs-CZ" sz="3000">
                <a:solidFill>
                  <a:srgbClr val="FF0000"/>
                </a:solidFill>
              </a:rPr>
              <a:t>Každý bod roviny znázorňuje určitý stav látky.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107950" y="5732463"/>
            <a:ext cx="89138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r>
              <a:rPr lang="cs-CZ" sz="3000"/>
              <a:t>Každý bod krivky topenia určuje hodnoty teploty a tlaku</a:t>
            </a:r>
          </a:p>
          <a:p>
            <a:r>
              <a:rPr lang="cs-CZ" sz="3000"/>
              <a:t>rovnovážneho stavu pevnej a kvapalnej fázy. </a:t>
            </a:r>
          </a:p>
        </p:txBody>
      </p:sp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3230563" y="4773613"/>
          <a:ext cx="296862" cy="342900"/>
        </p:xfrm>
        <a:graphic>
          <a:graphicData uri="http://schemas.openxmlformats.org/presentationml/2006/ole">
            <p:oleObj spid="_x0000_s2050" name="Rovnica" r:id="rId6" imgW="139680" imgH="164880" progId="Equation.3">
              <p:embed/>
            </p:oleObj>
          </a:graphicData>
        </a:graphic>
      </p:graphicFrame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1597025" y="2655888"/>
          <a:ext cx="323850" cy="342900"/>
        </p:xfrm>
        <a:graphic>
          <a:graphicData uri="http://schemas.openxmlformats.org/presentationml/2006/ole">
            <p:oleObj spid="_x0000_s2051" name="Rovnica" r:id="rId7" imgW="152280" imgH="164880" progId="Equation.3">
              <p:embed/>
            </p:oleObj>
          </a:graphicData>
        </a:graphic>
      </p:graphicFrame>
      <p:sp>
        <p:nvSpPr>
          <p:cNvPr id="59413" name="Oval 21"/>
          <p:cNvSpPr>
            <a:spLocks noChangeAspect="1" noChangeArrowheads="1"/>
          </p:cNvSpPr>
          <p:nvPr/>
        </p:nvSpPr>
        <p:spPr bwMode="auto">
          <a:xfrm>
            <a:off x="3346450" y="2773363"/>
            <a:ext cx="71438" cy="7143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052" name="Object 22"/>
          <p:cNvGraphicFramePr>
            <a:graphicFrameLocks noChangeAspect="1"/>
          </p:cNvGraphicFramePr>
          <p:nvPr/>
        </p:nvGraphicFramePr>
        <p:xfrm>
          <a:off x="2965450" y="1987550"/>
          <a:ext cx="452438" cy="517525"/>
        </p:xfrm>
        <a:graphic>
          <a:graphicData uri="http://schemas.openxmlformats.org/presentationml/2006/ole">
            <p:oleObj spid="_x0000_s2052" name="Rovnica" r:id="rId8" imgW="190440" imgH="215640" progId="Equation.3">
              <p:embed/>
            </p:oleObj>
          </a:graphicData>
        </a:graphic>
      </p:graphicFrame>
      <p:graphicFrame>
        <p:nvGraphicFramePr>
          <p:cNvPr id="2053" name="Object 23"/>
          <p:cNvGraphicFramePr>
            <a:graphicFrameLocks noChangeAspect="1"/>
          </p:cNvGraphicFramePr>
          <p:nvPr/>
        </p:nvGraphicFramePr>
        <p:xfrm>
          <a:off x="4838700" y="2090738"/>
          <a:ext cx="649288" cy="549275"/>
        </p:xfrm>
        <a:graphic>
          <a:graphicData uri="http://schemas.openxmlformats.org/presentationml/2006/ole">
            <p:oleObj spid="_x0000_s2053" name="Rovnice" r:id="rId9" imgW="241200" imgH="228600" progId="Equation.3">
              <p:embed/>
            </p:oleObj>
          </a:graphicData>
        </a:graphic>
      </p:graphicFrame>
      <p:graphicFrame>
        <p:nvGraphicFramePr>
          <p:cNvPr id="2054" name="Object 24"/>
          <p:cNvGraphicFramePr>
            <a:graphicFrameLocks noChangeAspect="1"/>
          </p:cNvGraphicFramePr>
          <p:nvPr/>
        </p:nvGraphicFramePr>
        <p:xfrm>
          <a:off x="2487613" y="3560763"/>
          <a:ext cx="422275" cy="546100"/>
        </p:xfrm>
        <a:graphic>
          <a:graphicData uri="http://schemas.openxmlformats.org/presentationml/2006/ole">
            <p:oleObj spid="_x0000_s2054" name="Rovnica" r:id="rId10" imgW="177480" imgH="22860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10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9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7" grpId="0" animBg="1"/>
      <p:bldP spid="59408" grpId="0" build="p" autoUpdateAnimBg="0"/>
      <p:bldP spid="594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reeform 2"/>
          <p:cNvSpPr>
            <a:spLocks/>
          </p:cNvSpPr>
          <p:nvPr/>
        </p:nvSpPr>
        <p:spPr bwMode="auto">
          <a:xfrm>
            <a:off x="1933575" y="2814638"/>
            <a:ext cx="3414713" cy="1946275"/>
          </a:xfrm>
          <a:custGeom>
            <a:avLst/>
            <a:gdLst>
              <a:gd name="T0" fmla="*/ 598 w 598"/>
              <a:gd name="T1" fmla="*/ 794 h 794"/>
              <a:gd name="T2" fmla="*/ 598 w 598"/>
              <a:gd name="T3" fmla="*/ 0 h 794"/>
              <a:gd name="T4" fmla="*/ 0 w 598"/>
              <a:gd name="T5" fmla="*/ 0 h 794"/>
              <a:gd name="T6" fmla="*/ 0 60000 65536"/>
              <a:gd name="T7" fmla="*/ 0 60000 65536"/>
              <a:gd name="T8" fmla="*/ 0 60000 65536"/>
              <a:gd name="T9" fmla="*/ 0 w 598"/>
              <a:gd name="T10" fmla="*/ 0 h 794"/>
              <a:gd name="T11" fmla="*/ 598 w 598"/>
              <a:gd name="T12" fmla="*/ 794 h 7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8" h="794">
                <a:moveTo>
                  <a:pt x="598" y="794"/>
                </a:moveTo>
                <a:lnTo>
                  <a:pt x="598" y="0"/>
                </a:ln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082" name="Freeform 3"/>
          <p:cNvSpPr>
            <a:spLocks/>
          </p:cNvSpPr>
          <p:nvPr/>
        </p:nvSpPr>
        <p:spPr bwMode="auto">
          <a:xfrm>
            <a:off x="3171825" y="2066925"/>
            <a:ext cx="542925" cy="1884363"/>
          </a:xfrm>
          <a:custGeom>
            <a:avLst/>
            <a:gdLst>
              <a:gd name="T0" fmla="*/ 608 w 608"/>
              <a:gd name="T1" fmla="*/ 0 h 1637"/>
              <a:gd name="T2" fmla="*/ 307 w 608"/>
              <a:gd name="T3" fmla="*/ 494 h 1637"/>
              <a:gd name="T4" fmla="*/ 87 w 608"/>
              <a:gd name="T5" fmla="*/ 1033 h 1637"/>
              <a:gd name="T6" fmla="*/ 0 w 608"/>
              <a:gd name="T7" fmla="*/ 1637 h 1637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1637"/>
              <a:gd name="T14" fmla="*/ 608 w 608"/>
              <a:gd name="T15" fmla="*/ 1637 h 16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1637">
                <a:moveTo>
                  <a:pt x="608" y="0"/>
                </a:moveTo>
                <a:cubicBezTo>
                  <a:pt x="558" y="82"/>
                  <a:pt x="394" y="322"/>
                  <a:pt x="307" y="494"/>
                </a:cubicBezTo>
                <a:cubicBezTo>
                  <a:pt x="220" y="666"/>
                  <a:pt x="138" y="843"/>
                  <a:pt x="87" y="1033"/>
                </a:cubicBezTo>
                <a:cubicBezTo>
                  <a:pt x="36" y="1223"/>
                  <a:pt x="18" y="1511"/>
                  <a:pt x="0" y="1637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sk-SK"/>
          </a:p>
        </p:txBody>
      </p:sp>
      <p:grpSp>
        <p:nvGrpSpPr>
          <p:cNvPr id="3083" name="Group 4"/>
          <p:cNvGrpSpPr>
            <a:grpSpLocks/>
          </p:cNvGrpSpPr>
          <p:nvPr/>
        </p:nvGrpSpPr>
        <p:grpSpPr bwMode="auto">
          <a:xfrm>
            <a:off x="1452563" y="1366838"/>
            <a:ext cx="6061075" cy="4041775"/>
            <a:chOff x="922" y="777"/>
            <a:chExt cx="3818" cy="2546"/>
          </a:xfrm>
        </p:grpSpPr>
        <p:graphicFrame>
          <p:nvGraphicFramePr>
            <p:cNvPr id="3079" name="Object 5"/>
            <p:cNvGraphicFramePr>
              <a:graphicFrameLocks noChangeAspect="1"/>
            </p:cNvGraphicFramePr>
            <p:nvPr/>
          </p:nvGraphicFramePr>
          <p:xfrm>
            <a:off x="4518" y="2877"/>
            <a:ext cx="222" cy="446"/>
          </p:xfrm>
          <a:graphic>
            <a:graphicData uri="http://schemas.openxmlformats.org/presentationml/2006/ole">
              <p:oleObj spid="_x0000_s3079" name="Rovnica" r:id="rId4" imgW="190440" imgH="393480" progId="Equation.3">
                <p:embed/>
              </p:oleObj>
            </a:graphicData>
          </a:graphic>
        </p:graphicFrame>
        <p:graphicFrame>
          <p:nvGraphicFramePr>
            <p:cNvPr id="3080" name="Object 6"/>
            <p:cNvGraphicFramePr>
              <a:graphicFrameLocks noChangeAspect="1"/>
            </p:cNvGraphicFramePr>
            <p:nvPr/>
          </p:nvGraphicFramePr>
          <p:xfrm>
            <a:off x="922" y="777"/>
            <a:ext cx="273" cy="458"/>
          </p:xfrm>
          <a:graphic>
            <a:graphicData uri="http://schemas.openxmlformats.org/presentationml/2006/ole">
              <p:oleObj spid="_x0000_s3080" name="Rovnica" r:id="rId5" imgW="228600" imgH="393480" progId="Equation.3">
                <p:embed/>
              </p:oleObj>
            </a:graphicData>
          </a:graphic>
        </p:graphicFrame>
        <p:grpSp>
          <p:nvGrpSpPr>
            <p:cNvPr id="3089" name="Group 7"/>
            <p:cNvGrpSpPr>
              <a:grpSpLocks/>
            </p:cNvGrpSpPr>
            <p:nvPr/>
          </p:nvGrpSpPr>
          <p:grpSpPr bwMode="auto">
            <a:xfrm>
              <a:off x="1272" y="861"/>
              <a:ext cx="3275" cy="2025"/>
              <a:chOff x="1044" y="699"/>
              <a:chExt cx="4302" cy="2286"/>
            </a:xfrm>
          </p:grpSpPr>
          <p:sp>
            <p:nvSpPr>
              <p:cNvPr id="3090" name="Line 8"/>
              <p:cNvSpPr>
                <a:spLocks noChangeAspect="1" noChangeShapeType="1"/>
              </p:cNvSpPr>
              <p:nvPr/>
            </p:nvSpPr>
            <p:spPr bwMode="auto">
              <a:xfrm>
                <a:off x="1049" y="699"/>
                <a:ext cx="0" cy="22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none" w="med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1" name="Line 9"/>
              <p:cNvSpPr>
                <a:spLocks noChangeAspect="1" noChangeShapeType="1"/>
              </p:cNvSpPr>
              <p:nvPr/>
            </p:nvSpPr>
            <p:spPr bwMode="auto">
              <a:xfrm>
                <a:off x="1044" y="2982"/>
                <a:ext cx="43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3084" name="Freeform 10"/>
          <p:cNvSpPr>
            <a:spLocks/>
          </p:cNvSpPr>
          <p:nvPr/>
        </p:nvSpPr>
        <p:spPr bwMode="auto">
          <a:xfrm>
            <a:off x="3159125" y="2257425"/>
            <a:ext cx="2611438" cy="1712913"/>
          </a:xfrm>
          <a:custGeom>
            <a:avLst/>
            <a:gdLst>
              <a:gd name="T0" fmla="*/ 2095 w 2095"/>
              <a:gd name="T1" fmla="*/ 0 h 1426"/>
              <a:gd name="T2" fmla="*/ 1450 w 2095"/>
              <a:gd name="T3" fmla="*/ 825 h 1426"/>
              <a:gd name="T4" fmla="*/ 684 w 2095"/>
              <a:gd name="T5" fmla="*/ 1259 h 1426"/>
              <a:gd name="T6" fmla="*/ 0 w 2095"/>
              <a:gd name="T7" fmla="*/ 1426 h 1426"/>
              <a:gd name="T8" fmla="*/ 0 60000 65536"/>
              <a:gd name="T9" fmla="*/ 0 60000 65536"/>
              <a:gd name="T10" fmla="*/ 0 60000 65536"/>
              <a:gd name="T11" fmla="*/ 0 60000 65536"/>
              <a:gd name="T12" fmla="*/ 0 w 2095"/>
              <a:gd name="T13" fmla="*/ 0 h 1426"/>
              <a:gd name="T14" fmla="*/ 2095 w 2095"/>
              <a:gd name="T15" fmla="*/ 1426 h 14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5" h="1426">
                <a:moveTo>
                  <a:pt x="2095" y="0"/>
                </a:moveTo>
                <a:cubicBezTo>
                  <a:pt x="1987" y="137"/>
                  <a:pt x="1685" y="615"/>
                  <a:pt x="1450" y="825"/>
                </a:cubicBezTo>
                <a:cubicBezTo>
                  <a:pt x="1215" y="1035"/>
                  <a:pt x="926" y="1159"/>
                  <a:pt x="684" y="1259"/>
                </a:cubicBezTo>
                <a:cubicBezTo>
                  <a:pt x="442" y="1359"/>
                  <a:pt x="142" y="1391"/>
                  <a:pt x="0" y="1426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085" name="Freeform 11"/>
          <p:cNvSpPr>
            <a:spLocks/>
          </p:cNvSpPr>
          <p:nvPr/>
        </p:nvSpPr>
        <p:spPr bwMode="auto">
          <a:xfrm>
            <a:off x="2316163" y="3971925"/>
            <a:ext cx="849312" cy="527050"/>
          </a:xfrm>
          <a:custGeom>
            <a:avLst/>
            <a:gdLst>
              <a:gd name="T0" fmla="*/ 0 w 704"/>
              <a:gd name="T1" fmla="*/ 458 h 458"/>
              <a:gd name="T2" fmla="*/ 548 w 704"/>
              <a:gd name="T3" fmla="*/ 110 h 458"/>
              <a:gd name="T4" fmla="*/ 704 w 704"/>
              <a:gd name="T5" fmla="*/ 0 h 458"/>
              <a:gd name="T6" fmla="*/ 0 60000 65536"/>
              <a:gd name="T7" fmla="*/ 0 60000 65536"/>
              <a:gd name="T8" fmla="*/ 0 60000 65536"/>
              <a:gd name="T9" fmla="*/ 0 w 704"/>
              <a:gd name="T10" fmla="*/ 0 h 458"/>
              <a:gd name="T11" fmla="*/ 704 w 704"/>
              <a:gd name="T12" fmla="*/ 458 h 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4" h="458">
                <a:moveTo>
                  <a:pt x="0" y="458"/>
                </a:moveTo>
                <a:cubicBezTo>
                  <a:pt x="215" y="322"/>
                  <a:pt x="431" y="186"/>
                  <a:pt x="548" y="110"/>
                </a:cubicBezTo>
                <a:cubicBezTo>
                  <a:pt x="665" y="34"/>
                  <a:pt x="678" y="18"/>
                  <a:pt x="704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179388" y="179388"/>
            <a:ext cx="7354887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pPr>
              <a:spcAft>
                <a:spcPct val="10000"/>
              </a:spcAft>
            </a:pPr>
            <a:r>
              <a:rPr lang="cs-CZ" sz="3300"/>
              <a:t>Fázový diagram</a:t>
            </a:r>
          </a:p>
          <a:p>
            <a:r>
              <a:rPr lang="cs-CZ" sz="3000">
                <a:solidFill>
                  <a:srgbClr val="FF0000"/>
                </a:solidFill>
              </a:rPr>
              <a:t>Každý bod roviny znázorňuje určitý stav látky.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96838" y="5732463"/>
            <a:ext cx="91408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54000">
            <a:spAutoFit/>
          </a:bodyPr>
          <a:lstStyle/>
          <a:p>
            <a:r>
              <a:rPr lang="cs-CZ" sz="3000"/>
              <a:t>Každý bod krivky nasýtenej pary určuje hodnoty teploty</a:t>
            </a:r>
          </a:p>
          <a:p>
            <a:r>
              <a:rPr lang="cs-CZ" sz="3000"/>
              <a:t>a tlaku rovnovážneho stavu kvapaliny a jej nasýtenej pary.</a:t>
            </a:r>
          </a:p>
        </p:txBody>
      </p:sp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5199063" y="4786313"/>
          <a:ext cx="296862" cy="342900"/>
        </p:xfrm>
        <a:graphic>
          <a:graphicData uri="http://schemas.openxmlformats.org/presentationml/2006/ole">
            <p:oleObj spid="_x0000_s3074" name="Rovnica" r:id="rId6" imgW="139680" imgH="164880" progId="Equation.3">
              <p:embed/>
            </p:oleObj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1597025" y="2655888"/>
          <a:ext cx="323850" cy="342900"/>
        </p:xfrm>
        <a:graphic>
          <a:graphicData uri="http://schemas.openxmlformats.org/presentationml/2006/ole">
            <p:oleObj spid="_x0000_s3075" name="Rovnica" r:id="rId7" imgW="152280" imgH="164880" progId="Equation.3">
              <p:embed/>
            </p:oleObj>
          </a:graphicData>
        </a:graphic>
      </p:graphicFrame>
      <p:sp>
        <p:nvSpPr>
          <p:cNvPr id="60432" name="Oval 16"/>
          <p:cNvSpPr>
            <a:spLocks noChangeAspect="1" noChangeArrowheads="1"/>
          </p:cNvSpPr>
          <p:nvPr/>
        </p:nvSpPr>
        <p:spPr bwMode="auto">
          <a:xfrm>
            <a:off x="5311775" y="2776538"/>
            <a:ext cx="71438" cy="7143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3076" name="Object 17"/>
          <p:cNvGraphicFramePr>
            <a:graphicFrameLocks noChangeAspect="1"/>
          </p:cNvGraphicFramePr>
          <p:nvPr/>
        </p:nvGraphicFramePr>
        <p:xfrm>
          <a:off x="2965450" y="1987550"/>
          <a:ext cx="452438" cy="517525"/>
        </p:xfrm>
        <a:graphic>
          <a:graphicData uri="http://schemas.openxmlformats.org/presentationml/2006/ole">
            <p:oleObj spid="_x0000_s3076" name="Rovnica" r:id="rId8" imgW="190440" imgH="215640" progId="Equation.3">
              <p:embed/>
            </p:oleObj>
          </a:graphicData>
        </a:graphic>
      </p:graphicFrame>
      <p:graphicFrame>
        <p:nvGraphicFramePr>
          <p:cNvPr id="3077" name="Object 18"/>
          <p:cNvGraphicFramePr>
            <a:graphicFrameLocks noChangeAspect="1"/>
          </p:cNvGraphicFramePr>
          <p:nvPr/>
        </p:nvGraphicFramePr>
        <p:xfrm>
          <a:off x="4838700" y="2090738"/>
          <a:ext cx="649288" cy="549275"/>
        </p:xfrm>
        <a:graphic>
          <a:graphicData uri="http://schemas.openxmlformats.org/presentationml/2006/ole">
            <p:oleObj spid="_x0000_s3077" name="Rovnice" r:id="rId9" imgW="241200" imgH="228600" progId="Equation.3">
              <p:embed/>
            </p:oleObj>
          </a:graphicData>
        </a:graphic>
      </p:graphicFrame>
      <p:graphicFrame>
        <p:nvGraphicFramePr>
          <p:cNvPr id="3078" name="Object 19"/>
          <p:cNvGraphicFramePr>
            <a:graphicFrameLocks noChangeAspect="1"/>
          </p:cNvGraphicFramePr>
          <p:nvPr/>
        </p:nvGraphicFramePr>
        <p:xfrm>
          <a:off x="2487613" y="3560763"/>
          <a:ext cx="422275" cy="546100"/>
        </p:xfrm>
        <a:graphic>
          <a:graphicData uri="http://schemas.openxmlformats.org/presentationml/2006/ole">
            <p:oleObj spid="_x0000_s3078" name="Rovnica" r:id="rId10" imgW="177480" imgH="22860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0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0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  <p:bldP spid="60429" grpId="0" build="p" autoUpdateAnimBg="0"/>
      <p:bldP spid="604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reeform 2"/>
          <p:cNvSpPr>
            <a:spLocks/>
          </p:cNvSpPr>
          <p:nvPr/>
        </p:nvSpPr>
        <p:spPr bwMode="auto">
          <a:xfrm>
            <a:off x="1949450" y="4183063"/>
            <a:ext cx="893763" cy="587375"/>
          </a:xfrm>
          <a:custGeom>
            <a:avLst/>
            <a:gdLst>
              <a:gd name="T0" fmla="*/ 598 w 598"/>
              <a:gd name="T1" fmla="*/ 794 h 794"/>
              <a:gd name="T2" fmla="*/ 598 w 598"/>
              <a:gd name="T3" fmla="*/ 0 h 794"/>
              <a:gd name="T4" fmla="*/ 0 w 598"/>
              <a:gd name="T5" fmla="*/ 0 h 794"/>
              <a:gd name="T6" fmla="*/ 0 60000 65536"/>
              <a:gd name="T7" fmla="*/ 0 60000 65536"/>
              <a:gd name="T8" fmla="*/ 0 60000 65536"/>
              <a:gd name="T9" fmla="*/ 0 w 598"/>
              <a:gd name="T10" fmla="*/ 0 h 794"/>
              <a:gd name="T11" fmla="*/ 598 w 598"/>
              <a:gd name="T12" fmla="*/ 794 h 7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8" h="794">
                <a:moveTo>
                  <a:pt x="598" y="794"/>
                </a:moveTo>
                <a:lnTo>
                  <a:pt x="598" y="0"/>
                </a:ln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106" name="Freeform 3"/>
          <p:cNvSpPr>
            <a:spLocks/>
          </p:cNvSpPr>
          <p:nvPr/>
        </p:nvSpPr>
        <p:spPr bwMode="auto">
          <a:xfrm>
            <a:off x="3171825" y="2066925"/>
            <a:ext cx="542925" cy="1884363"/>
          </a:xfrm>
          <a:custGeom>
            <a:avLst/>
            <a:gdLst>
              <a:gd name="T0" fmla="*/ 608 w 608"/>
              <a:gd name="T1" fmla="*/ 0 h 1637"/>
              <a:gd name="T2" fmla="*/ 307 w 608"/>
              <a:gd name="T3" fmla="*/ 494 h 1637"/>
              <a:gd name="T4" fmla="*/ 87 w 608"/>
              <a:gd name="T5" fmla="*/ 1033 h 1637"/>
              <a:gd name="T6" fmla="*/ 0 w 608"/>
              <a:gd name="T7" fmla="*/ 1637 h 1637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1637"/>
              <a:gd name="T14" fmla="*/ 608 w 608"/>
              <a:gd name="T15" fmla="*/ 1637 h 16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1637">
                <a:moveTo>
                  <a:pt x="608" y="0"/>
                </a:moveTo>
                <a:cubicBezTo>
                  <a:pt x="558" y="82"/>
                  <a:pt x="394" y="322"/>
                  <a:pt x="307" y="494"/>
                </a:cubicBezTo>
                <a:cubicBezTo>
                  <a:pt x="220" y="666"/>
                  <a:pt x="138" y="843"/>
                  <a:pt x="87" y="1033"/>
                </a:cubicBezTo>
                <a:cubicBezTo>
                  <a:pt x="36" y="1223"/>
                  <a:pt x="18" y="1511"/>
                  <a:pt x="0" y="1637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sk-SK"/>
          </a:p>
        </p:txBody>
      </p:sp>
      <p:grpSp>
        <p:nvGrpSpPr>
          <p:cNvPr id="4107" name="Group 4"/>
          <p:cNvGrpSpPr>
            <a:grpSpLocks/>
          </p:cNvGrpSpPr>
          <p:nvPr/>
        </p:nvGrpSpPr>
        <p:grpSpPr bwMode="auto">
          <a:xfrm>
            <a:off x="1452563" y="1366838"/>
            <a:ext cx="6061075" cy="4041775"/>
            <a:chOff x="922" y="777"/>
            <a:chExt cx="3818" cy="2546"/>
          </a:xfrm>
        </p:grpSpPr>
        <p:graphicFrame>
          <p:nvGraphicFramePr>
            <p:cNvPr id="4103" name="Object 5"/>
            <p:cNvGraphicFramePr>
              <a:graphicFrameLocks noChangeAspect="1"/>
            </p:cNvGraphicFramePr>
            <p:nvPr/>
          </p:nvGraphicFramePr>
          <p:xfrm>
            <a:off x="4518" y="2877"/>
            <a:ext cx="222" cy="446"/>
          </p:xfrm>
          <a:graphic>
            <a:graphicData uri="http://schemas.openxmlformats.org/presentationml/2006/ole">
              <p:oleObj spid="_x0000_s4103" name="Rovnica" r:id="rId4" imgW="190440" imgH="393480" progId="Equation.3">
                <p:embed/>
              </p:oleObj>
            </a:graphicData>
          </a:graphic>
        </p:graphicFrame>
        <p:graphicFrame>
          <p:nvGraphicFramePr>
            <p:cNvPr id="4104" name="Object 6"/>
            <p:cNvGraphicFramePr>
              <a:graphicFrameLocks noChangeAspect="1"/>
            </p:cNvGraphicFramePr>
            <p:nvPr/>
          </p:nvGraphicFramePr>
          <p:xfrm>
            <a:off x="922" y="777"/>
            <a:ext cx="273" cy="458"/>
          </p:xfrm>
          <a:graphic>
            <a:graphicData uri="http://schemas.openxmlformats.org/presentationml/2006/ole">
              <p:oleObj spid="_x0000_s4104" name="Rovnica" r:id="rId5" imgW="228600" imgH="393480" progId="Equation.3">
                <p:embed/>
              </p:oleObj>
            </a:graphicData>
          </a:graphic>
        </p:graphicFrame>
        <p:grpSp>
          <p:nvGrpSpPr>
            <p:cNvPr id="4113" name="Group 7"/>
            <p:cNvGrpSpPr>
              <a:grpSpLocks/>
            </p:cNvGrpSpPr>
            <p:nvPr/>
          </p:nvGrpSpPr>
          <p:grpSpPr bwMode="auto">
            <a:xfrm>
              <a:off x="1272" y="861"/>
              <a:ext cx="3275" cy="2025"/>
              <a:chOff x="1044" y="699"/>
              <a:chExt cx="4302" cy="2286"/>
            </a:xfrm>
          </p:grpSpPr>
          <p:sp>
            <p:nvSpPr>
              <p:cNvPr id="4114" name="Line 8"/>
              <p:cNvSpPr>
                <a:spLocks noChangeAspect="1" noChangeShapeType="1"/>
              </p:cNvSpPr>
              <p:nvPr/>
            </p:nvSpPr>
            <p:spPr bwMode="auto">
              <a:xfrm>
                <a:off x="1049" y="699"/>
                <a:ext cx="0" cy="22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none" w="med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5" name="Line 9"/>
              <p:cNvSpPr>
                <a:spLocks noChangeAspect="1" noChangeShapeType="1"/>
              </p:cNvSpPr>
              <p:nvPr/>
            </p:nvSpPr>
            <p:spPr bwMode="auto">
              <a:xfrm>
                <a:off x="1044" y="2982"/>
                <a:ext cx="43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4108" name="Freeform 10"/>
          <p:cNvSpPr>
            <a:spLocks/>
          </p:cNvSpPr>
          <p:nvPr/>
        </p:nvSpPr>
        <p:spPr bwMode="auto">
          <a:xfrm>
            <a:off x="3159125" y="2257425"/>
            <a:ext cx="2611438" cy="1712913"/>
          </a:xfrm>
          <a:custGeom>
            <a:avLst/>
            <a:gdLst>
              <a:gd name="T0" fmla="*/ 2095 w 2095"/>
              <a:gd name="T1" fmla="*/ 0 h 1426"/>
              <a:gd name="T2" fmla="*/ 1450 w 2095"/>
              <a:gd name="T3" fmla="*/ 825 h 1426"/>
              <a:gd name="T4" fmla="*/ 684 w 2095"/>
              <a:gd name="T5" fmla="*/ 1259 h 1426"/>
              <a:gd name="T6" fmla="*/ 0 w 2095"/>
              <a:gd name="T7" fmla="*/ 1426 h 1426"/>
              <a:gd name="T8" fmla="*/ 0 60000 65536"/>
              <a:gd name="T9" fmla="*/ 0 60000 65536"/>
              <a:gd name="T10" fmla="*/ 0 60000 65536"/>
              <a:gd name="T11" fmla="*/ 0 60000 65536"/>
              <a:gd name="T12" fmla="*/ 0 w 2095"/>
              <a:gd name="T13" fmla="*/ 0 h 1426"/>
              <a:gd name="T14" fmla="*/ 2095 w 2095"/>
              <a:gd name="T15" fmla="*/ 1426 h 14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5" h="1426">
                <a:moveTo>
                  <a:pt x="2095" y="0"/>
                </a:moveTo>
                <a:cubicBezTo>
                  <a:pt x="1987" y="137"/>
                  <a:pt x="1685" y="615"/>
                  <a:pt x="1450" y="825"/>
                </a:cubicBezTo>
                <a:cubicBezTo>
                  <a:pt x="1215" y="1035"/>
                  <a:pt x="926" y="1159"/>
                  <a:pt x="684" y="1259"/>
                </a:cubicBezTo>
                <a:cubicBezTo>
                  <a:pt x="442" y="1359"/>
                  <a:pt x="142" y="1391"/>
                  <a:pt x="0" y="1426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109" name="Freeform 11"/>
          <p:cNvSpPr>
            <a:spLocks/>
          </p:cNvSpPr>
          <p:nvPr/>
        </p:nvSpPr>
        <p:spPr bwMode="auto">
          <a:xfrm>
            <a:off x="2316163" y="3971925"/>
            <a:ext cx="849312" cy="527050"/>
          </a:xfrm>
          <a:custGeom>
            <a:avLst/>
            <a:gdLst>
              <a:gd name="T0" fmla="*/ 0 w 704"/>
              <a:gd name="T1" fmla="*/ 458 h 458"/>
              <a:gd name="T2" fmla="*/ 548 w 704"/>
              <a:gd name="T3" fmla="*/ 110 h 458"/>
              <a:gd name="T4" fmla="*/ 704 w 704"/>
              <a:gd name="T5" fmla="*/ 0 h 458"/>
              <a:gd name="T6" fmla="*/ 0 60000 65536"/>
              <a:gd name="T7" fmla="*/ 0 60000 65536"/>
              <a:gd name="T8" fmla="*/ 0 60000 65536"/>
              <a:gd name="T9" fmla="*/ 0 w 704"/>
              <a:gd name="T10" fmla="*/ 0 h 458"/>
              <a:gd name="T11" fmla="*/ 704 w 704"/>
              <a:gd name="T12" fmla="*/ 458 h 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4" h="458">
                <a:moveTo>
                  <a:pt x="0" y="458"/>
                </a:moveTo>
                <a:cubicBezTo>
                  <a:pt x="215" y="322"/>
                  <a:pt x="431" y="186"/>
                  <a:pt x="548" y="110"/>
                </a:cubicBezTo>
                <a:cubicBezTo>
                  <a:pt x="665" y="34"/>
                  <a:pt x="678" y="18"/>
                  <a:pt x="704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110" name="Text Box 12"/>
          <p:cNvSpPr txBox="1">
            <a:spLocks noChangeArrowheads="1"/>
          </p:cNvSpPr>
          <p:nvPr/>
        </p:nvSpPr>
        <p:spPr bwMode="auto">
          <a:xfrm>
            <a:off x="179388" y="179388"/>
            <a:ext cx="7354887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pPr>
              <a:spcAft>
                <a:spcPct val="10000"/>
              </a:spcAft>
            </a:pPr>
            <a:r>
              <a:rPr lang="cs-CZ" sz="3300"/>
              <a:t>Fázový diagram</a:t>
            </a:r>
          </a:p>
          <a:p>
            <a:r>
              <a:rPr lang="cs-CZ" sz="3000">
                <a:solidFill>
                  <a:srgbClr val="FF0000"/>
                </a:solidFill>
              </a:rPr>
              <a:t>Každý bod roviny znázorňuje určitý stav látky.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96838" y="5765800"/>
            <a:ext cx="91186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r>
              <a:rPr lang="cs-CZ" sz="2900"/>
              <a:t>Každý bod krivky sublimácie určuje hodnoty teploty a tlaku</a:t>
            </a:r>
          </a:p>
          <a:p>
            <a:r>
              <a:rPr lang="cs-CZ" sz="2900"/>
              <a:t>rovnovážneho stavu pevnej látky a jej nasýtenej pary.</a:t>
            </a:r>
          </a:p>
        </p:txBody>
      </p:sp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2693988" y="4748213"/>
          <a:ext cx="296862" cy="342900"/>
        </p:xfrm>
        <a:graphic>
          <a:graphicData uri="http://schemas.openxmlformats.org/presentationml/2006/ole">
            <p:oleObj spid="_x0000_s4098" name="Rovnica" r:id="rId6" imgW="139680" imgH="164880" progId="Equation.3">
              <p:embed/>
            </p:oleObj>
          </a:graphicData>
        </a:graphic>
      </p:graphicFrame>
      <p:graphicFrame>
        <p:nvGraphicFramePr>
          <p:cNvPr id="61455" name="Object 15"/>
          <p:cNvGraphicFramePr>
            <a:graphicFrameLocks noChangeAspect="1"/>
          </p:cNvGraphicFramePr>
          <p:nvPr/>
        </p:nvGraphicFramePr>
        <p:xfrm>
          <a:off x="1638300" y="4035425"/>
          <a:ext cx="323850" cy="342900"/>
        </p:xfrm>
        <a:graphic>
          <a:graphicData uri="http://schemas.openxmlformats.org/presentationml/2006/ole">
            <p:oleObj spid="_x0000_s4099" name="Rovnica" r:id="rId7" imgW="152280" imgH="164880" progId="Equation.3">
              <p:embed/>
            </p:oleObj>
          </a:graphicData>
        </a:graphic>
      </p:graphicFrame>
      <p:sp>
        <p:nvSpPr>
          <p:cNvPr id="61456" name="Oval 16"/>
          <p:cNvSpPr>
            <a:spLocks noChangeAspect="1" noChangeArrowheads="1"/>
          </p:cNvSpPr>
          <p:nvPr/>
        </p:nvSpPr>
        <p:spPr bwMode="auto">
          <a:xfrm>
            <a:off x="2803525" y="4148138"/>
            <a:ext cx="71438" cy="7143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4100" name="Object 17"/>
          <p:cNvGraphicFramePr>
            <a:graphicFrameLocks noChangeAspect="1"/>
          </p:cNvGraphicFramePr>
          <p:nvPr/>
        </p:nvGraphicFramePr>
        <p:xfrm>
          <a:off x="2965450" y="1987550"/>
          <a:ext cx="452438" cy="517525"/>
        </p:xfrm>
        <a:graphic>
          <a:graphicData uri="http://schemas.openxmlformats.org/presentationml/2006/ole">
            <p:oleObj spid="_x0000_s4100" name="Rovnica" r:id="rId8" imgW="190440" imgH="215640" progId="Equation.3">
              <p:embed/>
            </p:oleObj>
          </a:graphicData>
        </a:graphic>
      </p:graphicFrame>
      <p:graphicFrame>
        <p:nvGraphicFramePr>
          <p:cNvPr id="4101" name="Object 18"/>
          <p:cNvGraphicFramePr>
            <a:graphicFrameLocks noChangeAspect="1"/>
          </p:cNvGraphicFramePr>
          <p:nvPr/>
        </p:nvGraphicFramePr>
        <p:xfrm>
          <a:off x="4838700" y="2090738"/>
          <a:ext cx="649288" cy="549275"/>
        </p:xfrm>
        <a:graphic>
          <a:graphicData uri="http://schemas.openxmlformats.org/presentationml/2006/ole">
            <p:oleObj spid="_x0000_s4101" name="Rovnice" r:id="rId9" imgW="241200" imgH="228600" progId="Equation.3">
              <p:embed/>
            </p:oleObj>
          </a:graphicData>
        </a:graphic>
      </p:graphicFrame>
      <p:graphicFrame>
        <p:nvGraphicFramePr>
          <p:cNvPr id="4102" name="Object 19"/>
          <p:cNvGraphicFramePr>
            <a:graphicFrameLocks noChangeAspect="1"/>
          </p:cNvGraphicFramePr>
          <p:nvPr/>
        </p:nvGraphicFramePr>
        <p:xfrm>
          <a:off x="2487613" y="3560763"/>
          <a:ext cx="422275" cy="546100"/>
        </p:xfrm>
        <a:graphic>
          <a:graphicData uri="http://schemas.openxmlformats.org/presentationml/2006/ole">
            <p:oleObj spid="_x0000_s4102" name="Rovnica" r:id="rId10" imgW="177480" imgH="22860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/>
      <p:bldP spid="61453" grpId="0" build="p" autoUpdateAnimBg="0"/>
      <p:bldP spid="614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reeform 2"/>
          <p:cNvSpPr>
            <a:spLocks/>
          </p:cNvSpPr>
          <p:nvPr/>
        </p:nvSpPr>
        <p:spPr bwMode="auto">
          <a:xfrm>
            <a:off x="1949450" y="3971925"/>
            <a:ext cx="1209675" cy="798513"/>
          </a:xfrm>
          <a:custGeom>
            <a:avLst/>
            <a:gdLst>
              <a:gd name="T0" fmla="*/ 598 w 598"/>
              <a:gd name="T1" fmla="*/ 794 h 794"/>
              <a:gd name="T2" fmla="*/ 598 w 598"/>
              <a:gd name="T3" fmla="*/ 0 h 794"/>
              <a:gd name="T4" fmla="*/ 0 w 598"/>
              <a:gd name="T5" fmla="*/ 0 h 794"/>
              <a:gd name="T6" fmla="*/ 0 60000 65536"/>
              <a:gd name="T7" fmla="*/ 0 60000 65536"/>
              <a:gd name="T8" fmla="*/ 0 60000 65536"/>
              <a:gd name="T9" fmla="*/ 0 w 598"/>
              <a:gd name="T10" fmla="*/ 0 h 794"/>
              <a:gd name="T11" fmla="*/ 598 w 598"/>
              <a:gd name="T12" fmla="*/ 794 h 7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8" h="794">
                <a:moveTo>
                  <a:pt x="598" y="794"/>
                </a:moveTo>
                <a:lnTo>
                  <a:pt x="598" y="0"/>
                </a:ln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131" name="Freeform 3"/>
          <p:cNvSpPr>
            <a:spLocks/>
          </p:cNvSpPr>
          <p:nvPr/>
        </p:nvSpPr>
        <p:spPr bwMode="auto">
          <a:xfrm>
            <a:off x="3171825" y="2066925"/>
            <a:ext cx="542925" cy="1884363"/>
          </a:xfrm>
          <a:custGeom>
            <a:avLst/>
            <a:gdLst>
              <a:gd name="T0" fmla="*/ 608 w 608"/>
              <a:gd name="T1" fmla="*/ 0 h 1637"/>
              <a:gd name="T2" fmla="*/ 307 w 608"/>
              <a:gd name="T3" fmla="*/ 494 h 1637"/>
              <a:gd name="T4" fmla="*/ 87 w 608"/>
              <a:gd name="T5" fmla="*/ 1033 h 1637"/>
              <a:gd name="T6" fmla="*/ 0 w 608"/>
              <a:gd name="T7" fmla="*/ 1637 h 1637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1637"/>
              <a:gd name="T14" fmla="*/ 608 w 608"/>
              <a:gd name="T15" fmla="*/ 1637 h 16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1637">
                <a:moveTo>
                  <a:pt x="608" y="0"/>
                </a:moveTo>
                <a:cubicBezTo>
                  <a:pt x="558" y="82"/>
                  <a:pt x="394" y="322"/>
                  <a:pt x="307" y="494"/>
                </a:cubicBezTo>
                <a:cubicBezTo>
                  <a:pt x="220" y="666"/>
                  <a:pt x="138" y="843"/>
                  <a:pt x="87" y="1033"/>
                </a:cubicBezTo>
                <a:cubicBezTo>
                  <a:pt x="36" y="1223"/>
                  <a:pt x="18" y="1511"/>
                  <a:pt x="0" y="1637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sk-SK"/>
          </a:p>
        </p:txBody>
      </p:sp>
      <p:grpSp>
        <p:nvGrpSpPr>
          <p:cNvPr id="5132" name="Group 4"/>
          <p:cNvGrpSpPr>
            <a:grpSpLocks/>
          </p:cNvGrpSpPr>
          <p:nvPr/>
        </p:nvGrpSpPr>
        <p:grpSpPr bwMode="auto">
          <a:xfrm>
            <a:off x="1452563" y="1366838"/>
            <a:ext cx="6061075" cy="4041775"/>
            <a:chOff x="922" y="777"/>
            <a:chExt cx="3818" cy="2546"/>
          </a:xfrm>
        </p:grpSpPr>
        <p:graphicFrame>
          <p:nvGraphicFramePr>
            <p:cNvPr id="5128" name="Object 5"/>
            <p:cNvGraphicFramePr>
              <a:graphicFrameLocks noChangeAspect="1"/>
            </p:cNvGraphicFramePr>
            <p:nvPr/>
          </p:nvGraphicFramePr>
          <p:xfrm>
            <a:off x="4518" y="2877"/>
            <a:ext cx="222" cy="446"/>
          </p:xfrm>
          <a:graphic>
            <a:graphicData uri="http://schemas.openxmlformats.org/presentationml/2006/ole">
              <p:oleObj spid="_x0000_s5128" name="Rovnica" r:id="rId4" imgW="190440" imgH="393480" progId="Equation.3">
                <p:embed/>
              </p:oleObj>
            </a:graphicData>
          </a:graphic>
        </p:graphicFrame>
        <p:graphicFrame>
          <p:nvGraphicFramePr>
            <p:cNvPr id="5129" name="Object 6"/>
            <p:cNvGraphicFramePr>
              <a:graphicFrameLocks noChangeAspect="1"/>
            </p:cNvGraphicFramePr>
            <p:nvPr/>
          </p:nvGraphicFramePr>
          <p:xfrm>
            <a:off x="922" y="777"/>
            <a:ext cx="273" cy="458"/>
          </p:xfrm>
          <a:graphic>
            <a:graphicData uri="http://schemas.openxmlformats.org/presentationml/2006/ole">
              <p:oleObj spid="_x0000_s5129" name="Rovnica" r:id="rId5" imgW="228600" imgH="393480" progId="Equation.3">
                <p:embed/>
              </p:oleObj>
            </a:graphicData>
          </a:graphic>
        </p:graphicFrame>
        <p:grpSp>
          <p:nvGrpSpPr>
            <p:cNvPr id="5138" name="Group 7"/>
            <p:cNvGrpSpPr>
              <a:grpSpLocks/>
            </p:cNvGrpSpPr>
            <p:nvPr/>
          </p:nvGrpSpPr>
          <p:grpSpPr bwMode="auto">
            <a:xfrm>
              <a:off x="1272" y="861"/>
              <a:ext cx="3275" cy="2025"/>
              <a:chOff x="1044" y="699"/>
              <a:chExt cx="4302" cy="2286"/>
            </a:xfrm>
          </p:grpSpPr>
          <p:sp>
            <p:nvSpPr>
              <p:cNvPr id="5139" name="Line 8"/>
              <p:cNvSpPr>
                <a:spLocks noChangeAspect="1" noChangeShapeType="1"/>
              </p:cNvSpPr>
              <p:nvPr/>
            </p:nvSpPr>
            <p:spPr bwMode="auto">
              <a:xfrm>
                <a:off x="1049" y="699"/>
                <a:ext cx="0" cy="22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none" w="med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140" name="Line 9"/>
              <p:cNvSpPr>
                <a:spLocks noChangeAspect="1" noChangeShapeType="1"/>
              </p:cNvSpPr>
              <p:nvPr/>
            </p:nvSpPr>
            <p:spPr bwMode="auto">
              <a:xfrm>
                <a:off x="1044" y="2982"/>
                <a:ext cx="43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5133" name="Freeform 10"/>
          <p:cNvSpPr>
            <a:spLocks/>
          </p:cNvSpPr>
          <p:nvPr/>
        </p:nvSpPr>
        <p:spPr bwMode="auto">
          <a:xfrm>
            <a:off x="3159125" y="2257425"/>
            <a:ext cx="2611438" cy="1712913"/>
          </a:xfrm>
          <a:custGeom>
            <a:avLst/>
            <a:gdLst>
              <a:gd name="T0" fmla="*/ 2095 w 2095"/>
              <a:gd name="T1" fmla="*/ 0 h 1426"/>
              <a:gd name="T2" fmla="*/ 1450 w 2095"/>
              <a:gd name="T3" fmla="*/ 825 h 1426"/>
              <a:gd name="T4" fmla="*/ 684 w 2095"/>
              <a:gd name="T5" fmla="*/ 1259 h 1426"/>
              <a:gd name="T6" fmla="*/ 0 w 2095"/>
              <a:gd name="T7" fmla="*/ 1426 h 1426"/>
              <a:gd name="T8" fmla="*/ 0 60000 65536"/>
              <a:gd name="T9" fmla="*/ 0 60000 65536"/>
              <a:gd name="T10" fmla="*/ 0 60000 65536"/>
              <a:gd name="T11" fmla="*/ 0 60000 65536"/>
              <a:gd name="T12" fmla="*/ 0 w 2095"/>
              <a:gd name="T13" fmla="*/ 0 h 1426"/>
              <a:gd name="T14" fmla="*/ 2095 w 2095"/>
              <a:gd name="T15" fmla="*/ 1426 h 14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5" h="1426">
                <a:moveTo>
                  <a:pt x="2095" y="0"/>
                </a:moveTo>
                <a:cubicBezTo>
                  <a:pt x="1987" y="137"/>
                  <a:pt x="1685" y="615"/>
                  <a:pt x="1450" y="825"/>
                </a:cubicBezTo>
                <a:cubicBezTo>
                  <a:pt x="1215" y="1035"/>
                  <a:pt x="926" y="1159"/>
                  <a:pt x="684" y="1259"/>
                </a:cubicBezTo>
                <a:cubicBezTo>
                  <a:pt x="442" y="1359"/>
                  <a:pt x="142" y="1391"/>
                  <a:pt x="0" y="1426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5134" name="Freeform 11"/>
          <p:cNvSpPr>
            <a:spLocks/>
          </p:cNvSpPr>
          <p:nvPr/>
        </p:nvSpPr>
        <p:spPr bwMode="auto">
          <a:xfrm>
            <a:off x="2316163" y="3971925"/>
            <a:ext cx="849312" cy="527050"/>
          </a:xfrm>
          <a:custGeom>
            <a:avLst/>
            <a:gdLst>
              <a:gd name="T0" fmla="*/ 0 w 704"/>
              <a:gd name="T1" fmla="*/ 458 h 458"/>
              <a:gd name="T2" fmla="*/ 548 w 704"/>
              <a:gd name="T3" fmla="*/ 110 h 458"/>
              <a:gd name="T4" fmla="*/ 704 w 704"/>
              <a:gd name="T5" fmla="*/ 0 h 458"/>
              <a:gd name="T6" fmla="*/ 0 60000 65536"/>
              <a:gd name="T7" fmla="*/ 0 60000 65536"/>
              <a:gd name="T8" fmla="*/ 0 60000 65536"/>
              <a:gd name="T9" fmla="*/ 0 w 704"/>
              <a:gd name="T10" fmla="*/ 0 h 458"/>
              <a:gd name="T11" fmla="*/ 704 w 704"/>
              <a:gd name="T12" fmla="*/ 458 h 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4" h="458">
                <a:moveTo>
                  <a:pt x="0" y="458"/>
                </a:moveTo>
                <a:cubicBezTo>
                  <a:pt x="215" y="322"/>
                  <a:pt x="431" y="186"/>
                  <a:pt x="548" y="110"/>
                </a:cubicBezTo>
                <a:cubicBezTo>
                  <a:pt x="665" y="34"/>
                  <a:pt x="678" y="18"/>
                  <a:pt x="704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5135" name="Text Box 12"/>
          <p:cNvSpPr txBox="1">
            <a:spLocks noChangeArrowheads="1"/>
          </p:cNvSpPr>
          <p:nvPr/>
        </p:nvSpPr>
        <p:spPr bwMode="auto">
          <a:xfrm>
            <a:off x="179388" y="179388"/>
            <a:ext cx="7354887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pPr>
              <a:spcAft>
                <a:spcPct val="10000"/>
              </a:spcAft>
            </a:pPr>
            <a:r>
              <a:rPr lang="cs-CZ" sz="3300"/>
              <a:t>Fázový diagram</a:t>
            </a:r>
          </a:p>
          <a:p>
            <a:r>
              <a:rPr lang="cs-CZ" sz="3000">
                <a:solidFill>
                  <a:srgbClr val="FF0000"/>
                </a:solidFill>
              </a:rPr>
              <a:t>Každý bod roviny znázorňuje určitý stav látky.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107950" y="5310188"/>
            <a:ext cx="8891588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r>
              <a:rPr lang="cs-CZ" sz="3000"/>
              <a:t>A - trojný bod</a:t>
            </a:r>
          </a:p>
          <a:p>
            <a:r>
              <a:rPr lang="cs-CZ" sz="2900"/>
              <a:t>určuje hodnoty teploty a tlaku rovnovážneho stavu pevnej,</a:t>
            </a:r>
          </a:p>
          <a:p>
            <a:r>
              <a:rPr lang="cs-CZ" sz="2900"/>
              <a:t>kvapalnej a plynnej fázy rovnakej látky.</a:t>
            </a:r>
          </a:p>
        </p:txBody>
      </p:sp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2973388" y="4718050"/>
          <a:ext cx="404812" cy="449263"/>
        </p:xfrm>
        <a:graphic>
          <a:graphicData uri="http://schemas.openxmlformats.org/presentationml/2006/ole">
            <p:oleObj spid="_x0000_s5122" name="Rovnica" r:id="rId6" imgW="190440" imgH="215640" progId="Equation.3">
              <p:embed/>
            </p:oleObj>
          </a:graphicData>
        </a:graphic>
      </p:graphicFrame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1538288" y="3738563"/>
          <a:ext cx="458787" cy="447675"/>
        </p:xfrm>
        <a:graphic>
          <a:graphicData uri="http://schemas.openxmlformats.org/presentationml/2006/ole">
            <p:oleObj spid="_x0000_s5123" name="Rovnica" r:id="rId7" imgW="215640" imgH="215640" progId="Equation.3">
              <p:embed/>
            </p:oleObj>
          </a:graphicData>
        </a:graphic>
      </p:graphicFrame>
      <p:sp>
        <p:nvSpPr>
          <p:cNvPr id="62480" name="Oval 16"/>
          <p:cNvSpPr>
            <a:spLocks noChangeAspect="1" noChangeArrowheads="1"/>
          </p:cNvSpPr>
          <p:nvPr/>
        </p:nvSpPr>
        <p:spPr bwMode="auto">
          <a:xfrm>
            <a:off x="3119438" y="3938588"/>
            <a:ext cx="71437" cy="7143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124" name="Object 17"/>
          <p:cNvGraphicFramePr>
            <a:graphicFrameLocks noChangeAspect="1"/>
          </p:cNvGraphicFramePr>
          <p:nvPr/>
        </p:nvGraphicFramePr>
        <p:xfrm>
          <a:off x="2965450" y="1987550"/>
          <a:ext cx="452438" cy="517525"/>
        </p:xfrm>
        <a:graphic>
          <a:graphicData uri="http://schemas.openxmlformats.org/presentationml/2006/ole">
            <p:oleObj spid="_x0000_s5124" name="Rovnica" r:id="rId8" imgW="190440" imgH="215640" progId="Equation.3">
              <p:embed/>
            </p:oleObj>
          </a:graphicData>
        </a:graphic>
      </p:graphicFrame>
      <p:graphicFrame>
        <p:nvGraphicFramePr>
          <p:cNvPr id="5125" name="Object 18"/>
          <p:cNvGraphicFramePr>
            <a:graphicFrameLocks noChangeAspect="1"/>
          </p:cNvGraphicFramePr>
          <p:nvPr/>
        </p:nvGraphicFramePr>
        <p:xfrm>
          <a:off x="4838700" y="2090738"/>
          <a:ext cx="649288" cy="549275"/>
        </p:xfrm>
        <a:graphic>
          <a:graphicData uri="http://schemas.openxmlformats.org/presentationml/2006/ole">
            <p:oleObj spid="_x0000_s5125" name="Rovnice" r:id="rId9" imgW="241200" imgH="228600" progId="Equation.3">
              <p:embed/>
            </p:oleObj>
          </a:graphicData>
        </a:graphic>
      </p:graphicFrame>
      <p:graphicFrame>
        <p:nvGraphicFramePr>
          <p:cNvPr id="5126" name="Object 19"/>
          <p:cNvGraphicFramePr>
            <a:graphicFrameLocks noChangeAspect="1"/>
          </p:cNvGraphicFramePr>
          <p:nvPr/>
        </p:nvGraphicFramePr>
        <p:xfrm>
          <a:off x="2092325" y="3937000"/>
          <a:ext cx="422275" cy="546100"/>
        </p:xfrm>
        <a:graphic>
          <a:graphicData uri="http://schemas.openxmlformats.org/presentationml/2006/ole">
            <p:oleObj spid="_x0000_s5126" name="Rovnica" r:id="rId10" imgW="177480" imgH="228600" progId="Equation.3">
              <p:embed/>
            </p:oleObj>
          </a:graphicData>
        </a:graphic>
      </p:graphicFrame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2768600" y="3525838"/>
          <a:ext cx="388938" cy="377825"/>
        </p:xfrm>
        <a:graphic>
          <a:graphicData uri="http://schemas.openxmlformats.org/presentationml/2006/ole">
            <p:oleObj spid="_x0000_s5127" name="Rovnica" r:id="rId11" imgW="164880" imgH="16488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2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2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2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/>
      <p:bldP spid="62477" grpId="0" build="p" autoUpdateAnimBg="0"/>
      <p:bldP spid="624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9" name="Freeform 21" descr="20%"/>
          <p:cNvSpPr>
            <a:spLocks/>
          </p:cNvSpPr>
          <p:nvPr/>
        </p:nvSpPr>
        <p:spPr bwMode="auto">
          <a:xfrm>
            <a:off x="2012950" y="2247900"/>
            <a:ext cx="3759200" cy="2463800"/>
          </a:xfrm>
          <a:custGeom>
            <a:avLst/>
            <a:gdLst>
              <a:gd name="T0" fmla="*/ 0 w 2368"/>
              <a:gd name="T1" fmla="*/ 1552 h 1552"/>
              <a:gd name="T2" fmla="*/ 2368 w 2368"/>
              <a:gd name="T3" fmla="*/ 1540 h 1552"/>
              <a:gd name="T4" fmla="*/ 2368 w 2368"/>
              <a:gd name="T5" fmla="*/ 0 h 1552"/>
              <a:gd name="T6" fmla="*/ 2124 w 2368"/>
              <a:gd name="T7" fmla="*/ 336 h 1552"/>
              <a:gd name="T8" fmla="*/ 1972 w 2368"/>
              <a:gd name="T9" fmla="*/ 516 h 1552"/>
              <a:gd name="T10" fmla="*/ 1836 w 2368"/>
              <a:gd name="T11" fmla="*/ 652 h 1552"/>
              <a:gd name="T12" fmla="*/ 1636 w 2368"/>
              <a:gd name="T13" fmla="*/ 792 h 1552"/>
              <a:gd name="T14" fmla="*/ 1436 w 2368"/>
              <a:gd name="T15" fmla="*/ 884 h 1552"/>
              <a:gd name="T16" fmla="*/ 1172 w 2368"/>
              <a:gd name="T17" fmla="*/ 988 h 1552"/>
              <a:gd name="T18" fmla="*/ 732 w 2368"/>
              <a:gd name="T19" fmla="*/ 1088 h 1552"/>
              <a:gd name="T20" fmla="*/ 256 w 2368"/>
              <a:gd name="T21" fmla="*/ 1384 h 1552"/>
              <a:gd name="T22" fmla="*/ 0 w 2368"/>
              <a:gd name="T23" fmla="*/ 1552 h 15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368"/>
              <a:gd name="T37" fmla="*/ 0 h 1552"/>
              <a:gd name="T38" fmla="*/ 2368 w 2368"/>
              <a:gd name="T39" fmla="*/ 1552 h 155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368" h="1552">
                <a:moveTo>
                  <a:pt x="0" y="1552"/>
                </a:moveTo>
                <a:lnTo>
                  <a:pt x="2368" y="1540"/>
                </a:lnTo>
                <a:lnTo>
                  <a:pt x="2368" y="0"/>
                </a:lnTo>
                <a:lnTo>
                  <a:pt x="2124" y="336"/>
                </a:lnTo>
                <a:lnTo>
                  <a:pt x="1972" y="516"/>
                </a:lnTo>
                <a:lnTo>
                  <a:pt x="1836" y="652"/>
                </a:lnTo>
                <a:lnTo>
                  <a:pt x="1636" y="792"/>
                </a:lnTo>
                <a:lnTo>
                  <a:pt x="1436" y="884"/>
                </a:lnTo>
                <a:lnTo>
                  <a:pt x="1172" y="988"/>
                </a:lnTo>
                <a:lnTo>
                  <a:pt x="732" y="1088"/>
                </a:lnTo>
                <a:lnTo>
                  <a:pt x="256" y="1384"/>
                </a:lnTo>
                <a:lnTo>
                  <a:pt x="0" y="1552"/>
                </a:lnTo>
                <a:close/>
              </a:path>
            </a:pathLst>
          </a:custGeom>
          <a:pattFill prst="pct20">
            <a:fgClr>
              <a:srgbClr val="4D4D4D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3510" name="Freeform 22" descr="Cik-cak"/>
          <p:cNvSpPr>
            <a:spLocks/>
          </p:cNvSpPr>
          <p:nvPr/>
        </p:nvSpPr>
        <p:spPr bwMode="auto">
          <a:xfrm>
            <a:off x="3179763" y="2062163"/>
            <a:ext cx="2605087" cy="1890712"/>
          </a:xfrm>
          <a:custGeom>
            <a:avLst/>
            <a:gdLst>
              <a:gd name="T0" fmla="*/ 0 w 1641"/>
              <a:gd name="T1" fmla="*/ 1191 h 1191"/>
              <a:gd name="T2" fmla="*/ 297 w 1641"/>
              <a:gd name="T3" fmla="*/ 1153 h 1191"/>
              <a:gd name="T4" fmla="*/ 613 w 1641"/>
              <a:gd name="T5" fmla="*/ 1045 h 1191"/>
              <a:gd name="T6" fmla="*/ 917 w 1641"/>
              <a:gd name="T7" fmla="*/ 893 h 1191"/>
              <a:gd name="T8" fmla="*/ 1097 w 1641"/>
              <a:gd name="T9" fmla="*/ 773 h 1191"/>
              <a:gd name="T10" fmla="*/ 1285 w 1641"/>
              <a:gd name="T11" fmla="*/ 581 h 1191"/>
              <a:gd name="T12" fmla="*/ 1641 w 1641"/>
              <a:gd name="T13" fmla="*/ 113 h 1191"/>
              <a:gd name="T14" fmla="*/ 1339 w 1641"/>
              <a:gd name="T15" fmla="*/ 96 h 1191"/>
              <a:gd name="T16" fmla="*/ 1421 w 1641"/>
              <a:gd name="T17" fmla="*/ 89 h 1191"/>
              <a:gd name="T18" fmla="*/ 1149 w 1641"/>
              <a:gd name="T19" fmla="*/ 61 h 1191"/>
              <a:gd name="T20" fmla="*/ 906 w 1641"/>
              <a:gd name="T21" fmla="*/ 45 h 1191"/>
              <a:gd name="T22" fmla="*/ 676 w 1641"/>
              <a:gd name="T23" fmla="*/ 39 h 1191"/>
              <a:gd name="T24" fmla="*/ 445 w 1641"/>
              <a:gd name="T25" fmla="*/ 0 h 1191"/>
              <a:gd name="T26" fmla="*/ 341 w 1641"/>
              <a:gd name="T27" fmla="*/ 9 h 1191"/>
              <a:gd name="T28" fmla="*/ 193 w 1641"/>
              <a:gd name="T29" fmla="*/ 317 h 1191"/>
              <a:gd name="T30" fmla="*/ 41 w 1641"/>
              <a:gd name="T31" fmla="*/ 729 h 1191"/>
              <a:gd name="T32" fmla="*/ 0 w 1641"/>
              <a:gd name="T33" fmla="*/ 1191 h 119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641"/>
              <a:gd name="T52" fmla="*/ 0 h 1191"/>
              <a:gd name="T53" fmla="*/ 1641 w 1641"/>
              <a:gd name="T54" fmla="*/ 1191 h 119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641" h="1191">
                <a:moveTo>
                  <a:pt x="0" y="1191"/>
                </a:moveTo>
                <a:lnTo>
                  <a:pt x="297" y="1153"/>
                </a:lnTo>
                <a:lnTo>
                  <a:pt x="613" y="1045"/>
                </a:lnTo>
                <a:lnTo>
                  <a:pt x="917" y="893"/>
                </a:lnTo>
                <a:lnTo>
                  <a:pt x="1097" y="773"/>
                </a:lnTo>
                <a:lnTo>
                  <a:pt x="1285" y="581"/>
                </a:lnTo>
                <a:lnTo>
                  <a:pt x="1641" y="113"/>
                </a:lnTo>
                <a:lnTo>
                  <a:pt x="1339" y="96"/>
                </a:lnTo>
                <a:lnTo>
                  <a:pt x="1421" y="89"/>
                </a:lnTo>
                <a:lnTo>
                  <a:pt x="1149" y="61"/>
                </a:lnTo>
                <a:lnTo>
                  <a:pt x="906" y="45"/>
                </a:lnTo>
                <a:lnTo>
                  <a:pt x="676" y="39"/>
                </a:lnTo>
                <a:lnTo>
                  <a:pt x="445" y="0"/>
                </a:lnTo>
                <a:lnTo>
                  <a:pt x="341" y="9"/>
                </a:lnTo>
                <a:lnTo>
                  <a:pt x="193" y="317"/>
                </a:lnTo>
                <a:lnTo>
                  <a:pt x="41" y="729"/>
                </a:lnTo>
                <a:lnTo>
                  <a:pt x="0" y="1191"/>
                </a:lnTo>
                <a:close/>
              </a:path>
            </a:pathLst>
          </a:custGeom>
          <a:pattFill prst="zigZag">
            <a:fgClr>
              <a:srgbClr val="2BB8FF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3511" name="Freeform 23" descr="Obrysy kosoštvorcov"/>
          <p:cNvSpPr>
            <a:spLocks/>
          </p:cNvSpPr>
          <p:nvPr/>
        </p:nvSpPr>
        <p:spPr bwMode="auto">
          <a:xfrm>
            <a:off x="2012950" y="2076450"/>
            <a:ext cx="1701800" cy="2622550"/>
          </a:xfrm>
          <a:custGeom>
            <a:avLst/>
            <a:gdLst>
              <a:gd name="T0" fmla="*/ 0 w 1072"/>
              <a:gd name="T1" fmla="*/ 1652 h 1652"/>
              <a:gd name="T2" fmla="*/ 124 w 1072"/>
              <a:gd name="T3" fmla="*/ 1580 h 1652"/>
              <a:gd name="T4" fmla="*/ 728 w 1072"/>
              <a:gd name="T5" fmla="*/ 1188 h 1652"/>
              <a:gd name="T6" fmla="*/ 764 w 1072"/>
              <a:gd name="T7" fmla="*/ 736 h 1652"/>
              <a:gd name="T8" fmla="*/ 900 w 1072"/>
              <a:gd name="T9" fmla="*/ 344 h 1652"/>
              <a:gd name="T10" fmla="*/ 1072 w 1072"/>
              <a:gd name="T11" fmla="*/ 0 h 1652"/>
              <a:gd name="T12" fmla="*/ 8 w 1072"/>
              <a:gd name="T13" fmla="*/ 0 h 1652"/>
              <a:gd name="T14" fmla="*/ 0 w 1072"/>
              <a:gd name="T15" fmla="*/ 1652 h 16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72"/>
              <a:gd name="T25" fmla="*/ 0 h 1652"/>
              <a:gd name="T26" fmla="*/ 1072 w 1072"/>
              <a:gd name="T27" fmla="*/ 1652 h 16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72" h="1652">
                <a:moveTo>
                  <a:pt x="0" y="1652"/>
                </a:moveTo>
                <a:lnTo>
                  <a:pt x="124" y="1580"/>
                </a:lnTo>
                <a:lnTo>
                  <a:pt x="728" y="1188"/>
                </a:lnTo>
                <a:lnTo>
                  <a:pt x="764" y="736"/>
                </a:lnTo>
                <a:lnTo>
                  <a:pt x="900" y="344"/>
                </a:lnTo>
                <a:lnTo>
                  <a:pt x="1072" y="0"/>
                </a:lnTo>
                <a:lnTo>
                  <a:pt x="8" y="0"/>
                </a:lnTo>
                <a:lnTo>
                  <a:pt x="0" y="1652"/>
                </a:lnTo>
                <a:close/>
              </a:path>
            </a:pathLst>
          </a:custGeom>
          <a:pattFill prst="openDmnd">
            <a:fgClr>
              <a:srgbClr val="969696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157" name="Freeform 3"/>
          <p:cNvSpPr>
            <a:spLocks/>
          </p:cNvSpPr>
          <p:nvPr/>
        </p:nvSpPr>
        <p:spPr bwMode="auto">
          <a:xfrm>
            <a:off x="3171825" y="2066925"/>
            <a:ext cx="542925" cy="1884363"/>
          </a:xfrm>
          <a:custGeom>
            <a:avLst/>
            <a:gdLst>
              <a:gd name="T0" fmla="*/ 608 w 608"/>
              <a:gd name="T1" fmla="*/ 0 h 1637"/>
              <a:gd name="T2" fmla="*/ 307 w 608"/>
              <a:gd name="T3" fmla="*/ 494 h 1637"/>
              <a:gd name="T4" fmla="*/ 87 w 608"/>
              <a:gd name="T5" fmla="*/ 1033 h 1637"/>
              <a:gd name="T6" fmla="*/ 0 w 608"/>
              <a:gd name="T7" fmla="*/ 1637 h 1637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1637"/>
              <a:gd name="T14" fmla="*/ 608 w 608"/>
              <a:gd name="T15" fmla="*/ 1637 h 16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1637">
                <a:moveTo>
                  <a:pt x="608" y="0"/>
                </a:moveTo>
                <a:cubicBezTo>
                  <a:pt x="558" y="82"/>
                  <a:pt x="394" y="322"/>
                  <a:pt x="307" y="494"/>
                </a:cubicBezTo>
                <a:cubicBezTo>
                  <a:pt x="220" y="666"/>
                  <a:pt x="138" y="843"/>
                  <a:pt x="87" y="1033"/>
                </a:cubicBezTo>
                <a:cubicBezTo>
                  <a:pt x="36" y="1223"/>
                  <a:pt x="18" y="1511"/>
                  <a:pt x="0" y="1637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sk-SK"/>
          </a:p>
        </p:txBody>
      </p:sp>
      <p:grpSp>
        <p:nvGrpSpPr>
          <p:cNvPr id="6158" name="Group 4"/>
          <p:cNvGrpSpPr>
            <a:grpSpLocks/>
          </p:cNvGrpSpPr>
          <p:nvPr/>
        </p:nvGrpSpPr>
        <p:grpSpPr bwMode="auto">
          <a:xfrm>
            <a:off x="1452563" y="1366838"/>
            <a:ext cx="6061075" cy="4041775"/>
            <a:chOff x="922" y="777"/>
            <a:chExt cx="3818" cy="2546"/>
          </a:xfrm>
        </p:grpSpPr>
        <p:graphicFrame>
          <p:nvGraphicFramePr>
            <p:cNvPr id="6152" name="Object 5"/>
            <p:cNvGraphicFramePr>
              <a:graphicFrameLocks noChangeAspect="1"/>
            </p:cNvGraphicFramePr>
            <p:nvPr/>
          </p:nvGraphicFramePr>
          <p:xfrm>
            <a:off x="4518" y="2877"/>
            <a:ext cx="222" cy="446"/>
          </p:xfrm>
          <a:graphic>
            <a:graphicData uri="http://schemas.openxmlformats.org/presentationml/2006/ole">
              <p:oleObj spid="_x0000_s6152" name="Rovnica" r:id="rId4" imgW="190440" imgH="393480" progId="Equation.3">
                <p:embed/>
              </p:oleObj>
            </a:graphicData>
          </a:graphic>
        </p:graphicFrame>
        <p:graphicFrame>
          <p:nvGraphicFramePr>
            <p:cNvPr id="6153" name="Object 6"/>
            <p:cNvGraphicFramePr>
              <a:graphicFrameLocks noChangeAspect="1"/>
            </p:cNvGraphicFramePr>
            <p:nvPr/>
          </p:nvGraphicFramePr>
          <p:xfrm>
            <a:off x="922" y="777"/>
            <a:ext cx="273" cy="458"/>
          </p:xfrm>
          <a:graphic>
            <a:graphicData uri="http://schemas.openxmlformats.org/presentationml/2006/ole">
              <p:oleObj spid="_x0000_s6153" name="Rovnica" r:id="rId5" imgW="228600" imgH="393480" progId="Equation.3">
                <p:embed/>
              </p:oleObj>
            </a:graphicData>
          </a:graphic>
        </p:graphicFrame>
        <p:grpSp>
          <p:nvGrpSpPr>
            <p:cNvPr id="6163" name="Group 7"/>
            <p:cNvGrpSpPr>
              <a:grpSpLocks/>
            </p:cNvGrpSpPr>
            <p:nvPr/>
          </p:nvGrpSpPr>
          <p:grpSpPr bwMode="auto">
            <a:xfrm>
              <a:off x="1272" y="861"/>
              <a:ext cx="3275" cy="2025"/>
              <a:chOff x="1044" y="699"/>
              <a:chExt cx="4302" cy="2286"/>
            </a:xfrm>
          </p:grpSpPr>
          <p:sp>
            <p:nvSpPr>
              <p:cNvPr id="6164" name="Line 8"/>
              <p:cNvSpPr>
                <a:spLocks noChangeAspect="1" noChangeShapeType="1"/>
              </p:cNvSpPr>
              <p:nvPr/>
            </p:nvSpPr>
            <p:spPr bwMode="auto">
              <a:xfrm>
                <a:off x="1049" y="699"/>
                <a:ext cx="0" cy="22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none" w="med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165" name="Line 9"/>
              <p:cNvSpPr>
                <a:spLocks noChangeAspect="1" noChangeShapeType="1"/>
              </p:cNvSpPr>
              <p:nvPr/>
            </p:nvSpPr>
            <p:spPr bwMode="auto">
              <a:xfrm>
                <a:off x="1044" y="2982"/>
                <a:ext cx="43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6159" name="Freeform 10"/>
          <p:cNvSpPr>
            <a:spLocks/>
          </p:cNvSpPr>
          <p:nvPr/>
        </p:nvSpPr>
        <p:spPr bwMode="auto">
          <a:xfrm>
            <a:off x="3159125" y="2257425"/>
            <a:ext cx="2611438" cy="1712913"/>
          </a:xfrm>
          <a:custGeom>
            <a:avLst/>
            <a:gdLst>
              <a:gd name="T0" fmla="*/ 2095 w 2095"/>
              <a:gd name="T1" fmla="*/ 0 h 1426"/>
              <a:gd name="T2" fmla="*/ 1450 w 2095"/>
              <a:gd name="T3" fmla="*/ 825 h 1426"/>
              <a:gd name="T4" fmla="*/ 684 w 2095"/>
              <a:gd name="T5" fmla="*/ 1259 h 1426"/>
              <a:gd name="T6" fmla="*/ 0 w 2095"/>
              <a:gd name="T7" fmla="*/ 1426 h 1426"/>
              <a:gd name="T8" fmla="*/ 0 60000 65536"/>
              <a:gd name="T9" fmla="*/ 0 60000 65536"/>
              <a:gd name="T10" fmla="*/ 0 60000 65536"/>
              <a:gd name="T11" fmla="*/ 0 60000 65536"/>
              <a:gd name="T12" fmla="*/ 0 w 2095"/>
              <a:gd name="T13" fmla="*/ 0 h 1426"/>
              <a:gd name="T14" fmla="*/ 2095 w 2095"/>
              <a:gd name="T15" fmla="*/ 1426 h 14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5" h="1426">
                <a:moveTo>
                  <a:pt x="2095" y="0"/>
                </a:moveTo>
                <a:cubicBezTo>
                  <a:pt x="1987" y="137"/>
                  <a:pt x="1685" y="615"/>
                  <a:pt x="1450" y="825"/>
                </a:cubicBezTo>
                <a:cubicBezTo>
                  <a:pt x="1215" y="1035"/>
                  <a:pt x="926" y="1159"/>
                  <a:pt x="684" y="1259"/>
                </a:cubicBezTo>
                <a:cubicBezTo>
                  <a:pt x="442" y="1359"/>
                  <a:pt x="142" y="1391"/>
                  <a:pt x="0" y="1426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6160" name="Freeform 11"/>
          <p:cNvSpPr>
            <a:spLocks/>
          </p:cNvSpPr>
          <p:nvPr/>
        </p:nvSpPr>
        <p:spPr bwMode="auto">
          <a:xfrm>
            <a:off x="2316163" y="3971925"/>
            <a:ext cx="849312" cy="527050"/>
          </a:xfrm>
          <a:custGeom>
            <a:avLst/>
            <a:gdLst>
              <a:gd name="T0" fmla="*/ 0 w 704"/>
              <a:gd name="T1" fmla="*/ 458 h 458"/>
              <a:gd name="T2" fmla="*/ 548 w 704"/>
              <a:gd name="T3" fmla="*/ 110 h 458"/>
              <a:gd name="T4" fmla="*/ 704 w 704"/>
              <a:gd name="T5" fmla="*/ 0 h 458"/>
              <a:gd name="T6" fmla="*/ 0 60000 65536"/>
              <a:gd name="T7" fmla="*/ 0 60000 65536"/>
              <a:gd name="T8" fmla="*/ 0 60000 65536"/>
              <a:gd name="T9" fmla="*/ 0 w 704"/>
              <a:gd name="T10" fmla="*/ 0 h 458"/>
              <a:gd name="T11" fmla="*/ 704 w 704"/>
              <a:gd name="T12" fmla="*/ 458 h 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4" h="458">
                <a:moveTo>
                  <a:pt x="0" y="458"/>
                </a:moveTo>
                <a:cubicBezTo>
                  <a:pt x="215" y="322"/>
                  <a:pt x="431" y="186"/>
                  <a:pt x="548" y="110"/>
                </a:cubicBezTo>
                <a:cubicBezTo>
                  <a:pt x="665" y="34"/>
                  <a:pt x="678" y="18"/>
                  <a:pt x="704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6161" name="Text Box 12"/>
          <p:cNvSpPr txBox="1">
            <a:spLocks noChangeArrowheads="1"/>
          </p:cNvSpPr>
          <p:nvPr/>
        </p:nvSpPr>
        <p:spPr bwMode="auto">
          <a:xfrm>
            <a:off x="179388" y="179388"/>
            <a:ext cx="7354887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pPr>
              <a:spcAft>
                <a:spcPct val="10000"/>
              </a:spcAft>
            </a:pPr>
            <a:r>
              <a:rPr lang="cs-CZ" sz="3300"/>
              <a:t>Fázový diagram</a:t>
            </a:r>
          </a:p>
          <a:p>
            <a:r>
              <a:rPr lang="cs-CZ" sz="3000">
                <a:solidFill>
                  <a:srgbClr val="FF0000"/>
                </a:solidFill>
              </a:rPr>
              <a:t>Každý bod roviny znázorňuje určitý stav látky.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107950" y="5732463"/>
            <a:ext cx="87328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r>
              <a:rPr lang="cs-CZ" sz="3000"/>
              <a:t>Krivky k</a:t>
            </a:r>
            <a:r>
              <a:rPr lang="cs-CZ" sz="3000" baseline="-25000"/>
              <a:t>SP</a:t>
            </a:r>
            <a:r>
              <a:rPr lang="cs-CZ" sz="3000"/>
              <a:t>, k</a:t>
            </a:r>
            <a:r>
              <a:rPr lang="cs-CZ" sz="3000" baseline="-25000"/>
              <a:t>T</a:t>
            </a:r>
            <a:r>
              <a:rPr lang="cs-CZ" sz="3000"/>
              <a:t> a k</a:t>
            </a:r>
            <a:r>
              <a:rPr lang="cs-CZ" sz="3000" baseline="-25000"/>
              <a:t>S</a:t>
            </a:r>
            <a:r>
              <a:rPr lang="cs-CZ" sz="3000"/>
              <a:t> rozdeľujú rovinu fázového diagramu</a:t>
            </a:r>
          </a:p>
          <a:p>
            <a:r>
              <a:rPr lang="cs-CZ" sz="3000"/>
              <a:t>na tri oblasti - I., II. a III.</a:t>
            </a:r>
          </a:p>
        </p:txBody>
      </p:sp>
      <p:graphicFrame>
        <p:nvGraphicFramePr>
          <p:cNvPr id="6146" name="Object 17"/>
          <p:cNvGraphicFramePr>
            <a:graphicFrameLocks noChangeAspect="1"/>
          </p:cNvGraphicFramePr>
          <p:nvPr/>
        </p:nvGraphicFramePr>
        <p:xfrm>
          <a:off x="2965450" y="1987550"/>
          <a:ext cx="452438" cy="517525"/>
        </p:xfrm>
        <a:graphic>
          <a:graphicData uri="http://schemas.openxmlformats.org/presentationml/2006/ole">
            <p:oleObj spid="_x0000_s6146" name="Rovnica" r:id="rId6" imgW="190440" imgH="215640" progId="Equation.3">
              <p:embed/>
            </p:oleObj>
          </a:graphicData>
        </a:graphic>
      </p:graphicFrame>
      <p:graphicFrame>
        <p:nvGraphicFramePr>
          <p:cNvPr id="6147" name="Object 18"/>
          <p:cNvGraphicFramePr>
            <a:graphicFrameLocks noChangeAspect="1"/>
          </p:cNvGraphicFramePr>
          <p:nvPr/>
        </p:nvGraphicFramePr>
        <p:xfrm>
          <a:off x="4838700" y="2090738"/>
          <a:ext cx="649288" cy="549275"/>
        </p:xfrm>
        <a:graphic>
          <a:graphicData uri="http://schemas.openxmlformats.org/presentationml/2006/ole">
            <p:oleObj spid="_x0000_s6147" name="Rovnice" r:id="rId7" imgW="241200" imgH="228600" progId="Equation.3">
              <p:embed/>
            </p:oleObj>
          </a:graphicData>
        </a:graphic>
      </p:graphicFrame>
      <p:graphicFrame>
        <p:nvGraphicFramePr>
          <p:cNvPr id="6148" name="Object 19"/>
          <p:cNvGraphicFramePr>
            <a:graphicFrameLocks noChangeAspect="1"/>
          </p:cNvGraphicFramePr>
          <p:nvPr/>
        </p:nvGraphicFramePr>
        <p:xfrm>
          <a:off x="2436813" y="3692525"/>
          <a:ext cx="422275" cy="546100"/>
        </p:xfrm>
        <a:graphic>
          <a:graphicData uri="http://schemas.openxmlformats.org/presentationml/2006/ole">
            <p:oleObj spid="_x0000_s6148" name="Rovnica" r:id="rId8" imgW="177480" imgH="228600" progId="Equation.3">
              <p:embed/>
            </p:oleObj>
          </a:graphicData>
        </a:graphic>
      </p:graphicFrame>
      <p:graphicFrame>
        <p:nvGraphicFramePr>
          <p:cNvPr id="63512" name="Object 24"/>
          <p:cNvGraphicFramePr>
            <a:graphicFrameLocks noChangeAspect="1"/>
          </p:cNvGraphicFramePr>
          <p:nvPr/>
        </p:nvGraphicFramePr>
        <p:xfrm>
          <a:off x="2506663" y="2701925"/>
          <a:ext cx="301625" cy="423863"/>
        </p:xfrm>
        <a:graphic>
          <a:graphicData uri="http://schemas.openxmlformats.org/presentationml/2006/ole">
            <p:oleObj spid="_x0000_s6149" name="Rovnica" r:id="rId9" imgW="126720" imgH="177480" progId="Equation.3">
              <p:embed/>
            </p:oleObj>
          </a:graphicData>
        </a:graphic>
      </p:graphicFrame>
      <p:graphicFrame>
        <p:nvGraphicFramePr>
          <p:cNvPr id="63513" name="Object 25"/>
          <p:cNvGraphicFramePr>
            <a:graphicFrameLocks noChangeAspect="1"/>
          </p:cNvGraphicFramePr>
          <p:nvPr/>
        </p:nvGraphicFramePr>
        <p:xfrm>
          <a:off x="3981450" y="2773363"/>
          <a:ext cx="422275" cy="423862"/>
        </p:xfrm>
        <a:graphic>
          <a:graphicData uri="http://schemas.openxmlformats.org/presentationml/2006/ole">
            <p:oleObj spid="_x0000_s6150" name="Rovnica" r:id="rId10" imgW="177480" imgH="177480" progId="Equation.3">
              <p:embed/>
            </p:oleObj>
          </a:graphicData>
        </a:graphic>
      </p:graphicFrame>
      <p:graphicFrame>
        <p:nvGraphicFramePr>
          <p:cNvPr id="63514" name="Object 26"/>
          <p:cNvGraphicFramePr>
            <a:graphicFrameLocks noChangeAspect="1"/>
          </p:cNvGraphicFramePr>
          <p:nvPr/>
        </p:nvGraphicFramePr>
        <p:xfrm>
          <a:off x="4178300" y="3967163"/>
          <a:ext cx="512763" cy="423862"/>
        </p:xfrm>
        <a:graphic>
          <a:graphicData uri="http://schemas.openxmlformats.org/presentationml/2006/ole">
            <p:oleObj spid="_x0000_s6151" name="Rovnica" r:id="rId11" imgW="215640" imgH="17748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3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9" grpId="0" animBg="1"/>
      <p:bldP spid="63510" grpId="0" animBg="1"/>
      <p:bldP spid="63511" grpId="0" animBg="1"/>
      <p:bldP spid="6350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Freeform 2" descr="20%"/>
          <p:cNvSpPr>
            <a:spLocks/>
          </p:cNvSpPr>
          <p:nvPr/>
        </p:nvSpPr>
        <p:spPr bwMode="auto">
          <a:xfrm>
            <a:off x="2012950" y="2247900"/>
            <a:ext cx="3759200" cy="2463800"/>
          </a:xfrm>
          <a:custGeom>
            <a:avLst/>
            <a:gdLst>
              <a:gd name="T0" fmla="*/ 0 w 2368"/>
              <a:gd name="T1" fmla="*/ 1552 h 1552"/>
              <a:gd name="T2" fmla="*/ 2368 w 2368"/>
              <a:gd name="T3" fmla="*/ 1540 h 1552"/>
              <a:gd name="T4" fmla="*/ 2368 w 2368"/>
              <a:gd name="T5" fmla="*/ 0 h 1552"/>
              <a:gd name="T6" fmla="*/ 2124 w 2368"/>
              <a:gd name="T7" fmla="*/ 336 h 1552"/>
              <a:gd name="T8" fmla="*/ 1972 w 2368"/>
              <a:gd name="T9" fmla="*/ 516 h 1552"/>
              <a:gd name="T10" fmla="*/ 1836 w 2368"/>
              <a:gd name="T11" fmla="*/ 652 h 1552"/>
              <a:gd name="T12" fmla="*/ 1636 w 2368"/>
              <a:gd name="T13" fmla="*/ 792 h 1552"/>
              <a:gd name="T14" fmla="*/ 1436 w 2368"/>
              <a:gd name="T15" fmla="*/ 884 h 1552"/>
              <a:gd name="T16" fmla="*/ 1172 w 2368"/>
              <a:gd name="T17" fmla="*/ 988 h 1552"/>
              <a:gd name="T18" fmla="*/ 732 w 2368"/>
              <a:gd name="T19" fmla="*/ 1088 h 1552"/>
              <a:gd name="T20" fmla="*/ 256 w 2368"/>
              <a:gd name="T21" fmla="*/ 1384 h 1552"/>
              <a:gd name="T22" fmla="*/ 0 w 2368"/>
              <a:gd name="T23" fmla="*/ 1552 h 15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368"/>
              <a:gd name="T37" fmla="*/ 0 h 1552"/>
              <a:gd name="T38" fmla="*/ 2368 w 2368"/>
              <a:gd name="T39" fmla="*/ 1552 h 155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368" h="1552">
                <a:moveTo>
                  <a:pt x="0" y="1552"/>
                </a:moveTo>
                <a:lnTo>
                  <a:pt x="2368" y="1540"/>
                </a:lnTo>
                <a:lnTo>
                  <a:pt x="2368" y="0"/>
                </a:lnTo>
                <a:lnTo>
                  <a:pt x="2124" y="336"/>
                </a:lnTo>
                <a:lnTo>
                  <a:pt x="1972" y="516"/>
                </a:lnTo>
                <a:lnTo>
                  <a:pt x="1836" y="652"/>
                </a:lnTo>
                <a:lnTo>
                  <a:pt x="1636" y="792"/>
                </a:lnTo>
                <a:lnTo>
                  <a:pt x="1436" y="884"/>
                </a:lnTo>
                <a:lnTo>
                  <a:pt x="1172" y="988"/>
                </a:lnTo>
                <a:lnTo>
                  <a:pt x="732" y="1088"/>
                </a:lnTo>
                <a:lnTo>
                  <a:pt x="256" y="1384"/>
                </a:lnTo>
                <a:lnTo>
                  <a:pt x="0" y="1552"/>
                </a:lnTo>
                <a:close/>
              </a:path>
            </a:pathLst>
          </a:custGeom>
          <a:pattFill prst="pct20">
            <a:fgClr>
              <a:srgbClr val="4D4D4D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7179" name="Freeform 3" descr="Cik-cak"/>
          <p:cNvSpPr>
            <a:spLocks/>
          </p:cNvSpPr>
          <p:nvPr/>
        </p:nvSpPr>
        <p:spPr bwMode="auto">
          <a:xfrm>
            <a:off x="3179763" y="2062163"/>
            <a:ext cx="2605087" cy="1890712"/>
          </a:xfrm>
          <a:custGeom>
            <a:avLst/>
            <a:gdLst>
              <a:gd name="T0" fmla="*/ 0 w 1641"/>
              <a:gd name="T1" fmla="*/ 1191 h 1191"/>
              <a:gd name="T2" fmla="*/ 297 w 1641"/>
              <a:gd name="T3" fmla="*/ 1153 h 1191"/>
              <a:gd name="T4" fmla="*/ 613 w 1641"/>
              <a:gd name="T5" fmla="*/ 1045 h 1191"/>
              <a:gd name="T6" fmla="*/ 917 w 1641"/>
              <a:gd name="T7" fmla="*/ 893 h 1191"/>
              <a:gd name="T8" fmla="*/ 1097 w 1641"/>
              <a:gd name="T9" fmla="*/ 773 h 1191"/>
              <a:gd name="T10" fmla="*/ 1285 w 1641"/>
              <a:gd name="T11" fmla="*/ 581 h 1191"/>
              <a:gd name="T12" fmla="*/ 1641 w 1641"/>
              <a:gd name="T13" fmla="*/ 113 h 1191"/>
              <a:gd name="T14" fmla="*/ 1339 w 1641"/>
              <a:gd name="T15" fmla="*/ 96 h 1191"/>
              <a:gd name="T16" fmla="*/ 1421 w 1641"/>
              <a:gd name="T17" fmla="*/ 89 h 1191"/>
              <a:gd name="T18" fmla="*/ 1149 w 1641"/>
              <a:gd name="T19" fmla="*/ 61 h 1191"/>
              <a:gd name="T20" fmla="*/ 906 w 1641"/>
              <a:gd name="T21" fmla="*/ 45 h 1191"/>
              <a:gd name="T22" fmla="*/ 676 w 1641"/>
              <a:gd name="T23" fmla="*/ 39 h 1191"/>
              <a:gd name="T24" fmla="*/ 445 w 1641"/>
              <a:gd name="T25" fmla="*/ 0 h 1191"/>
              <a:gd name="T26" fmla="*/ 341 w 1641"/>
              <a:gd name="T27" fmla="*/ 9 h 1191"/>
              <a:gd name="T28" fmla="*/ 193 w 1641"/>
              <a:gd name="T29" fmla="*/ 317 h 1191"/>
              <a:gd name="T30" fmla="*/ 41 w 1641"/>
              <a:gd name="T31" fmla="*/ 729 h 1191"/>
              <a:gd name="T32" fmla="*/ 0 w 1641"/>
              <a:gd name="T33" fmla="*/ 1191 h 119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641"/>
              <a:gd name="T52" fmla="*/ 0 h 1191"/>
              <a:gd name="T53" fmla="*/ 1641 w 1641"/>
              <a:gd name="T54" fmla="*/ 1191 h 119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641" h="1191">
                <a:moveTo>
                  <a:pt x="0" y="1191"/>
                </a:moveTo>
                <a:lnTo>
                  <a:pt x="297" y="1153"/>
                </a:lnTo>
                <a:lnTo>
                  <a:pt x="613" y="1045"/>
                </a:lnTo>
                <a:lnTo>
                  <a:pt x="917" y="893"/>
                </a:lnTo>
                <a:lnTo>
                  <a:pt x="1097" y="773"/>
                </a:lnTo>
                <a:lnTo>
                  <a:pt x="1285" y="581"/>
                </a:lnTo>
                <a:lnTo>
                  <a:pt x="1641" y="113"/>
                </a:lnTo>
                <a:lnTo>
                  <a:pt x="1339" y="96"/>
                </a:lnTo>
                <a:lnTo>
                  <a:pt x="1421" y="89"/>
                </a:lnTo>
                <a:lnTo>
                  <a:pt x="1149" y="61"/>
                </a:lnTo>
                <a:lnTo>
                  <a:pt x="906" y="45"/>
                </a:lnTo>
                <a:lnTo>
                  <a:pt x="676" y="39"/>
                </a:lnTo>
                <a:lnTo>
                  <a:pt x="445" y="0"/>
                </a:lnTo>
                <a:lnTo>
                  <a:pt x="341" y="9"/>
                </a:lnTo>
                <a:lnTo>
                  <a:pt x="193" y="317"/>
                </a:lnTo>
                <a:lnTo>
                  <a:pt x="41" y="729"/>
                </a:lnTo>
                <a:lnTo>
                  <a:pt x="0" y="1191"/>
                </a:lnTo>
                <a:close/>
              </a:path>
            </a:pathLst>
          </a:custGeom>
          <a:pattFill prst="zigZag">
            <a:fgClr>
              <a:srgbClr val="2BB8FF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7180" name="Freeform 4" descr="Obrysy kosoštvorcov"/>
          <p:cNvSpPr>
            <a:spLocks/>
          </p:cNvSpPr>
          <p:nvPr/>
        </p:nvSpPr>
        <p:spPr bwMode="auto">
          <a:xfrm>
            <a:off x="2012950" y="2076450"/>
            <a:ext cx="1701800" cy="2622550"/>
          </a:xfrm>
          <a:custGeom>
            <a:avLst/>
            <a:gdLst>
              <a:gd name="T0" fmla="*/ 0 w 1072"/>
              <a:gd name="T1" fmla="*/ 1652 h 1652"/>
              <a:gd name="T2" fmla="*/ 124 w 1072"/>
              <a:gd name="T3" fmla="*/ 1580 h 1652"/>
              <a:gd name="T4" fmla="*/ 728 w 1072"/>
              <a:gd name="T5" fmla="*/ 1188 h 1652"/>
              <a:gd name="T6" fmla="*/ 764 w 1072"/>
              <a:gd name="T7" fmla="*/ 736 h 1652"/>
              <a:gd name="T8" fmla="*/ 900 w 1072"/>
              <a:gd name="T9" fmla="*/ 344 h 1652"/>
              <a:gd name="T10" fmla="*/ 1072 w 1072"/>
              <a:gd name="T11" fmla="*/ 0 h 1652"/>
              <a:gd name="T12" fmla="*/ 8 w 1072"/>
              <a:gd name="T13" fmla="*/ 0 h 1652"/>
              <a:gd name="T14" fmla="*/ 0 w 1072"/>
              <a:gd name="T15" fmla="*/ 1652 h 16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72"/>
              <a:gd name="T25" fmla="*/ 0 h 1652"/>
              <a:gd name="T26" fmla="*/ 1072 w 1072"/>
              <a:gd name="T27" fmla="*/ 1652 h 16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72" h="1652">
                <a:moveTo>
                  <a:pt x="0" y="1652"/>
                </a:moveTo>
                <a:lnTo>
                  <a:pt x="124" y="1580"/>
                </a:lnTo>
                <a:lnTo>
                  <a:pt x="728" y="1188"/>
                </a:lnTo>
                <a:lnTo>
                  <a:pt x="764" y="736"/>
                </a:lnTo>
                <a:lnTo>
                  <a:pt x="900" y="344"/>
                </a:lnTo>
                <a:lnTo>
                  <a:pt x="1072" y="0"/>
                </a:lnTo>
                <a:lnTo>
                  <a:pt x="8" y="0"/>
                </a:lnTo>
                <a:lnTo>
                  <a:pt x="0" y="1652"/>
                </a:lnTo>
                <a:close/>
              </a:path>
            </a:pathLst>
          </a:custGeom>
          <a:pattFill prst="openDmnd">
            <a:fgClr>
              <a:srgbClr val="969696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7181" name="Freeform 5"/>
          <p:cNvSpPr>
            <a:spLocks/>
          </p:cNvSpPr>
          <p:nvPr/>
        </p:nvSpPr>
        <p:spPr bwMode="auto">
          <a:xfrm>
            <a:off x="3171825" y="2066925"/>
            <a:ext cx="542925" cy="1884363"/>
          </a:xfrm>
          <a:custGeom>
            <a:avLst/>
            <a:gdLst>
              <a:gd name="T0" fmla="*/ 608 w 608"/>
              <a:gd name="T1" fmla="*/ 0 h 1637"/>
              <a:gd name="T2" fmla="*/ 307 w 608"/>
              <a:gd name="T3" fmla="*/ 494 h 1637"/>
              <a:gd name="T4" fmla="*/ 87 w 608"/>
              <a:gd name="T5" fmla="*/ 1033 h 1637"/>
              <a:gd name="T6" fmla="*/ 0 w 608"/>
              <a:gd name="T7" fmla="*/ 1637 h 1637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1637"/>
              <a:gd name="T14" fmla="*/ 608 w 608"/>
              <a:gd name="T15" fmla="*/ 1637 h 16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1637">
                <a:moveTo>
                  <a:pt x="608" y="0"/>
                </a:moveTo>
                <a:cubicBezTo>
                  <a:pt x="558" y="82"/>
                  <a:pt x="394" y="322"/>
                  <a:pt x="307" y="494"/>
                </a:cubicBezTo>
                <a:cubicBezTo>
                  <a:pt x="220" y="666"/>
                  <a:pt x="138" y="843"/>
                  <a:pt x="87" y="1033"/>
                </a:cubicBezTo>
                <a:cubicBezTo>
                  <a:pt x="36" y="1223"/>
                  <a:pt x="18" y="1511"/>
                  <a:pt x="0" y="1637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sk-SK"/>
          </a:p>
        </p:txBody>
      </p:sp>
      <p:grpSp>
        <p:nvGrpSpPr>
          <p:cNvPr id="7182" name="Group 6"/>
          <p:cNvGrpSpPr>
            <a:grpSpLocks/>
          </p:cNvGrpSpPr>
          <p:nvPr/>
        </p:nvGrpSpPr>
        <p:grpSpPr bwMode="auto">
          <a:xfrm>
            <a:off x="1452563" y="1366838"/>
            <a:ext cx="6061075" cy="4041775"/>
            <a:chOff x="922" y="777"/>
            <a:chExt cx="3818" cy="2546"/>
          </a:xfrm>
        </p:grpSpPr>
        <p:graphicFrame>
          <p:nvGraphicFramePr>
            <p:cNvPr id="7176" name="Object 7"/>
            <p:cNvGraphicFramePr>
              <a:graphicFrameLocks noChangeAspect="1"/>
            </p:cNvGraphicFramePr>
            <p:nvPr/>
          </p:nvGraphicFramePr>
          <p:xfrm>
            <a:off x="4518" y="2877"/>
            <a:ext cx="222" cy="446"/>
          </p:xfrm>
          <a:graphic>
            <a:graphicData uri="http://schemas.openxmlformats.org/presentationml/2006/ole">
              <p:oleObj spid="_x0000_s7176" name="Rovnica" r:id="rId4" imgW="190440" imgH="393480" progId="Equation.3">
                <p:embed/>
              </p:oleObj>
            </a:graphicData>
          </a:graphic>
        </p:graphicFrame>
        <p:graphicFrame>
          <p:nvGraphicFramePr>
            <p:cNvPr id="7177" name="Object 8"/>
            <p:cNvGraphicFramePr>
              <a:graphicFrameLocks noChangeAspect="1"/>
            </p:cNvGraphicFramePr>
            <p:nvPr/>
          </p:nvGraphicFramePr>
          <p:xfrm>
            <a:off x="922" y="777"/>
            <a:ext cx="273" cy="458"/>
          </p:xfrm>
          <a:graphic>
            <a:graphicData uri="http://schemas.openxmlformats.org/presentationml/2006/ole">
              <p:oleObj spid="_x0000_s7177" name="Rovnica" r:id="rId5" imgW="228600" imgH="393480" progId="Equation.3">
                <p:embed/>
              </p:oleObj>
            </a:graphicData>
          </a:graphic>
        </p:graphicFrame>
        <p:grpSp>
          <p:nvGrpSpPr>
            <p:cNvPr id="7187" name="Group 9"/>
            <p:cNvGrpSpPr>
              <a:grpSpLocks/>
            </p:cNvGrpSpPr>
            <p:nvPr/>
          </p:nvGrpSpPr>
          <p:grpSpPr bwMode="auto">
            <a:xfrm>
              <a:off x="1272" y="861"/>
              <a:ext cx="3275" cy="2025"/>
              <a:chOff x="1044" y="699"/>
              <a:chExt cx="4302" cy="2286"/>
            </a:xfrm>
          </p:grpSpPr>
          <p:sp>
            <p:nvSpPr>
              <p:cNvPr id="7188" name="Line 10"/>
              <p:cNvSpPr>
                <a:spLocks noChangeAspect="1" noChangeShapeType="1"/>
              </p:cNvSpPr>
              <p:nvPr/>
            </p:nvSpPr>
            <p:spPr bwMode="auto">
              <a:xfrm>
                <a:off x="1049" y="699"/>
                <a:ext cx="0" cy="22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none" w="med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189" name="Line 11"/>
              <p:cNvSpPr>
                <a:spLocks noChangeAspect="1" noChangeShapeType="1"/>
              </p:cNvSpPr>
              <p:nvPr/>
            </p:nvSpPr>
            <p:spPr bwMode="auto">
              <a:xfrm>
                <a:off x="1044" y="2982"/>
                <a:ext cx="43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7183" name="Freeform 12"/>
          <p:cNvSpPr>
            <a:spLocks/>
          </p:cNvSpPr>
          <p:nvPr/>
        </p:nvSpPr>
        <p:spPr bwMode="auto">
          <a:xfrm>
            <a:off x="3159125" y="2257425"/>
            <a:ext cx="2611438" cy="1712913"/>
          </a:xfrm>
          <a:custGeom>
            <a:avLst/>
            <a:gdLst>
              <a:gd name="T0" fmla="*/ 2095 w 2095"/>
              <a:gd name="T1" fmla="*/ 0 h 1426"/>
              <a:gd name="T2" fmla="*/ 1450 w 2095"/>
              <a:gd name="T3" fmla="*/ 825 h 1426"/>
              <a:gd name="T4" fmla="*/ 684 w 2095"/>
              <a:gd name="T5" fmla="*/ 1259 h 1426"/>
              <a:gd name="T6" fmla="*/ 0 w 2095"/>
              <a:gd name="T7" fmla="*/ 1426 h 1426"/>
              <a:gd name="T8" fmla="*/ 0 60000 65536"/>
              <a:gd name="T9" fmla="*/ 0 60000 65536"/>
              <a:gd name="T10" fmla="*/ 0 60000 65536"/>
              <a:gd name="T11" fmla="*/ 0 60000 65536"/>
              <a:gd name="T12" fmla="*/ 0 w 2095"/>
              <a:gd name="T13" fmla="*/ 0 h 1426"/>
              <a:gd name="T14" fmla="*/ 2095 w 2095"/>
              <a:gd name="T15" fmla="*/ 1426 h 14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5" h="1426">
                <a:moveTo>
                  <a:pt x="2095" y="0"/>
                </a:moveTo>
                <a:cubicBezTo>
                  <a:pt x="1987" y="137"/>
                  <a:pt x="1685" y="615"/>
                  <a:pt x="1450" y="825"/>
                </a:cubicBezTo>
                <a:cubicBezTo>
                  <a:pt x="1215" y="1035"/>
                  <a:pt x="926" y="1159"/>
                  <a:pt x="684" y="1259"/>
                </a:cubicBezTo>
                <a:cubicBezTo>
                  <a:pt x="442" y="1359"/>
                  <a:pt x="142" y="1391"/>
                  <a:pt x="0" y="1426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7184" name="Freeform 13"/>
          <p:cNvSpPr>
            <a:spLocks/>
          </p:cNvSpPr>
          <p:nvPr/>
        </p:nvSpPr>
        <p:spPr bwMode="auto">
          <a:xfrm>
            <a:off x="2316163" y="3971925"/>
            <a:ext cx="849312" cy="527050"/>
          </a:xfrm>
          <a:custGeom>
            <a:avLst/>
            <a:gdLst>
              <a:gd name="T0" fmla="*/ 0 w 704"/>
              <a:gd name="T1" fmla="*/ 458 h 458"/>
              <a:gd name="T2" fmla="*/ 548 w 704"/>
              <a:gd name="T3" fmla="*/ 110 h 458"/>
              <a:gd name="T4" fmla="*/ 704 w 704"/>
              <a:gd name="T5" fmla="*/ 0 h 458"/>
              <a:gd name="T6" fmla="*/ 0 60000 65536"/>
              <a:gd name="T7" fmla="*/ 0 60000 65536"/>
              <a:gd name="T8" fmla="*/ 0 60000 65536"/>
              <a:gd name="T9" fmla="*/ 0 w 704"/>
              <a:gd name="T10" fmla="*/ 0 h 458"/>
              <a:gd name="T11" fmla="*/ 704 w 704"/>
              <a:gd name="T12" fmla="*/ 458 h 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4" h="458">
                <a:moveTo>
                  <a:pt x="0" y="458"/>
                </a:moveTo>
                <a:cubicBezTo>
                  <a:pt x="215" y="322"/>
                  <a:pt x="431" y="186"/>
                  <a:pt x="548" y="110"/>
                </a:cubicBezTo>
                <a:cubicBezTo>
                  <a:pt x="665" y="34"/>
                  <a:pt x="678" y="18"/>
                  <a:pt x="704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7185" name="Text Box 14"/>
          <p:cNvSpPr txBox="1">
            <a:spLocks noChangeArrowheads="1"/>
          </p:cNvSpPr>
          <p:nvPr/>
        </p:nvSpPr>
        <p:spPr bwMode="auto">
          <a:xfrm>
            <a:off x="179388" y="179388"/>
            <a:ext cx="7354887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pPr>
              <a:spcAft>
                <a:spcPct val="10000"/>
              </a:spcAft>
            </a:pPr>
            <a:r>
              <a:rPr lang="cs-CZ" sz="3300"/>
              <a:t>Fázový diagram</a:t>
            </a:r>
          </a:p>
          <a:p>
            <a:r>
              <a:rPr lang="cs-CZ" sz="3000">
                <a:solidFill>
                  <a:srgbClr val="FF0000"/>
                </a:solidFill>
              </a:rPr>
              <a:t>Každý bod roviny znázorňuje určitý stav látky.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96838" y="5299075"/>
            <a:ext cx="828992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>
            <a:spAutoFit/>
          </a:bodyPr>
          <a:lstStyle/>
          <a:p>
            <a:r>
              <a:rPr lang="cs-CZ" sz="3000"/>
              <a:t>I. - body určujú stav látky v pevnom skupenstve,</a:t>
            </a:r>
          </a:p>
          <a:p>
            <a:r>
              <a:rPr lang="cs-CZ" sz="3000"/>
              <a:t>II. - body určujú stav látky v kvapalnom skupenstve,</a:t>
            </a:r>
          </a:p>
          <a:p>
            <a:r>
              <a:rPr lang="cs-CZ" sz="3000"/>
              <a:t>III. - body určujú stav látky v plynnom skupenstve.</a:t>
            </a:r>
          </a:p>
        </p:txBody>
      </p:sp>
      <p:graphicFrame>
        <p:nvGraphicFramePr>
          <p:cNvPr id="7170" name="Object 16"/>
          <p:cNvGraphicFramePr>
            <a:graphicFrameLocks noChangeAspect="1"/>
          </p:cNvGraphicFramePr>
          <p:nvPr/>
        </p:nvGraphicFramePr>
        <p:xfrm>
          <a:off x="2965450" y="1987550"/>
          <a:ext cx="452438" cy="517525"/>
        </p:xfrm>
        <a:graphic>
          <a:graphicData uri="http://schemas.openxmlformats.org/presentationml/2006/ole">
            <p:oleObj spid="_x0000_s7170" name="Rovnica" r:id="rId6" imgW="190440" imgH="215640" progId="Equation.3">
              <p:embed/>
            </p:oleObj>
          </a:graphicData>
        </a:graphic>
      </p:graphicFrame>
      <p:graphicFrame>
        <p:nvGraphicFramePr>
          <p:cNvPr id="7171" name="Object 17"/>
          <p:cNvGraphicFramePr>
            <a:graphicFrameLocks noChangeAspect="1"/>
          </p:cNvGraphicFramePr>
          <p:nvPr/>
        </p:nvGraphicFramePr>
        <p:xfrm>
          <a:off x="4838700" y="2090738"/>
          <a:ext cx="649288" cy="549275"/>
        </p:xfrm>
        <a:graphic>
          <a:graphicData uri="http://schemas.openxmlformats.org/presentationml/2006/ole">
            <p:oleObj spid="_x0000_s7171" name="Rovnice" r:id="rId7" imgW="241200" imgH="228600" progId="Equation.3">
              <p:embed/>
            </p:oleObj>
          </a:graphicData>
        </a:graphic>
      </p:graphicFrame>
      <p:graphicFrame>
        <p:nvGraphicFramePr>
          <p:cNvPr id="7172" name="Object 18"/>
          <p:cNvGraphicFramePr>
            <a:graphicFrameLocks noChangeAspect="1"/>
          </p:cNvGraphicFramePr>
          <p:nvPr/>
        </p:nvGraphicFramePr>
        <p:xfrm>
          <a:off x="2436813" y="3692525"/>
          <a:ext cx="422275" cy="546100"/>
        </p:xfrm>
        <a:graphic>
          <a:graphicData uri="http://schemas.openxmlformats.org/presentationml/2006/ole">
            <p:oleObj spid="_x0000_s7172" name="Rovnica" r:id="rId8" imgW="177480" imgH="228600" progId="Equation.3">
              <p:embed/>
            </p:oleObj>
          </a:graphicData>
        </a:graphic>
      </p:graphicFrame>
      <p:graphicFrame>
        <p:nvGraphicFramePr>
          <p:cNvPr id="7173" name="Object 19"/>
          <p:cNvGraphicFramePr>
            <a:graphicFrameLocks noChangeAspect="1"/>
          </p:cNvGraphicFramePr>
          <p:nvPr/>
        </p:nvGraphicFramePr>
        <p:xfrm>
          <a:off x="2506663" y="2701925"/>
          <a:ext cx="301625" cy="423863"/>
        </p:xfrm>
        <a:graphic>
          <a:graphicData uri="http://schemas.openxmlformats.org/presentationml/2006/ole">
            <p:oleObj spid="_x0000_s7173" name="Rovnica" r:id="rId9" imgW="126720" imgH="177480" progId="Equation.3">
              <p:embed/>
            </p:oleObj>
          </a:graphicData>
        </a:graphic>
      </p:graphicFrame>
      <p:graphicFrame>
        <p:nvGraphicFramePr>
          <p:cNvPr id="7174" name="Object 20"/>
          <p:cNvGraphicFramePr>
            <a:graphicFrameLocks noChangeAspect="1"/>
          </p:cNvGraphicFramePr>
          <p:nvPr/>
        </p:nvGraphicFramePr>
        <p:xfrm>
          <a:off x="3981450" y="2773363"/>
          <a:ext cx="422275" cy="423862"/>
        </p:xfrm>
        <a:graphic>
          <a:graphicData uri="http://schemas.openxmlformats.org/presentationml/2006/ole">
            <p:oleObj spid="_x0000_s7174" name="Rovnica" r:id="rId10" imgW="177480" imgH="177480" progId="Equation.3">
              <p:embed/>
            </p:oleObj>
          </a:graphicData>
        </a:graphic>
      </p:graphicFrame>
      <p:graphicFrame>
        <p:nvGraphicFramePr>
          <p:cNvPr id="7175" name="Object 22"/>
          <p:cNvGraphicFramePr>
            <a:graphicFrameLocks noChangeAspect="1"/>
          </p:cNvGraphicFramePr>
          <p:nvPr/>
        </p:nvGraphicFramePr>
        <p:xfrm>
          <a:off x="4178300" y="3967163"/>
          <a:ext cx="512763" cy="423862"/>
        </p:xfrm>
        <a:graphic>
          <a:graphicData uri="http://schemas.openxmlformats.org/presentationml/2006/ole">
            <p:oleObj spid="_x0000_s7175" name="Rovnica" r:id="rId11" imgW="215640" imgH="17748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4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7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99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C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591</Words>
  <Application>Microsoft Office PowerPoint</Application>
  <PresentationFormat>Prezentácia na obrazovke (4:3)</PresentationFormat>
  <Paragraphs>113</Paragraphs>
  <Slides>17</Slides>
  <Notes>17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17</vt:i4>
      </vt:variant>
    </vt:vector>
  </HeadingPairs>
  <TitlesOfParts>
    <vt:vector size="23" baseType="lpstr">
      <vt:lpstr>Times New Roman</vt:lpstr>
      <vt:lpstr>Arial</vt:lpstr>
      <vt:lpstr>Calibri</vt:lpstr>
      <vt:lpstr>Default Design</vt:lpstr>
      <vt:lpstr>Microsoft Equation 3.0</vt:lpstr>
      <vt:lpstr>Editor rovnic 3.0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</vt:vector>
  </TitlesOfParts>
  <Company>WinG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Fazovy diagram</dc:title>
  <dc:subject>fyzika</dc:subject>
  <dc:creator>Jozef Beňuška</dc:creator>
  <cp:lastModifiedBy>Jarka Viťazková</cp:lastModifiedBy>
  <cp:revision>546</cp:revision>
  <dcterms:created xsi:type="dcterms:W3CDTF">2000-10-07T06:49:27Z</dcterms:created>
  <dcterms:modified xsi:type="dcterms:W3CDTF">2020-11-23T11:04:39Z</dcterms:modified>
</cp:coreProperties>
</file>