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300" r:id="rId4"/>
    <p:sldId id="257" r:id="rId5"/>
    <p:sldId id="268" r:id="rId6"/>
    <p:sldId id="278" r:id="rId7"/>
    <p:sldId id="285" r:id="rId8"/>
    <p:sldId id="298" r:id="rId9"/>
    <p:sldId id="294" r:id="rId10"/>
    <p:sldId id="29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7"/>
    <a:srgbClr val="130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2BE6-4AE5-482D-932A-494190C86465}" type="datetimeFigureOut">
              <a:rPr lang="sk-SK" smtClean="0"/>
              <a:t>9.12.2020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18802-EBD2-43AB-833E-AC6DA4CFA7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235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18802-EBD2-43AB-833E-AC6DA4CFA77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62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9.12.2020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2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696200" cy="64008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IDEA SLOVANSKEJ VZÁJOMNOSTI  V SLOVENSKEJ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 KLASICISTICKEJ  LITERATÚRE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6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Klasicizmus v slovenskej literatúre 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>(1780 – 1830)</a:t>
            </a:r>
            <a:br>
              <a:rPr lang="sk-SK" sz="3600" dirty="0" smtClean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4800" dirty="0">
                <a:solidFill>
                  <a:srgbClr val="130B77"/>
                </a:solidFill>
                <a:latin typeface="Andalus" pitchFamily="18" charset="-78"/>
                <a:cs typeface="Andalus" pitchFamily="18" charset="-78"/>
              </a:rPr>
            </a:br>
            <a:endParaRPr lang="sk-SK" sz="4800" dirty="0">
              <a:solidFill>
                <a:srgbClr val="130B77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(ukážky) </a:t>
            </a:r>
            <a:endParaRPr lang="sk-SK" sz="48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5334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cs-CZ" sz="7400" b="1" dirty="0" smtClean="0">
                <a:latin typeface="Andalus" pitchFamily="18" charset="-78"/>
                <a:cs typeface="Andalus" pitchFamily="18" charset="-78"/>
              </a:rPr>
              <a:t>SÁLA</a:t>
            </a:r>
            <a:endParaRPr lang="sk-SK" sz="7400" b="1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Ode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Babigory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v tomto rouše stínu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vlast mne s heslem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sláti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ráčila,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slyš, by sokyní dél nebyla;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Miluješ-li vlast svou více, či-li Mínu?</a:t>
            </a:r>
          </a:p>
          <a:p>
            <a:pPr>
              <a:buNone/>
            </a:pPr>
            <a:endParaRPr lang="cs-CZ" sz="25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A já z tam těch břehů, tobě známých, plynu,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tři dni šíp ten Lada ostřila,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mluv, neb chce, by jednou zkusila: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Miluješ-li vlast svou více, či-li Mínu?</a:t>
            </a:r>
          </a:p>
          <a:p>
            <a:pPr>
              <a:buNone/>
            </a:pPr>
            <a:endParaRPr lang="cs-CZ" sz="25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Půlnoc bije. Já se z lůžka tiše vztáhnu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stana před ně různým svědomím,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meč tam, tu šíp, vlast tam, tu má přítelkyně:</a:t>
            </a:r>
          </a:p>
          <a:p>
            <a:pPr>
              <a:buNone/>
            </a:pPr>
            <a:endParaRPr lang="cs-CZ" sz="31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Mlčím, váhám: rázem rukou v ňadra sáhnu,</a:t>
            </a:r>
          </a:p>
          <a:p>
            <a:pPr>
              <a:buNone/>
            </a:pP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serdce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 vyrvu, na dvě rozlomím:</a:t>
            </a:r>
          </a:p>
          <a:p>
            <a:pPr>
              <a:buNone/>
            </a:pP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„Na“, </a:t>
            </a:r>
            <a:r>
              <a:rPr lang="cs-CZ" sz="6200" dirty="0" err="1" smtClean="0">
                <a:latin typeface="Andalus" pitchFamily="18" charset="-78"/>
                <a:cs typeface="Andalus" pitchFamily="18" charset="-78"/>
              </a:rPr>
              <a:t>řku</a:t>
            </a:r>
            <a:r>
              <a:rPr lang="cs-CZ" sz="6200" dirty="0" smtClean="0">
                <a:latin typeface="Andalus" pitchFamily="18" charset="-78"/>
                <a:cs typeface="Andalus" pitchFamily="18" charset="-78"/>
              </a:rPr>
              <a:t>, „jednu vlasti půlku, druhou Míně.“</a:t>
            </a:r>
          </a:p>
          <a:p>
            <a:endParaRPr lang="sk-SK" sz="45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8" name="Picture 4" descr="http://www.snk.sk/swift_data/source/SNLM/Expozicia/foto_ex_dok/7_Kollar-Slavy%20dc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59705"/>
            <a:ext cx="3124200" cy="5044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zakladanie manufaktúr, rozvoj obchodu, zmeny v poľnohospodárstve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výrobné vzťahy sa začali meniť na kapitalistické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osvietenský absolutistický panovník Jozef II. →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zrušenie nevoľníctva, tolerančný patent, rozpustenie žobravých reholí, hospodárske reformy, zrušenie cenzúry </a:t>
            </a:r>
          </a:p>
          <a:p>
            <a:pPr algn="just"/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rozvoj meštianstva </a:t>
            </a:r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a zlepšenie postavenia ostatných spoločenských vrstiev </a:t>
            </a:r>
          </a:p>
          <a:p>
            <a:pPr algn="just"/>
            <a:r>
              <a:rPr lang="sk-SK" sz="3200" b="1" dirty="0" smtClean="0">
                <a:latin typeface="Andalus" pitchFamily="18" charset="-78"/>
                <a:cs typeface="Andalus" pitchFamily="18" charset="-78"/>
              </a:rPr>
              <a:t>hospodárske a politické uvoľnenie kládlo 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zvýšené nároky na vzdelanie a kultúru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711068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Spoločensko-historické pomery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zjednocovanie Slovákov v novodobý národ sa dialo vo veľmi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zlých podmienkach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šľachta zapredala svoj slovenský pôvod,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bohaté meštianstvo chýbalo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jedinou oporou pri formovaní národného uvedomenia bol ľud a z neho pochádzajúca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inteligencia – kňazi, učitelia </a:t>
            </a:r>
          </a:p>
          <a:p>
            <a:pPr algn="just"/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uvedomovali si, že </a:t>
            </a:r>
            <a:r>
              <a:rPr lang="sk-SK" sz="3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jednotný spisovný jazyk </a:t>
            </a:r>
            <a:r>
              <a:rPr lang="sk-SK" sz="3000" b="1" dirty="0" smtClean="0">
                <a:latin typeface="Andalus" pitchFamily="18" charset="-78"/>
                <a:cs typeface="Andalus" pitchFamily="18" charset="-78"/>
              </a:rPr>
              <a:t>by prispel k šíreniu vzdelanosti i k vzniku národnej literatúry a pomocou nej by bolo možné upevňovať národné povedomie</a:t>
            </a:r>
          </a:p>
          <a:p>
            <a:endParaRPr lang="sk-SK" sz="30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8495479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Idea slovanskej vzájomnosti</a:t>
            </a:r>
            <a:r>
              <a:rPr lang="sk-SK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lang="sk-SK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 20. rokoch 19. storočia sa na vedúce miesto literárneho vývinu dostáva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nová generácia.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Zdôrazňovala sa spolupatričnosť slovanských národov, prejavoval sa záujem o slovanské dejiny, slovanskú kultúru a jazyky.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Zrod tejto idey súvisel s faktom, že Rusko zvíťazilo v boji proti Napoleonovi – nádej v lepšiu budúcnosť, viera, že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Slovanov čaká v budúcnosti významné poslanie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 dejinách Európy.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Túto vieru podporovali aj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názory nemeckého filozofa </a:t>
            </a:r>
            <a:r>
              <a:rPr lang="sk-SK" sz="2200" b="1" dirty="0" err="1" smtClean="0">
                <a:latin typeface="Andalus" pitchFamily="18" charset="-78"/>
                <a:cs typeface="Andalus" pitchFamily="18" charset="-78"/>
              </a:rPr>
              <a:t>Johanna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 smtClean="0"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, ktorý hlásal, že iba Slovania majú predpoklad pre humanitné spolužitie: nikdy neviedli dobyvačné vojny, sú pohostinní, protiví sa im násilie a lúpenie.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Na základe tejto filozofie a spoločensko-politických podmienok vznikla 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idea slovanskej vzájomnosti, teda myšlienka spolupatričnosti a spolupráce všetkých slovanských národov.</a:t>
            </a:r>
          </a:p>
          <a:p>
            <a:pPr algn="just"/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Šíriteľmi tejto myšlienky u nás boli P. J. Šafárik, J. Kollár.  </a:t>
            </a:r>
          </a:p>
          <a:p>
            <a:pPr>
              <a:buNone/>
            </a:pPr>
            <a:endParaRPr lang="sk-SK" sz="3200" b="1" dirty="0" smtClean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7848600" cy="667512"/>
          </a:xfrm>
        </p:spPr>
        <p:txBody>
          <a:bodyPr>
            <a:normAutofit fontScale="90000"/>
          </a:bodyPr>
          <a:lstStyle/>
          <a:p>
            <a:r>
              <a:rPr lang="sk-SK" sz="54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Ján Kollár </a:t>
            </a:r>
            <a:r>
              <a:rPr lang="sk-SK" sz="4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(1793 -1852) </a:t>
            </a:r>
            <a:endParaRPr lang="sk-SK" sz="40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648200" cy="5029200"/>
          </a:xfrm>
        </p:spPr>
        <p:txBody>
          <a:bodyPr>
            <a:noAutofit/>
          </a:bodyPr>
          <a:lstStyle/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Narodil v Mošovciach pri Martine.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Vyštudoval za evanjelického kňaza v Jene.</a:t>
            </a:r>
          </a:p>
          <a:p>
            <a:pPr algn="just"/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Ako evanjelický kňaz pôsobil  v Budapešti, na sklonku života ho menovali za univerzitného profesora vo Viedni.</a:t>
            </a:r>
          </a:p>
          <a:p>
            <a:pPr algn="just"/>
            <a:endParaRPr lang="sk-SK" sz="2200" b="1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endParaRPr lang="sk-SK" sz="22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352800" cy="4754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10242" name="Picture 2" descr="http://upload.wikimedia.org/wikipedia/commons/a/af/Jan_Vil%C3%ADmek_-_Jan_Koll%C3%A1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600200"/>
            <a:ext cx="3581270" cy="4724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09600"/>
          </a:xfrm>
        </p:spPr>
        <p:txBody>
          <a:bodyPr>
            <a:noAutofit/>
          </a:bodyPr>
          <a:lstStyle/>
          <a:p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200" b="1" u="sng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sk-SK" sz="3200" b="1" u="sng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32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Jeho tvorbu ovplyvnili tieto skutočnosti</a:t>
            </a:r>
            <a:r>
              <a:rPr lang="sk-SK" sz="3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lang="sk-SK" sz="32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05400"/>
          </a:xfrm>
        </p:spPr>
        <p:txBody>
          <a:bodyPr>
            <a:normAutofit/>
          </a:bodyPr>
          <a:lstStyle/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Počas štúdia v Jene (centrum nemec. mládeže) bol svedkom povýšenectva Nemcov a podceňovania slovanských národov</a:t>
            </a:r>
          </a:p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Navštevoval prednášky z dejín Nemecka v súvislosti s dejinami Slovanov, ktoré uňho vyvolali obavy o ich budúcnosť </a:t>
            </a:r>
            <a:r>
              <a:rPr lang="sk-SK" sz="2300" dirty="0" smtClean="0">
                <a:latin typeface="Arial"/>
                <a:cs typeface="Arial"/>
              </a:rPr>
              <a:t>→ 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nemecký nacionalizmus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: rozpínavosť, povýšenectvo a podceňovanie iných národov.</a:t>
            </a:r>
          </a:p>
          <a:p>
            <a:pPr lvl="0" algn="just"/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Zoznámil sa s filozofiou J. </a:t>
            </a:r>
            <a:r>
              <a:rPr lang="sk-SK" sz="2300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Herdera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myšlienkou slovanskej vzájomnosti.</a:t>
            </a:r>
          </a:p>
          <a:p>
            <a:pPr lvl="0" algn="just"/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V Jene </a:t>
            </a:r>
            <a:r>
              <a:rPr lang="sk-SK" sz="2300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sa zaľúbil do Frederiky  Schmidtovej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, ktorej matka bránila sobášu, lebo považovala Uhorsko za barbarské (až po 16 rokoch, keď zomreli rodičia, sa vzali a žili v </a:t>
            </a:r>
            <a:r>
              <a:rPr lang="sk-SK" sz="2300" dirty="0" err="1" smtClean="0">
                <a:latin typeface="Andalus" pitchFamily="18" charset="-78"/>
                <a:cs typeface="Andalus" pitchFamily="18" charset="-78"/>
              </a:rPr>
              <a:t>Pešti</a:t>
            </a:r>
            <a:r>
              <a:rPr lang="sk-SK" sz="2300" dirty="0" smtClean="0">
                <a:latin typeface="Andalus" pitchFamily="18" charset="-78"/>
                <a:cs typeface="Andalus" pitchFamily="18" charset="-78"/>
              </a:rPr>
              <a:t> a vo Viedni).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96000"/>
          </a:xfrm>
        </p:spPr>
        <p:txBody>
          <a:bodyPr>
            <a:normAutofit/>
          </a:bodyPr>
          <a:lstStyle/>
          <a:p>
            <a:pPr lvl="0" algn="just"/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Básně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Jána Kollára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zbierka sonetov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vlastenecké i ľúbostné básne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0" lvl="0" indent="0" algn="just">
              <a:buNone/>
            </a:pPr>
            <a:endParaRPr lang="sk-SK" sz="2000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20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20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básnická skladba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ktorá obsahuje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a 5 spevov: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I. Sála, II. Labe,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Vltava, III. Dunaj, IV.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Léthé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, V. </a:t>
            </a:r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000" i="1" dirty="0" smtClean="0">
                <a:latin typeface="Andalus" pitchFamily="18" charset="-78"/>
                <a:cs typeface="Andalus" pitchFamily="18" charset="-78"/>
              </a:rPr>
              <a:t>.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Celá skladba má dve hlavné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láska k vlasti a láska k milej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Básnikovou múzou je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Friderika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Wilhelmína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Schmidtová).Kollár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dáva polovicu srdca vlasti a polovicu srdca Míne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 Mína je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vybájnená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dcéra bohyne Slávy (bohyňa Slovanov) a spĺňa ideál slovanskej devy. V diele môžeme nájsť aj ďalšie témy: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myšlienku všeslovanskej vzájomnosti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obraz utrpenia Slovanov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ponemčovanie slovanských kmeňov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oslavu slobody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just"/>
            <a:r>
              <a:rPr lang="sk-SK" sz="2000" b="1" dirty="0" err="1" smtClean="0">
                <a:latin typeface="Andalus" pitchFamily="18" charset="-78"/>
                <a:cs typeface="Andalus" pitchFamily="18" charset="-78"/>
              </a:rPr>
              <a:t>Předzpěv</a:t>
            </a:r>
            <a:r>
              <a:rPr lang="sk-SK" sz="2000" b="1" dirty="0" smtClean="0">
                <a:latin typeface="Andalus" pitchFamily="18" charset="-78"/>
                <a:cs typeface="Andalus" pitchFamily="18" charset="-78"/>
              </a:rPr>
              <a:t> – 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umelecky najhodnotnejší, je to elégia – smútok nad slovanskou minulosťou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Forma: elegické </a:t>
            </a:r>
            <a:r>
              <a:rPr lang="sk-SK" sz="2000" dirty="0" err="1" smtClean="0">
                <a:latin typeface="Andalus" pitchFamily="18" charset="-78"/>
                <a:cs typeface="Andalus" pitchFamily="18" charset="-78"/>
              </a:rPr>
              <a:t>distichon</a:t>
            </a:r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 (strieda sa hexameter a pentameter), využíva časomerný prozodický systém</a:t>
            </a:r>
          </a:p>
          <a:p>
            <a:pPr algn="just"/>
            <a:r>
              <a:rPr lang="sk-SK" sz="2000" dirty="0" smtClean="0">
                <a:latin typeface="Andalus" pitchFamily="18" charset="-78"/>
                <a:cs typeface="Andalus" pitchFamily="18" charset="-78"/>
              </a:rPr>
              <a:t>Jednotlivé spevy spája jednoduchá dejová línia – cesta básnika z Nemecka cez Čechy domov na Slovensko; sprevádza ho Mína</a:t>
            </a:r>
          </a:p>
          <a:p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09600" y="533400"/>
            <a:ext cx="8001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Sála </a:t>
            </a:r>
            <a:r>
              <a:rPr lang="sk-SK" sz="2200" b="1" dirty="0" smtClean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ľúbostné sonety, srdce láme na dve polovice</a:t>
            </a: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Labe, </a:t>
            </a:r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Rén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Vltava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smúti nad osudom Slovanov, nad Mínou</a:t>
            </a: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Dunaj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vidí utrpenie, biedu na Slovensku, zjavuje sa mu mŕtva Mína</a:t>
            </a:r>
          </a:p>
          <a:p>
            <a:pPr lvl="0" algn="just"/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Léthe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200" b="1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Acheron</a:t>
            </a:r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– Mína ako víla ho sprevádza po slovanskom nebi a po pekle </a:t>
            </a:r>
          </a:p>
          <a:p>
            <a:pPr lvl="0" algn="just"/>
            <a:endParaRPr lang="sk-SK" sz="2200" b="1" dirty="0">
              <a:solidFill>
                <a:srgbClr val="0B5497"/>
              </a:solidFill>
              <a:latin typeface="Andalus" pitchFamily="18" charset="-78"/>
              <a:cs typeface="Andalus" pitchFamily="18" charset="-78"/>
            </a:endParaRPr>
          </a:p>
          <a:p>
            <a:pPr lvl="0" algn="just"/>
            <a:r>
              <a:rPr lang="sk-SK" sz="2200" b="1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O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literární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vzájemnosti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mezi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kmeny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a 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nářečími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slavskými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–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literárna rozprava o slovanskej vzájomnosti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, v ktorej uznal len štyri hlavné nárečia – spisovné jazyky (ruský, poľský, československý a srbochorvátsky). Kollár sa neusiloval o politické zjednotenie, iba o kultúrne zblíženie Slovanov</a:t>
            </a:r>
            <a:r>
              <a:rPr lang="sk-SK" sz="22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lvl="0" algn="just"/>
            <a:endParaRPr lang="sk-SK" sz="2200" dirty="0">
              <a:latin typeface="Andalus" pitchFamily="18" charset="-78"/>
              <a:cs typeface="Andalus" pitchFamily="18" charset="-78"/>
            </a:endParaRPr>
          </a:p>
          <a:p>
            <a:pPr lvl="0" algn="just"/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Národnie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 err="1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Zpievanky</a:t>
            </a:r>
            <a:r>
              <a:rPr lang="sk-SK" sz="2200" b="1" dirty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–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 zozbierané </a:t>
            </a:r>
            <a:r>
              <a:rPr lang="sk-SK" sz="2200" b="1" dirty="0">
                <a:latin typeface="Andalus" pitchFamily="18" charset="-78"/>
                <a:cs typeface="Andalus" pitchFamily="18" charset="-78"/>
              </a:rPr>
              <a:t>ľudové piesne</a:t>
            </a:r>
            <a:r>
              <a:rPr lang="sk-SK" sz="22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009066"/>
      </p:ext>
    </p:extLst>
  </p:cSld>
  <p:clrMapOvr>
    <a:masterClrMapping/>
  </p:clrMapOvr>
  <p:transition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704088"/>
            <a:ext cx="8001000" cy="515112"/>
          </a:xfrm>
        </p:spPr>
        <p:txBody>
          <a:bodyPr>
            <a:normAutofit fontScale="90000"/>
          </a:bodyPr>
          <a:lstStyle/>
          <a:p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Slávy </a:t>
            </a:r>
            <a:r>
              <a:rPr lang="sk-SK" sz="4800" b="1" u="sng" dirty="0" err="1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dcera</a:t>
            </a:r>
            <a:r>
              <a:rPr lang="sk-SK" sz="4800" b="1" u="sng" dirty="0" smtClean="0">
                <a:solidFill>
                  <a:srgbClr val="0B5497"/>
                </a:solidFill>
                <a:latin typeface="Andalus" pitchFamily="18" charset="-78"/>
                <a:cs typeface="Andalus" pitchFamily="18" charset="-78"/>
              </a:rPr>
              <a:t> (ukážky) </a:t>
            </a:r>
            <a:endParaRPr lang="sk-SK" sz="48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500" b="1" dirty="0" smtClean="0">
                <a:latin typeface="Andalus" pitchFamily="18" charset="-78"/>
                <a:cs typeface="Andalus" pitchFamily="18" charset="-78"/>
              </a:rPr>
              <a:t>PŘEDZPĚV</a:t>
            </a: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Aj, zde leží zem ta před okem mým slzy ronícím,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někdy kolébka, nyní národu mého rakev.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Stůj, noho! Posvátná místa jsou, kamkoli kráčíš,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k obloze, Tatry synu, vznes se, </a:t>
            </a:r>
            <a:r>
              <a:rPr lang="cs-CZ" dirty="0" err="1" smtClean="0">
                <a:latin typeface="Andalus" pitchFamily="18" charset="-78"/>
                <a:cs typeface="Andalus" pitchFamily="18" charset="-78"/>
              </a:rPr>
              <a:t>vyvýše</a:t>
            </a:r>
            <a:r>
              <a:rPr lang="cs-CZ" dirty="0" smtClean="0">
                <a:latin typeface="Andalus" pitchFamily="18" charset="-78"/>
                <a:cs typeface="Andalus" pitchFamily="18" charset="-78"/>
              </a:rPr>
              <a:t> pohled,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neb raději k velikému přichyl tomu tam se dubisku,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jenž vzdoruje zhoubným až dosaváde časům.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Však času ten horší je člověk, jenž berlu železnou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v těchto krajích na tvou, Slávie, šijí chopil.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Horší nežli divé války, hromů, ohně divější,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cs-CZ" dirty="0" smtClean="0">
                <a:latin typeface="Andalus" pitchFamily="18" charset="-78"/>
                <a:cs typeface="Andalus" pitchFamily="18" charset="-78"/>
              </a:rPr>
              <a:t>  Zaslepenec na své když zlobu plémě kydá…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288</Words>
  <Application>Microsoft Office PowerPoint</Application>
  <PresentationFormat>Předvádění na obrazovce (4:3)</PresentationFormat>
  <Paragraphs>73</Paragraphs>
  <Slides>10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Tok</vt:lpstr>
      <vt:lpstr>        IDEA SLOVANSKEJ VZÁJOMNOSTI  V SLOVENSKEJ   KLASICISTICKEJ  LITERATÚRE  Klasicizmus v slovenskej literatúre  (1780 – 1830)  </vt:lpstr>
      <vt:lpstr>Spoločensko-historické pomery</vt:lpstr>
      <vt:lpstr>Spoločensko-historické pomery</vt:lpstr>
      <vt:lpstr>Idea slovanskej vzájomnosti:</vt:lpstr>
      <vt:lpstr>Ján Kollár (1793 -1852) </vt:lpstr>
      <vt:lpstr>  Jeho tvorbu ovplyvnili tieto skutočnosti:</vt:lpstr>
      <vt:lpstr>Prezentace aplikace PowerPoint</vt:lpstr>
      <vt:lpstr>Prezentace aplikace PowerPoint</vt:lpstr>
      <vt:lpstr>Slávy dcera (ukážky) </vt:lpstr>
      <vt:lpstr>Slávy dcera (ukážky)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KLASICIZMUS</dc:title>
  <dc:creator>Tinka</dc:creator>
  <cp:lastModifiedBy>Kristína Vargová</cp:lastModifiedBy>
  <cp:revision>101</cp:revision>
  <dcterms:created xsi:type="dcterms:W3CDTF">2011-11-18T12:12:28Z</dcterms:created>
  <dcterms:modified xsi:type="dcterms:W3CDTF">2020-12-10T07:48:09Z</dcterms:modified>
</cp:coreProperties>
</file>