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71" r:id="rId3"/>
    <p:sldId id="292" r:id="rId4"/>
    <p:sldId id="283" r:id="rId5"/>
    <p:sldId id="286" r:id="rId6"/>
    <p:sldId id="287" r:id="rId7"/>
    <p:sldId id="284" r:id="rId8"/>
    <p:sldId id="289" r:id="rId9"/>
    <p:sldId id="288" r:id="rId10"/>
    <p:sldId id="290" r:id="rId11"/>
    <p:sldId id="291" r:id="rId1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6600FF"/>
    <a:srgbClr val="FF0066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dĺžnik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Obdĺžnik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Obdĺžnik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Obdĺžnik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bdĺžnik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Zaoblený obdĺžnik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Zaoblený obdĺžnik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Obdĺžnik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bdĺžnik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16. 4. 2021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16. 4. 2021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16. 4. 2021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16. 4. 2021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16. 4. 2021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16. 4. 2021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6" name="Zástupný symbol dátumu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A812B65-9A1B-42FF-8DDA-365A2B0950AF}" type="datetimeFigureOut">
              <a:rPr lang="sk-SK" smtClean="0"/>
              <a:pPr/>
              <a:t>16. 4. 2021</a:t>
            </a:fld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8" name="Zástupný symbol päty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16. 4. 2021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16. 4. 2021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16. 4. 2021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16. 4. 2021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dĺžnik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Obdĺžnik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Obdĺžnik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Obdĺžnik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Obdĺžnik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Zaoblený obdĺžnik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Zaoblený obdĺžnik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Obdĺžnik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Obdĺžnik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Obdĺžnik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Obdĺžnik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Obdĺžnik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Obdĺžnik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16. 4. 2021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57200" y="1371601"/>
            <a:ext cx="8458200" cy="1828800"/>
          </a:xfrm>
        </p:spPr>
        <p:txBody>
          <a:bodyPr>
            <a:normAutofit/>
          </a:bodyPr>
          <a:lstStyle/>
          <a:p>
            <a:r>
              <a:rPr lang="sk-SK" sz="5400" b="1" dirty="0" smtClean="0">
                <a:cs typeface="Aharoni" pitchFamily="2" charset="-79"/>
              </a:rPr>
              <a:t>OD ROMANTIZMU                 K ZAČIATKOM REALIZMU</a:t>
            </a:r>
            <a:endParaRPr lang="sk-SK" sz="5400" b="1" dirty="0">
              <a:cs typeface="Aharoni" pitchFamily="2" charset="-79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57200" y="4191000"/>
            <a:ext cx="8305800" cy="1461538"/>
          </a:xfrm>
        </p:spPr>
        <p:txBody>
          <a:bodyPr>
            <a:normAutofit/>
          </a:bodyPr>
          <a:lstStyle/>
          <a:p>
            <a:pPr algn="r"/>
            <a:r>
              <a:rPr lang="sk-SK" sz="3200" b="1" dirty="0" smtClean="0"/>
              <a:t>JÁN PALÁRIK</a:t>
            </a:r>
            <a:endParaRPr lang="sk-SK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02936"/>
          </a:xfrm>
        </p:spPr>
        <p:txBody>
          <a:bodyPr/>
          <a:lstStyle/>
          <a:p>
            <a:pPr algn="just"/>
            <a:r>
              <a:rPr lang="sk-SK" b="1" dirty="0" err="1" smtClean="0"/>
              <a:t>Palárik</a:t>
            </a:r>
            <a:r>
              <a:rPr lang="sk-SK" b="1" dirty="0" smtClean="0"/>
              <a:t> zakomponoval do hry myšlienky Novej školy slovenskej</a:t>
            </a:r>
            <a:r>
              <a:rPr lang="sk-SK" dirty="0" smtClean="0"/>
              <a:t>, </a:t>
            </a:r>
            <a:r>
              <a:rPr lang="sk-SK" dirty="0" smtClean="0"/>
              <a:t>ktorá </a:t>
            </a:r>
            <a:r>
              <a:rPr lang="sk-SK" dirty="0" smtClean="0"/>
              <a:t>bránila politické práva Slovenska </a:t>
            </a:r>
            <a:r>
              <a:rPr lang="sk-SK" dirty="0" smtClean="0"/>
              <a:t>a požadovala </a:t>
            </a:r>
            <a:r>
              <a:rPr lang="sk-SK" dirty="0" smtClean="0"/>
              <a:t>rovnocenné postavenie Slovákov a Maďarov v monarchii.</a:t>
            </a:r>
          </a:p>
          <a:p>
            <a:pPr>
              <a:buNone/>
            </a:pPr>
            <a:endParaRPr lang="sk-SK" dirty="0" smtClean="0"/>
          </a:p>
          <a:p>
            <a:r>
              <a:rPr lang="sk-SK" b="1" dirty="0" smtClean="0"/>
              <a:t>Nová škola presadzovala politiku činu     </a:t>
            </a:r>
            <a:r>
              <a:rPr lang="sk-SK" dirty="0" smtClean="0"/>
              <a:t>(o vlastenectve sa nemá len rozprávať,                ale treba konať v prospech národa).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02936"/>
          </a:xfrm>
        </p:spPr>
        <p:txBody>
          <a:bodyPr>
            <a:normAutofit fontScale="92500" lnSpcReduction="10000"/>
          </a:bodyPr>
          <a:lstStyle/>
          <a:p>
            <a:r>
              <a:rPr lang="sk-SK" dirty="0" smtClean="0"/>
              <a:t>Palárikove pokrokové názory vyslovuje aj          </a:t>
            </a:r>
            <a:r>
              <a:rPr lang="sk-SK" b="1" i="1" dirty="0" smtClean="0">
                <a:solidFill>
                  <a:schemeClr val="accent2"/>
                </a:solidFill>
              </a:rPr>
              <a:t>učiteľ Orieška</a:t>
            </a:r>
            <a:r>
              <a:rPr lang="sk-SK" dirty="0" smtClean="0"/>
              <a:t> v rozhovore s barónom:</a:t>
            </a:r>
          </a:p>
          <a:p>
            <a:r>
              <a:rPr lang="sk-SK" dirty="0" smtClean="0"/>
              <a:t> </a:t>
            </a:r>
            <a:r>
              <a:rPr lang="sk-SK" b="1" i="1" dirty="0" smtClean="0"/>
              <a:t>„...aby si Slováci a Maďari sväté práva spoločnej krajiny Uhorska spojenými silami bránili, národnosti svoje vzájomne ctili, národnej vzdelanosti a osvety – bez ktorej by blaho vlasti ani myslieť sa nedá – jeden druhému úprimne dopriali, a aby žiadnej nenávisti, žiadneho sváru medzi nimi nebolo...“</a:t>
            </a:r>
            <a:endParaRPr lang="sk-SK" dirty="0" smtClean="0"/>
          </a:p>
          <a:p>
            <a:pPr>
              <a:buNone/>
            </a:pPr>
            <a:endParaRPr lang="sk-SK" dirty="0" smtClean="0"/>
          </a:p>
          <a:p>
            <a:r>
              <a:rPr lang="sk-SK" dirty="0" smtClean="0"/>
              <a:t>Hra sa končí zvolaním:</a:t>
            </a:r>
          </a:p>
          <a:p>
            <a:r>
              <a:rPr lang="sk-SK" dirty="0" smtClean="0"/>
              <a:t> </a:t>
            </a:r>
            <a:r>
              <a:rPr lang="sk-SK" b="1" i="1" dirty="0" smtClean="0"/>
              <a:t>„Sláva Slovákom i Maďarom statočným!“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sk-SK" b="1" dirty="0" smtClean="0"/>
              <a:t/>
            </a:r>
            <a:br>
              <a:rPr lang="sk-SK" b="1" dirty="0" smtClean="0"/>
            </a:br>
            <a:r>
              <a:rPr lang="sk-SK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JÁN PALÁRIK</a:t>
            </a:r>
            <a:r>
              <a:rPr lang="sk-SK" sz="4400" b="1" dirty="0" smtClean="0"/>
              <a:t> </a:t>
            </a:r>
            <a:r>
              <a:rPr lang="sk-SK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(1822 – 1870) </a:t>
            </a:r>
            <a:br>
              <a:rPr lang="sk-SK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sk-SK" sz="4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2249425"/>
            <a:ext cx="3810000" cy="4303776"/>
          </a:xfrm>
        </p:spPr>
        <p:txBody>
          <a:bodyPr>
            <a:normAutofit fontScale="92500"/>
          </a:bodyPr>
          <a:lstStyle/>
          <a:p>
            <a:endParaRPr lang="sk-SK" dirty="0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343400" y="1676400"/>
            <a:ext cx="4495800" cy="5098987"/>
          </a:xfrm>
        </p:spPr>
        <p:txBody>
          <a:bodyPr>
            <a:normAutofit fontScale="92500"/>
          </a:bodyPr>
          <a:lstStyle/>
          <a:p>
            <a:r>
              <a:rPr lang="sk-SK" sz="2400" dirty="0" smtClean="0"/>
              <a:t>Patrí popri Jánovi Chalupkovi k najvýznamnejším slovenským dramatikom 19. storočia</a:t>
            </a:r>
            <a:r>
              <a:rPr lang="sk-SK" sz="2400" dirty="0" smtClean="0"/>
              <a:t>.</a:t>
            </a:r>
          </a:p>
          <a:p>
            <a:r>
              <a:rPr lang="sk-SK" sz="2400" dirty="0" smtClean="0"/>
              <a:t>katolícky kňaz, dramatik, politik, redaktor</a:t>
            </a:r>
          </a:p>
          <a:p>
            <a:r>
              <a:rPr lang="sk-SK" sz="2400" dirty="0" smtClean="0"/>
              <a:t>narodil sa na </a:t>
            </a:r>
            <a:r>
              <a:rPr lang="sk-SK" sz="2400" dirty="0" err="1" smtClean="0"/>
              <a:t>Kysuciach</a:t>
            </a:r>
            <a:r>
              <a:rPr lang="sk-SK" sz="2400" dirty="0" smtClean="0"/>
              <a:t> </a:t>
            </a:r>
          </a:p>
          <a:p>
            <a:r>
              <a:rPr lang="sk-SK" sz="2400" dirty="0" smtClean="0"/>
              <a:t>redigoval Katolícke noviny – obhajoval spisovnú slovenčinu</a:t>
            </a:r>
          </a:p>
          <a:p>
            <a:r>
              <a:rPr lang="sk-SK" sz="2400" dirty="0" smtClean="0"/>
              <a:t>osvetová činnosť – napísal učebnice náboženstva, čítanky a gramatiky pre slovenské školy</a:t>
            </a:r>
          </a:p>
          <a:p>
            <a:r>
              <a:rPr lang="sk-SK" sz="2400" dirty="0" smtClean="0"/>
              <a:t>jeho meno nesie aj divadlo v Trnave – Divadlo Jána </a:t>
            </a:r>
            <a:r>
              <a:rPr lang="sk-SK" sz="2400" dirty="0" err="1" smtClean="0"/>
              <a:t>Palárika</a:t>
            </a:r>
            <a:r>
              <a:rPr lang="sk-SK" sz="2400" dirty="0" smtClean="0"/>
              <a:t> v Trnave</a:t>
            </a:r>
            <a:endParaRPr lang="sk-SK" sz="2400" dirty="0" smtClean="0"/>
          </a:p>
        </p:txBody>
      </p:sp>
      <p:pic>
        <p:nvPicPr>
          <p:cNvPr id="8194" name="Picture 2" descr="http://www.janpalarik.sk/images/stories/fot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00200"/>
            <a:ext cx="3810000" cy="492648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304800" y="838200"/>
            <a:ext cx="8382000" cy="5647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lvl="0" indent="-256032">
              <a:spcBef>
                <a:spcPts val="300"/>
              </a:spcBef>
              <a:buClr>
                <a:srgbClr val="9C007F"/>
              </a:buClr>
              <a:buFont typeface="Georgia"/>
              <a:buChar char="•"/>
            </a:pPr>
            <a:r>
              <a:rPr lang="sk-SK" sz="2400" b="1" dirty="0" smtClean="0">
                <a:solidFill>
                  <a:prstClr val="black"/>
                </a:solidFill>
              </a:rPr>
              <a:t>Tvorba – komédie (veselohry):</a:t>
            </a:r>
          </a:p>
          <a:p>
            <a:pPr marL="109728" lvl="0">
              <a:spcBef>
                <a:spcPts val="300"/>
              </a:spcBef>
              <a:buClr>
                <a:srgbClr val="9C007F"/>
              </a:buClr>
            </a:pPr>
            <a:r>
              <a:rPr lang="sk-SK" sz="2400" b="1" dirty="0" smtClean="0">
                <a:solidFill>
                  <a:prstClr val="black"/>
                </a:solidFill>
              </a:rPr>
              <a:t>Inkognito</a:t>
            </a:r>
          </a:p>
          <a:p>
            <a:pPr marL="109728" lvl="0">
              <a:spcBef>
                <a:spcPts val="300"/>
              </a:spcBef>
              <a:buClr>
                <a:srgbClr val="9C007F"/>
              </a:buClr>
            </a:pPr>
            <a:r>
              <a:rPr lang="sk-SK" sz="2400" b="1" dirty="0" smtClean="0">
                <a:solidFill>
                  <a:prstClr val="black"/>
                </a:solidFill>
              </a:rPr>
              <a:t>Drotár</a:t>
            </a:r>
          </a:p>
          <a:p>
            <a:pPr marL="109728" lvl="0">
              <a:spcBef>
                <a:spcPts val="300"/>
              </a:spcBef>
              <a:buClr>
                <a:srgbClr val="9C007F"/>
              </a:buClr>
            </a:pPr>
            <a:r>
              <a:rPr lang="sk-SK" sz="2400" b="1" dirty="0" smtClean="0">
                <a:solidFill>
                  <a:prstClr val="black"/>
                </a:solidFill>
              </a:rPr>
              <a:t>Zmierenie alebo dobrodružstvo pri </a:t>
            </a:r>
            <a:r>
              <a:rPr lang="sk-SK" sz="2400" b="1" dirty="0" err="1" smtClean="0">
                <a:solidFill>
                  <a:prstClr val="black"/>
                </a:solidFill>
              </a:rPr>
              <a:t>obžinkoch</a:t>
            </a:r>
            <a:endParaRPr lang="sk-SK" sz="2400" b="1" dirty="0" smtClean="0">
              <a:solidFill>
                <a:prstClr val="black"/>
              </a:solidFill>
            </a:endParaRPr>
          </a:p>
          <a:p>
            <a:pPr marL="452628" lvl="0" indent="-342900">
              <a:spcBef>
                <a:spcPts val="300"/>
              </a:spcBef>
              <a:buClr>
                <a:srgbClr val="9C007F"/>
              </a:buClr>
              <a:buFont typeface="Arial" panose="020B0604020202020204" pitchFamily="34" charset="0"/>
              <a:buChar char="•"/>
            </a:pPr>
            <a:r>
              <a:rPr lang="sk-SK" sz="2400" b="1" dirty="0" smtClean="0">
                <a:solidFill>
                  <a:prstClr val="black"/>
                </a:solidFill>
              </a:rPr>
              <a:t>Spoločné znaky veselohier:</a:t>
            </a:r>
          </a:p>
          <a:p>
            <a:pPr marL="452628" lvl="0" indent="-342900">
              <a:spcBef>
                <a:spcPts val="300"/>
              </a:spcBef>
              <a:buClr>
                <a:srgbClr val="9C007F"/>
              </a:buClr>
              <a:buFontTx/>
              <a:buChar char="-"/>
            </a:pPr>
            <a:r>
              <a:rPr lang="sk-SK" sz="2400" dirty="0" smtClean="0">
                <a:solidFill>
                  <a:prstClr val="black"/>
                </a:solidFill>
              </a:rPr>
              <a:t>zamerané proti odrodilstvu</a:t>
            </a:r>
          </a:p>
          <a:p>
            <a:pPr marL="452628" lvl="0" indent="-342900">
              <a:spcBef>
                <a:spcPts val="300"/>
              </a:spcBef>
              <a:buClr>
                <a:srgbClr val="9C007F"/>
              </a:buClr>
              <a:buFontTx/>
              <a:buChar char="-"/>
            </a:pPr>
            <a:r>
              <a:rPr lang="sk-SK" sz="2400" dirty="0" smtClean="0">
                <a:solidFill>
                  <a:prstClr val="black"/>
                </a:solidFill>
              </a:rPr>
              <a:t>myšlienky rovnoprávnosti národov</a:t>
            </a:r>
          </a:p>
          <a:p>
            <a:pPr marL="452628" lvl="0" indent="-342900">
              <a:spcBef>
                <a:spcPts val="300"/>
              </a:spcBef>
              <a:buClr>
                <a:srgbClr val="9C007F"/>
              </a:buClr>
              <a:buFontTx/>
              <a:buChar char="-"/>
            </a:pPr>
            <a:r>
              <a:rPr lang="sk-SK" sz="2400" dirty="0" smtClean="0">
                <a:solidFill>
                  <a:prstClr val="black"/>
                </a:solidFill>
              </a:rPr>
              <a:t>vytvorenie správneho vzťahu inteligencie k ľudu</a:t>
            </a:r>
          </a:p>
          <a:p>
            <a:pPr marL="365760" lvl="0" indent="-256032">
              <a:spcBef>
                <a:spcPts val="300"/>
              </a:spcBef>
              <a:buClr>
                <a:srgbClr val="9C007F"/>
              </a:buClr>
              <a:buFont typeface="Georgia"/>
              <a:buChar char="•"/>
            </a:pPr>
            <a:r>
              <a:rPr lang="sk-SK" sz="2400" dirty="0" smtClean="0">
                <a:solidFill>
                  <a:prstClr val="black"/>
                </a:solidFill>
              </a:rPr>
              <a:t>Písal </a:t>
            </a:r>
            <a:r>
              <a:rPr lang="sk-SK" sz="2400" dirty="0">
                <a:solidFill>
                  <a:prstClr val="black"/>
                </a:solidFill>
              </a:rPr>
              <a:t>veselohry, ktoré sú </a:t>
            </a:r>
            <a:r>
              <a:rPr lang="sk-SK" sz="2400" b="1" dirty="0">
                <a:solidFill>
                  <a:prstClr val="black"/>
                </a:solidFill>
              </a:rPr>
              <a:t>komédiami omylov</a:t>
            </a:r>
            <a:r>
              <a:rPr lang="sk-SK" sz="2400" dirty="0">
                <a:solidFill>
                  <a:prstClr val="black"/>
                </a:solidFill>
              </a:rPr>
              <a:t>. </a:t>
            </a:r>
          </a:p>
          <a:p>
            <a:pPr marL="365760" lvl="0" indent="-256032">
              <a:spcBef>
                <a:spcPts val="300"/>
              </a:spcBef>
              <a:buClr>
                <a:srgbClr val="9C007F"/>
              </a:buClr>
              <a:buFont typeface="Georgia"/>
              <a:buChar char="•"/>
            </a:pPr>
            <a:r>
              <a:rPr lang="sk-SK" sz="2400" b="1" dirty="0">
                <a:solidFill>
                  <a:prstClr val="black"/>
                </a:solidFill>
              </a:rPr>
              <a:t>Komika v nich pramení </a:t>
            </a:r>
            <a:r>
              <a:rPr lang="sk-SK" sz="2400" dirty="0">
                <a:solidFill>
                  <a:prstClr val="black"/>
                </a:solidFill>
              </a:rPr>
              <a:t>zo slovných skomolenín, ale </a:t>
            </a:r>
            <a:r>
              <a:rPr lang="sk-SK" sz="2400" b="1" dirty="0">
                <a:solidFill>
                  <a:prstClr val="black"/>
                </a:solidFill>
              </a:rPr>
              <a:t>najmä</a:t>
            </a:r>
            <a:r>
              <a:rPr lang="sk-SK" sz="2400" dirty="0">
                <a:solidFill>
                  <a:prstClr val="black"/>
                </a:solidFill>
              </a:rPr>
              <a:t> </a:t>
            </a:r>
            <a:r>
              <a:rPr lang="sk-SK" sz="2400" b="1" dirty="0">
                <a:solidFill>
                  <a:prstClr val="black"/>
                </a:solidFill>
              </a:rPr>
              <a:t>zo zámeny osôb</a:t>
            </a:r>
            <a:r>
              <a:rPr lang="sk-SK" sz="2400" dirty="0">
                <a:solidFill>
                  <a:prstClr val="black"/>
                </a:solidFill>
              </a:rPr>
              <a:t>, z preoblečení, nedorozumení, inkognít. </a:t>
            </a:r>
          </a:p>
          <a:p>
            <a:pPr marL="365760" lvl="0" indent="-256032">
              <a:spcBef>
                <a:spcPts val="300"/>
              </a:spcBef>
              <a:buClr>
                <a:srgbClr val="9C007F"/>
              </a:buClr>
              <a:buFont typeface="Georgia"/>
              <a:buChar char="•"/>
            </a:pPr>
            <a:r>
              <a:rPr lang="sk-SK" sz="2400" dirty="0">
                <a:solidFill>
                  <a:prstClr val="black"/>
                </a:solidFill>
              </a:rPr>
              <a:t>Situácie vyplývajúce z týchto omylov nie sú iba zábavné, ale aj poučné. </a:t>
            </a:r>
            <a:endParaRPr lang="sk-SK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562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sk-SK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Zmierenie </a:t>
            </a:r>
            <a:r>
              <a:rPr lang="sk-SK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sk-SK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sk-SK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alebo </a:t>
            </a:r>
            <a:r>
              <a:rPr lang="sk-SK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Dobrodružstvo pri </a:t>
            </a:r>
            <a:r>
              <a:rPr lang="sk-SK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obžinkoch</a:t>
            </a:r>
            <a:endParaRPr lang="sk-SK" b="1" dirty="0">
              <a:solidFill>
                <a:schemeClr val="accent2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76400"/>
            <a:ext cx="8382000" cy="489813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sk-SK" b="1" dirty="0" smtClean="0"/>
              <a:t>Zaradenie autora:</a:t>
            </a:r>
          </a:p>
          <a:p>
            <a:pPr algn="just">
              <a:buNone/>
            </a:pPr>
            <a:r>
              <a:rPr lang="sk-SK" dirty="0" smtClean="0"/>
              <a:t>   Od romantizmu k začiatkom realizmu</a:t>
            </a:r>
          </a:p>
          <a:p>
            <a:pPr algn="just"/>
            <a:r>
              <a:rPr lang="sk-SK" b="1" dirty="0" smtClean="0"/>
              <a:t>Literárny druh: </a:t>
            </a:r>
            <a:r>
              <a:rPr lang="sk-SK" dirty="0" smtClean="0"/>
              <a:t>dráma</a:t>
            </a:r>
          </a:p>
          <a:p>
            <a:pPr algn="just"/>
            <a:r>
              <a:rPr lang="sk-SK" b="1" dirty="0" smtClean="0"/>
              <a:t>Literárny žáner: </a:t>
            </a:r>
            <a:r>
              <a:rPr lang="sk-SK" dirty="0" smtClean="0"/>
              <a:t>veselohra v troch dejstvách</a:t>
            </a:r>
          </a:p>
          <a:p>
            <a:pPr algn="just"/>
            <a:r>
              <a:rPr lang="sk-SK" b="1" dirty="0" smtClean="0"/>
              <a:t>Forma: </a:t>
            </a:r>
            <a:r>
              <a:rPr lang="sk-SK" dirty="0" smtClean="0"/>
              <a:t>dialogická</a:t>
            </a:r>
          </a:p>
          <a:p>
            <a:pPr algn="just"/>
            <a:r>
              <a:rPr lang="sk-SK" b="1" dirty="0" smtClean="0"/>
              <a:t>Miesto a čas deja</a:t>
            </a:r>
            <a:r>
              <a:rPr lang="sk-SK" dirty="0" smtClean="0"/>
              <a:t>: grófkin kaštieľ, v čase obžiniek</a:t>
            </a:r>
            <a:endParaRPr lang="sk-SK" dirty="0" smtClean="0"/>
          </a:p>
          <a:p>
            <a:pPr algn="just"/>
            <a:r>
              <a:rPr lang="sk-SK" b="1" dirty="0" smtClean="0"/>
              <a:t>Téma: </a:t>
            </a:r>
            <a:r>
              <a:rPr lang="sk-SK" dirty="0" smtClean="0"/>
              <a:t>Obraz vzťahov medzi národmi                    a spoločenskými vrstvami na Slovensku.</a:t>
            </a:r>
          </a:p>
          <a:p>
            <a:pPr algn="just"/>
            <a:r>
              <a:rPr lang="sk-SK" b="1" dirty="0" smtClean="0"/>
              <a:t>Idea: </a:t>
            </a:r>
            <a:r>
              <a:rPr lang="sk-SK" dirty="0" smtClean="0"/>
              <a:t>Autor poukazuje na potrebu tolerancie a zmierenia medzi národmi (Slováci a Maďari) a medzi spoločenskými vrstvami (šľachta, inteligencia a ľud).</a:t>
            </a:r>
            <a:endParaRPr lang="sk-SK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r>
              <a:rPr lang="sk-SK" b="1" dirty="0" smtClean="0">
                <a:solidFill>
                  <a:schemeClr val="tx1"/>
                </a:solidFill>
                <a:latin typeface="+mn-lt"/>
              </a:rPr>
              <a:t>Postavy:</a:t>
            </a:r>
            <a:endParaRPr lang="sk-SK" dirty="0">
              <a:latin typeface="+mn-lt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4336"/>
          </a:xfrm>
        </p:spPr>
        <p:txBody>
          <a:bodyPr>
            <a:normAutofit fontScale="85000" lnSpcReduction="20000"/>
          </a:bodyPr>
          <a:lstStyle/>
          <a:p>
            <a:pPr algn="just">
              <a:buNone/>
            </a:pPr>
            <a:r>
              <a:rPr lang="sk-SK" sz="3100" b="1" i="1" dirty="0" err="1" smtClean="0">
                <a:solidFill>
                  <a:schemeClr val="accent2"/>
                </a:solidFill>
              </a:rPr>
              <a:t>Miluša</a:t>
            </a:r>
            <a:r>
              <a:rPr lang="sk-SK" sz="3100" b="1" i="1" dirty="0" smtClean="0">
                <a:solidFill>
                  <a:schemeClr val="accent2"/>
                </a:solidFill>
              </a:rPr>
              <a:t> Oriešková</a:t>
            </a:r>
          </a:p>
          <a:p>
            <a:pPr>
              <a:buFont typeface="Wingdings" pitchFamily="2" charset="2"/>
              <a:buChar char="Ø"/>
            </a:pPr>
            <a:r>
              <a:rPr lang="sk-SK" sz="3100" b="1" i="1" dirty="0" smtClean="0"/>
              <a:t>  </a:t>
            </a:r>
            <a:r>
              <a:rPr lang="sk-SK" sz="3100" dirty="0" smtClean="0"/>
              <a:t>dcéra vlasteneckého učiteľa, vychovávaná v národnom duchu a k tolerancii k Uhorsku </a:t>
            </a:r>
          </a:p>
          <a:p>
            <a:pPr algn="just">
              <a:buFont typeface="Wingdings" pitchFamily="2" charset="2"/>
              <a:buChar char="Ø"/>
            </a:pPr>
            <a:r>
              <a:rPr lang="sk-SK" sz="3100" dirty="0" smtClean="0"/>
              <a:t>  vzdelaná, bystrá, sebavedomá v styku </a:t>
            </a:r>
            <a:r>
              <a:rPr lang="sk-SK" sz="3100" smtClean="0"/>
              <a:t>so šľachtou</a:t>
            </a:r>
            <a:r>
              <a:rPr lang="sk-SK" sz="3100" dirty="0" smtClean="0"/>
              <a:t>, pozná cudzie jazyky, hrá na klavíri</a:t>
            </a:r>
          </a:p>
          <a:p>
            <a:pPr algn="just">
              <a:buFont typeface="Wingdings" pitchFamily="2" charset="2"/>
              <a:buChar char="Ø"/>
            </a:pPr>
            <a:r>
              <a:rPr lang="sk-SK" sz="3100" dirty="0" smtClean="0"/>
              <a:t>  spoločníčka grófky, ktorú získala pre slovenskú vec</a:t>
            </a:r>
          </a:p>
          <a:p>
            <a:pPr marL="109728" indent="0" algn="just">
              <a:buNone/>
            </a:pPr>
            <a:endParaRPr lang="sk-SK" sz="3100" b="1" i="1" dirty="0" smtClean="0"/>
          </a:p>
          <a:p>
            <a:pPr algn="just">
              <a:buNone/>
            </a:pPr>
            <a:r>
              <a:rPr lang="sk-SK" sz="3100" b="1" i="1" dirty="0" smtClean="0">
                <a:solidFill>
                  <a:schemeClr val="accent2"/>
                </a:solidFill>
              </a:rPr>
              <a:t>Grófka </a:t>
            </a:r>
            <a:r>
              <a:rPr lang="sk-SK" sz="3100" b="1" i="1" dirty="0" err="1" smtClean="0">
                <a:solidFill>
                  <a:schemeClr val="accent2"/>
                </a:solidFill>
              </a:rPr>
              <a:t>Elisa</a:t>
            </a:r>
            <a:r>
              <a:rPr lang="sk-SK" sz="3100" b="1" i="1" dirty="0" smtClean="0">
                <a:solidFill>
                  <a:schemeClr val="accent2"/>
                </a:solidFill>
              </a:rPr>
              <a:t> Hrabovská</a:t>
            </a:r>
          </a:p>
          <a:p>
            <a:pPr algn="just">
              <a:buFont typeface="Wingdings" pitchFamily="2" charset="2"/>
              <a:buChar char="Ø"/>
            </a:pPr>
            <a:r>
              <a:rPr lang="sk-SK" sz="3100" b="1" i="1" dirty="0" smtClean="0"/>
              <a:t>  </a:t>
            </a:r>
            <a:r>
              <a:rPr lang="sk-SK" sz="3100" dirty="0" smtClean="0"/>
              <a:t>sirota; jej tútorom je barón </a:t>
            </a:r>
            <a:r>
              <a:rPr lang="sk-SK" sz="3100" dirty="0" err="1" smtClean="0"/>
              <a:t>Kostrovický</a:t>
            </a:r>
            <a:r>
              <a:rPr lang="sk-SK" sz="3100" dirty="0" smtClean="0"/>
              <a:t> starší; </a:t>
            </a:r>
          </a:p>
          <a:p>
            <a:pPr algn="just">
              <a:buNone/>
            </a:pPr>
            <a:r>
              <a:rPr lang="sk-SK" sz="3100" dirty="0" smtClean="0"/>
              <a:t>      od detstva je zasnúbená s jeho synom </a:t>
            </a:r>
          </a:p>
          <a:p>
            <a:pPr algn="just">
              <a:buNone/>
            </a:pPr>
            <a:r>
              <a:rPr lang="sk-SK" sz="3100" dirty="0" smtClean="0"/>
              <a:t>      (podľa šľachtických obyčajov)</a:t>
            </a:r>
          </a:p>
          <a:p>
            <a:pPr algn="just">
              <a:buFont typeface="Wingdings" pitchFamily="2" charset="2"/>
              <a:buChar char="Ø"/>
            </a:pPr>
            <a:r>
              <a:rPr lang="sk-SK" sz="3100" dirty="0" smtClean="0"/>
              <a:t>  krásna, milá k ľudu i k služobníctvu, priateľská  </a:t>
            </a:r>
          </a:p>
          <a:p>
            <a:pPr algn="just">
              <a:buNone/>
            </a:pPr>
            <a:r>
              <a:rPr lang="sk-SK" sz="3100" dirty="0" smtClean="0"/>
              <a:t>      k </a:t>
            </a:r>
            <a:r>
              <a:rPr lang="sk-SK" sz="3100" dirty="0" err="1" smtClean="0"/>
              <a:t>Miluši</a:t>
            </a:r>
            <a:r>
              <a:rPr lang="sk-SK" sz="3100" dirty="0" smtClean="0"/>
              <a:t>; pod jej vplyvom hovorí po slovensky</a:t>
            </a:r>
          </a:p>
          <a:p>
            <a:pPr algn="just">
              <a:buNone/>
            </a:pPr>
            <a:r>
              <a:rPr lang="sk-SK" sz="3100" dirty="0" smtClean="0"/>
              <a:t>      a hlási sa k slovenskému pôvodu</a:t>
            </a:r>
            <a:endParaRPr lang="sk-SK" sz="3100" b="1" i="1" dirty="0" smtClean="0"/>
          </a:p>
          <a:p>
            <a:pPr algn="just">
              <a:buNone/>
            </a:pPr>
            <a:endParaRPr lang="sk-SK" sz="3100" b="1" i="1" dirty="0" smtClean="0"/>
          </a:p>
          <a:p>
            <a:pPr algn="just"/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r>
              <a:rPr lang="sk-SK" b="1" dirty="0" smtClean="0">
                <a:solidFill>
                  <a:schemeClr val="tx1"/>
                </a:solidFill>
                <a:latin typeface="+mn-lt"/>
              </a:rPr>
              <a:t>Postavy:</a:t>
            </a:r>
            <a:endParaRPr lang="sk-SK" dirty="0">
              <a:latin typeface="+mn-lt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97433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sk-SK" sz="2600" b="1" i="1" dirty="0" smtClean="0">
                <a:solidFill>
                  <a:schemeClr val="accent2"/>
                </a:solidFill>
              </a:rPr>
              <a:t>Barón Ľudovít </a:t>
            </a:r>
            <a:r>
              <a:rPr lang="sk-SK" sz="2600" b="1" i="1" dirty="0" err="1" smtClean="0">
                <a:solidFill>
                  <a:schemeClr val="accent2"/>
                </a:solidFill>
              </a:rPr>
              <a:t>Kostrovický</a:t>
            </a:r>
            <a:r>
              <a:rPr lang="sk-SK" sz="2600" b="1" i="1" dirty="0" smtClean="0">
                <a:solidFill>
                  <a:schemeClr val="accent2"/>
                </a:solidFill>
              </a:rPr>
              <a:t> mladší</a:t>
            </a:r>
          </a:p>
          <a:p>
            <a:pPr>
              <a:buFont typeface="Wingdings" pitchFamily="2" charset="2"/>
              <a:buChar char="Ø"/>
            </a:pPr>
            <a:r>
              <a:rPr lang="sk-SK" sz="2600" b="1" i="1" dirty="0" smtClean="0"/>
              <a:t>  </a:t>
            </a:r>
            <a:r>
              <a:rPr lang="sk-SK" sz="2600" dirty="0" smtClean="0"/>
              <a:t>snúbenec grófky</a:t>
            </a:r>
          </a:p>
          <a:p>
            <a:pPr>
              <a:buFont typeface="Wingdings" pitchFamily="2" charset="2"/>
              <a:buChar char="Ø"/>
            </a:pPr>
            <a:r>
              <a:rPr lang="sk-SK" sz="2600" dirty="0" smtClean="0"/>
              <a:t>  </a:t>
            </a:r>
            <a:r>
              <a:rPr lang="sk-SK" sz="2600" dirty="0" err="1" smtClean="0"/>
              <a:t>zhýčkaný</a:t>
            </a:r>
            <a:r>
              <a:rPr lang="sk-SK" sz="2600" dirty="0" smtClean="0"/>
              <a:t> budapeštianskym prostredím</a:t>
            </a:r>
          </a:p>
          <a:p>
            <a:pPr>
              <a:buFont typeface="Wingdings" pitchFamily="2" charset="2"/>
              <a:buChar char="Ø"/>
            </a:pPr>
            <a:r>
              <a:rPr lang="sk-SK" sz="2600" dirty="0" smtClean="0"/>
              <a:t>  ušľachtilý, priateľský k </a:t>
            </a:r>
            <a:r>
              <a:rPr lang="sk-SK" sz="2600" dirty="0" err="1" smtClean="0"/>
              <a:t>Rohonovi</a:t>
            </a:r>
            <a:r>
              <a:rPr lang="sk-SK" sz="2600" dirty="0" smtClean="0"/>
              <a:t>; v citoch úprimný;</a:t>
            </a:r>
          </a:p>
          <a:p>
            <a:pPr>
              <a:buNone/>
            </a:pPr>
            <a:r>
              <a:rPr lang="sk-SK" sz="2600" dirty="0" smtClean="0"/>
              <a:t>      dáva prednosť láske pred majetkom</a:t>
            </a:r>
          </a:p>
          <a:p>
            <a:pPr>
              <a:buFont typeface="Wingdings" pitchFamily="2" charset="2"/>
              <a:buChar char="Ø"/>
            </a:pPr>
            <a:r>
              <a:rPr lang="sk-SK" sz="2600" dirty="0" smtClean="0"/>
              <a:t>  hlási sa k maďarskému národu, hoci má slovenský </a:t>
            </a:r>
          </a:p>
          <a:p>
            <a:pPr>
              <a:buNone/>
            </a:pPr>
            <a:r>
              <a:rPr lang="sk-SK" sz="2600" dirty="0" smtClean="0"/>
              <a:t>      pôvod</a:t>
            </a:r>
          </a:p>
          <a:p>
            <a:pPr>
              <a:buNone/>
            </a:pPr>
            <a:r>
              <a:rPr lang="sk-SK" sz="2600" b="1" i="1" dirty="0" smtClean="0">
                <a:solidFill>
                  <a:schemeClr val="accent2"/>
                </a:solidFill>
              </a:rPr>
              <a:t>Zememerač </a:t>
            </a:r>
            <a:r>
              <a:rPr lang="sk-SK" sz="2600" b="1" i="1" dirty="0" err="1" smtClean="0">
                <a:solidFill>
                  <a:schemeClr val="accent2"/>
                </a:solidFill>
              </a:rPr>
              <a:t>Rohon</a:t>
            </a:r>
            <a:endParaRPr lang="sk-SK" sz="2600" b="1" i="1" dirty="0" smtClean="0">
              <a:solidFill>
                <a:schemeClr val="accent2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sk-SK" sz="2600" b="1" i="1" dirty="0" smtClean="0"/>
              <a:t>  </a:t>
            </a:r>
            <a:r>
              <a:rPr lang="sk-SK" sz="2600" dirty="0" smtClean="0"/>
              <a:t>priateľ baróna </a:t>
            </a:r>
            <a:r>
              <a:rPr lang="sk-SK" sz="2600" dirty="0" err="1" smtClean="0"/>
              <a:t>Kostrovického</a:t>
            </a:r>
            <a:r>
              <a:rPr lang="sk-SK" sz="2600" dirty="0" smtClean="0"/>
              <a:t> ml.; pôvodom Slovák,</a:t>
            </a:r>
          </a:p>
          <a:p>
            <a:pPr>
              <a:buNone/>
            </a:pPr>
            <a:r>
              <a:rPr lang="sk-SK" sz="2600" dirty="0" smtClean="0"/>
              <a:t>      ale štúdiom a prostredím pomaďarčený</a:t>
            </a:r>
          </a:p>
          <a:p>
            <a:pPr>
              <a:buFont typeface="Wingdings" pitchFamily="2" charset="2"/>
              <a:buChar char="Ø"/>
            </a:pPr>
            <a:r>
              <a:rPr lang="sk-SK" sz="2600" b="1" i="1" dirty="0" smtClean="0"/>
              <a:t>  </a:t>
            </a:r>
            <a:r>
              <a:rPr lang="sk-SK" sz="2600" dirty="0" smtClean="0"/>
              <a:t>pod </a:t>
            </a:r>
            <a:r>
              <a:rPr lang="sk-SK" sz="2600" dirty="0" err="1" smtClean="0"/>
              <a:t>Milušiným</a:t>
            </a:r>
            <a:r>
              <a:rPr lang="sk-SK" sz="2600" dirty="0" smtClean="0"/>
              <a:t> vplyvom sa vracia k slovenským </a:t>
            </a:r>
          </a:p>
          <a:p>
            <a:pPr>
              <a:buNone/>
            </a:pPr>
            <a:r>
              <a:rPr lang="sk-SK" sz="2600" dirty="0" smtClean="0"/>
              <a:t>      koreňom</a:t>
            </a:r>
            <a:endParaRPr lang="sk-SK" sz="2600" b="1" i="1" dirty="0" smtClean="0"/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r>
              <a:rPr lang="sk-SK" b="1" dirty="0" smtClean="0">
                <a:solidFill>
                  <a:schemeClr val="tx1"/>
                </a:solidFill>
                <a:latin typeface="+mn-lt"/>
              </a:rPr>
              <a:t>Vnútorná kompozícia:</a:t>
            </a:r>
            <a:endParaRPr lang="sk-SK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524000"/>
            <a:ext cx="8839200" cy="5050536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Ø"/>
            </a:pPr>
            <a:r>
              <a:rPr lang="sk-SK" sz="2300" b="1" dirty="0" smtClean="0"/>
              <a:t>  </a:t>
            </a:r>
            <a:r>
              <a:rPr lang="sk-SK" sz="2500" b="1" dirty="0" smtClean="0">
                <a:solidFill>
                  <a:schemeClr val="accent2"/>
                </a:solidFill>
              </a:rPr>
              <a:t>Expozícia</a:t>
            </a:r>
            <a:r>
              <a:rPr lang="sk-SK" sz="2500" dirty="0" smtClean="0"/>
              <a:t> – zoznámenie sa s postavami a vzťahmi medzi nimi</a:t>
            </a:r>
          </a:p>
          <a:p>
            <a:pPr>
              <a:buFont typeface="Wingdings" pitchFamily="2" charset="2"/>
              <a:buChar char="Ø"/>
            </a:pPr>
            <a:r>
              <a:rPr lang="sk-SK" sz="2500" b="1" dirty="0" smtClean="0">
                <a:solidFill>
                  <a:schemeClr val="accent2"/>
                </a:solidFill>
              </a:rPr>
              <a:t>  Kolízia </a:t>
            </a:r>
            <a:r>
              <a:rPr lang="sk-SK" sz="2500" dirty="0" smtClean="0"/>
              <a:t>– oznámenie o príchode baróna </a:t>
            </a:r>
            <a:r>
              <a:rPr lang="sk-SK" sz="2500" dirty="0" err="1" smtClean="0"/>
              <a:t>Kostrovického</a:t>
            </a:r>
            <a:r>
              <a:rPr lang="sk-SK" sz="2500" dirty="0" smtClean="0"/>
              <a:t>;  </a:t>
            </a:r>
          </a:p>
          <a:p>
            <a:pPr>
              <a:buNone/>
            </a:pPr>
            <a:r>
              <a:rPr lang="sk-SK" sz="2500" dirty="0" smtClean="0"/>
              <a:t>      dvojitá zámena postáv (grófka         </a:t>
            </a:r>
            <a:r>
              <a:rPr lang="sk-SK" sz="2500" dirty="0" err="1" smtClean="0"/>
              <a:t>Miluša</a:t>
            </a:r>
            <a:r>
              <a:rPr lang="sk-SK" sz="2500" dirty="0" smtClean="0"/>
              <a:t>, barón         </a:t>
            </a:r>
            <a:r>
              <a:rPr lang="sk-SK" sz="2500" dirty="0" err="1" smtClean="0"/>
              <a:t>Rohon</a:t>
            </a:r>
            <a:r>
              <a:rPr lang="sk-SK" sz="2500" dirty="0" smtClean="0"/>
              <a:t>)</a:t>
            </a:r>
          </a:p>
          <a:p>
            <a:pPr>
              <a:buFont typeface="Wingdings" pitchFamily="2" charset="2"/>
              <a:buChar char="Ø"/>
            </a:pPr>
            <a:r>
              <a:rPr lang="sk-SK" sz="2500" dirty="0" smtClean="0"/>
              <a:t>  </a:t>
            </a:r>
            <a:r>
              <a:rPr lang="sk-SK" sz="2500" b="1" dirty="0" smtClean="0">
                <a:solidFill>
                  <a:schemeClr val="accent2"/>
                </a:solidFill>
              </a:rPr>
              <a:t>Kríza</a:t>
            </a:r>
            <a:r>
              <a:rPr lang="sk-SK" sz="2500" b="1" dirty="0" smtClean="0"/>
              <a:t> </a:t>
            </a:r>
            <a:r>
              <a:rPr lang="sk-SK" sz="2500" dirty="0" smtClean="0"/>
              <a:t>– „grófka“ vzbudí sympatie u </a:t>
            </a:r>
            <a:r>
              <a:rPr lang="sk-SK" sz="2500" dirty="0" err="1" smtClean="0"/>
              <a:t>Rohona</a:t>
            </a:r>
            <a:r>
              <a:rPr lang="sk-SK" sz="2500" dirty="0" smtClean="0"/>
              <a:t>, ale barón začína </a:t>
            </a:r>
          </a:p>
          <a:p>
            <a:pPr>
              <a:buNone/>
            </a:pPr>
            <a:r>
              <a:rPr lang="sk-SK" sz="2500" dirty="0" smtClean="0"/>
              <a:t>      ľutovať, že ho s ňou viaže sobášna zmluva</a:t>
            </a:r>
          </a:p>
          <a:p>
            <a:pPr>
              <a:buFont typeface="Wingdings" pitchFamily="2" charset="2"/>
              <a:buChar char="Ø"/>
            </a:pPr>
            <a:r>
              <a:rPr lang="sk-SK" sz="2500" dirty="0" smtClean="0"/>
              <a:t>  </a:t>
            </a:r>
            <a:r>
              <a:rPr lang="sk-SK" sz="2500" b="1" dirty="0" smtClean="0">
                <a:solidFill>
                  <a:schemeClr val="accent2"/>
                </a:solidFill>
              </a:rPr>
              <a:t>Peripetia</a:t>
            </a:r>
            <a:r>
              <a:rPr lang="sk-SK" sz="2500" dirty="0" smtClean="0">
                <a:solidFill>
                  <a:schemeClr val="accent2"/>
                </a:solidFill>
              </a:rPr>
              <a:t> </a:t>
            </a:r>
            <a:r>
              <a:rPr lang="sk-SK" sz="2500" dirty="0" smtClean="0"/>
              <a:t>– </a:t>
            </a:r>
            <a:r>
              <a:rPr lang="sk-SK" sz="2500" dirty="0" err="1" smtClean="0"/>
              <a:t>Rohon</a:t>
            </a:r>
            <a:r>
              <a:rPr lang="sk-SK" sz="2500" dirty="0" smtClean="0"/>
              <a:t> vyznáva lásku „grófke“; </a:t>
            </a:r>
            <a:r>
              <a:rPr lang="sk-SK" sz="2500" dirty="0" err="1" smtClean="0"/>
              <a:t>Miluša</a:t>
            </a:r>
            <a:r>
              <a:rPr lang="sk-SK" sz="2500" dirty="0" smtClean="0"/>
              <a:t> sa prizná, </a:t>
            </a:r>
          </a:p>
          <a:p>
            <a:pPr>
              <a:buNone/>
            </a:pPr>
            <a:r>
              <a:rPr lang="sk-SK" sz="2500" dirty="0" smtClean="0"/>
              <a:t>      že nie je grófkou a </a:t>
            </a:r>
            <a:r>
              <a:rPr lang="sk-SK" sz="2500" dirty="0" err="1" smtClean="0"/>
              <a:t>Rohon</a:t>
            </a:r>
            <a:r>
              <a:rPr lang="sk-SK" sz="2500" dirty="0" smtClean="0"/>
              <a:t> sa prizná, že nie </a:t>
            </a:r>
            <a:r>
              <a:rPr lang="sk-SK" sz="2500" smtClean="0"/>
              <a:t>je barónom</a:t>
            </a:r>
            <a:endParaRPr lang="sk-SK" sz="2500" dirty="0" smtClean="0"/>
          </a:p>
          <a:p>
            <a:pPr>
              <a:buFont typeface="Wingdings" pitchFamily="2" charset="2"/>
              <a:buChar char="Ø"/>
            </a:pPr>
            <a:r>
              <a:rPr lang="sk-SK" sz="2500" dirty="0" smtClean="0"/>
              <a:t>  </a:t>
            </a:r>
            <a:r>
              <a:rPr lang="sk-SK" sz="2500" b="1" dirty="0" smtClean="0">
                <a:solidFill>
                  <a:schemeClr val="accent2"/>
                </a:solidFill>
              </a:rPr>
              <a:t>Rozuzlenie</a:t>
            </a:r>
            <a:r>
              <a:rPr lang="sk-SK" sz="2500" dirty="0" smtClean="0"/>
              <a:t> – na dožinkovej slávnosti sa zjaví grófka v kroji </a:t>
            </a:r>
          </a:p>
          <a:p>
            <a:pPr>
              <a:buNone/>
            </a:pPr>
            <a:r>
              <a:rPr lang="sk-SK" sz="2500" dirty="0" smtClean="0"/>
              <a:t>      ako dievča z ľudu a barónovi sa natoľko páči, že je ochotný </a:t>
            </a:r>
          </a:p>
          <a:p>
            <a:pPr>
              <a:buNone/>
            </a:pPr>
            <a:r>
              <a:rPr lang="sk-SK" sz="2500" dirty="0" smtClean="0"/>
              <a:t>      riskovať nerovné manželstvo; nakoniec sa všetko vyjasní     </a:t>
            </a:r>
          </a:p>
          <a:p>
            <a:pPr>
              <a:buNone/>
            </a:pPr>
            <a:r>
              <a:rPr lang="sk-SK" sz="2500" dirty="0" smtClean="0"/>
              <a:t>      a všetci sú spokojní</a:t>
            </a:r>
          </a:p>
          <a:p>
            <a:pPr>
              <a:buNone/>
            </a:pPr>
            <a:endParaRPr lang="sk-SK" sz="2300" b="1" dirty="0"/>
          </a:p>
        </p:txBody>
      </p:sp>
      <p:cxnSp>
        <p:nvCxnSpPr>
          <p:cNvPr id="5" name="Rovná spojovacia šípka 4"/>
          <p:cNvCxnSpPr/>
          <p:nvPr/>
        </p:nvCxnSpPr>
        <p:spPr>
          <a:xfrm>
            <a:off x="4572000" y="2514600"/>
            <a:ext cx="4572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ovná spojovacia šípka 6"/>
          <p:cNvCxnSpPr/>
          <p:nvPr/>
        </p:nvCxnSpPr>
        <p:spPr>
          <a:xfrm>
            <a:off x="7010400" y="2514600"/>
            <a:ext cx="4572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sk-SK" sz="5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Ukážka:</a:t>
            </a:r>
            <a:endParaRPr lang="sk-SK" sz="54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sk-SK" sz="2900" b="1" dirty="0" err="1" smtClean="0"/>
              <a:t>Miluša</a:t>
            </a:r>
            <a:r>
              <a:rPr lang="sk-SK" sz="2900" b="1" dirty="0" smtClean="0"/>
              <a:t>:</a:t>
            </a:r>
            <a:r>
              <a:rPr lang="sk-SK" sz="2900" i="1" dirty="0" smtClean="0"/>
              <a:t>   Aký vlastenectva krásy pochop máte,                               </a:t>
            </a:r>
            <a:endParaRPr lang="sk-SK" sz="2900" dirty="0" smtClean="0"/>
          </a:p>
          <a:p>
            <a:pPr>
              <a:buNone/>
            </a:pPr>
            <a:r>
              <a:rPr lang="sk-SK" sz="2900" i="1" dirty="0" smtClean="0"/>
              <a:t>                   to mi už váš husár </a:t>
            </a:r>
            <a:r>
              <a:rPr lang="sk-SK" sz="2900" i="1" dirty="0" err="1" smtClean="0"/>
              <a:t>Pišta</a:t>
            </a:r>
            <a:r>
              <a:rPr lang="sk-SK" sz="2900" i="1" dirty="0" smtClean="0"/>
              <a:t> vyrozprával.                           </a:t>
            </a:r>
            <a:endParaRPr lang="sk-SK" sz="2900" dirty="0" smtClean="0"/>
          </a:p>
          <a:p>
            <a:pPr>
              <a:buNone/>
            </a:pPr>
            <a:r>
              <a:rPr lang="sk-SK" sz="2900" i="1" dirty="0" smtClean="0"/>
              <a:t>                   Vy ste za šesť rokov v </a:t>
            </a:r>
            <a:r>
              <a:rPr lang="sk-SK" sz="2900" i="1" dirty="0" err="1" smtClean="0"/>
              <a:t>Pešti</a:t>
            </a:r>
            <a:r>
              <a:rPr lang="sk-SK" sz="2900" i="1" dirty="0" smtClean="0"/>
              <a:t> sa zabával,                        </a:t>
            </a:r>
            <a:endParaRPr lang="sk-SK" sz="2900" dirty="0" smtClean="0"/>
          </a:p>
          <a:p>
            <a:pPr>
              <a:buNone/>
            </a:pPr>
            <a:r>
              <a:rPr lang="sk-SK" sz="2900" i="1" dirty="0" smtClean="0"/>
              <a:t>                   trochu steny školské od prachu ošúchal,                      </a:t>
            </a:r>
            <a:endParaRPr lang="sk-SK" sz="2900" dirty="0" smtClean="0"/>
          </a:p>
          <a:p>
            <a:pPr>
              <a:buNone/>
            </a:pPr>
            <a:r>
              <a:rPr lang="sk-SK" sz="2900" i="1" dirty="0" smtClean="0"/>
              <a:t>                   niečo z vied a krásnych umení oňuchal,                      </a:t>
            </a:r>
            <a:endParaRPr lang="sk-SK" sz="2900" dirty="0" smtClean="0"/>
          </a:p>
          <a:p>
            <a:pPr>
              <a:buNone/>
            </a:pPr>
            <a:r>
              <a:rPr lang="sk-SK" sz="2900" i="1" dirty="0" smtClean="0"/>
              <a:t>                   a </a:t>
            </a:r>
            <a:r>
              <a:rPr lang="sk-SK" sz="2900" i="1" dirty="0" err="1" smtClean="0"/>
              <a:t>včul</a:t>
            </a:r>
            <a:r>
              <a:rPr lang="sk-SK" sz="2900" i="1" dirty="0" smtClean="0"/>
              <a:t> maďarčinou celkom napáchnutý,                     </a:t>
            </a:r>
            <a:endParaRPr lang="sk-SK" sz="2900" dirty="0" smtClean="0"/>
          </a:p>
          <a:p>
            <a:pPr>
              <a:buNone/>
            </a:pPr>
            <a:r>
              <a:rPr lang="sk-SK" sz="2900" i="1" dirty="0" smtClean="0"/>
              <a:t>                   pýchou vzdelanosti domnelej nadutý</a:t>
            </a:r>
            <a:endParaRPr lang="sk-SK" sz="2900" dirty="0" smtClean="0"/>
          </a:p>
          <a:p>
            <a:pPr>
              <a:buNone/>
            </a:pPr>
            <a:r>
              <a:rPr lang="sk-SK" sz="2900" i="1" dirty="0" smtClean="0"/>
              <a:t>                   do svojho domu naspäť prichádzate,                           </a:t>
            </a:r>
            <a:endParaRPr lang="sk-SK" sz="2900" dirty="0" smtClean="0"/>
          </a:p>
          <a:p>
            <a:pPr>
              <a:buNone/>
            </a:pPr>
            <a:r>
              <a:rPr lang="sk-SK" sz="2900" i="1" dirty="0" smtClean="0"/>
              <a:t>                   hanbiac sa za vlastný, z </a:t>
            </a:r>
            <a:r>
              <a:rPr lang="sk-SK" sz="2900" i="1" dirty="0" err="1" smtClean="0"/>
              <a:t>nehož</a:t>
            </a:r>
            <a:r>
              <a:rPr lang="sk-SK" sz="2900" i="1" dirty="0" smtClean="0"/>
              <a:t> pochádzate, </a:t>
            </a:r>
            <a:r>
              <a:rPr lang="sk-SK" sz="2900" dirty="0" smtClean="0"/>
              <a:t>                </a:t>
            </a:r>
          </a:p>
          <a:p>
            <a:pPr>
              <a:buNone/>
            </a:pPr>
            <a:r>
              <a:rPr lang="sk-SK" sz="2900" i="1" dirty="0" smtClean="0"/>
              <a:t>                   národ; vaši vlastní úbohí </a:t>
            </a:r>
            <a:r>
              <a:rPr lang="sk-SK" sz="2900" i="1" dirty="0" err="1" smtClean="0"/>
              <a:t>krajani</a:t>
            </a:r>
            <a:endParaRPr lang="sk-SK" sz="2900" dirty="0" smtClean="0"/>
          </a:p>
          <a:p>
            <a:pPr>
              <a:buNone/>
            </a:pPr>
            <a:r>
              <a:rPr lang="sk-SK" sz="2900" i="1" dirty="0" smtClean="0"/>
              <a:t>                   sú </a:t>
            </a:r>
            <a:r>
              <a:rPr lang="sk-SK" sz="2900" i="1" dirty="0" err="1" smtClean="0"/>
              <a:t>hazafickému</a:t>
            </a:r>
            <a:r>
              <a:rPr lang="sk-SK" sz="2900" i="1" dirty="0" smtClean="0"/>
              <a:t> oku vášmu ani</a:t>
            </a:r>
            <a:endParaRPr lang="sk-SK" sz="2900" dirty="0" smtClean="0"/>
          </a:p>
          <a:p>
            <a:pPr>
              <a:buNone/>
            </a:pPr>
            <a:r>
              <a:rPr lang="sk-SK" sz="2900" i="1" dirty="0" smtClean="0"/>
              <a:t>                   len za sluhov, slúžky, kočišov nesúci...</a:t>
            </a:r>
            <a:endParaRPr lang="sk-SK" sz="2900" dirty="0" smtClean="0"/>
          </a:p>
          <a:p>
            <a:pPr>
              <a:buNone/>
            </a:pP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6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100"/>
                            </p:stCondLst>
                            <p:childTnLst>
                              <p:par>
                                <p:cTn id="1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600"/>
                            </p:stCondLst>
                            <p:childTnLst>
                              <p:par>
                                <p:cTn id="2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100"/>
                            </p:stCondLst>
                            <p:childTnLst>
                              <p:par>
                                <p:cTn id="2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600"/>
                            </p:stCondLst>
                            <p:childTnLst>
                              <p:par>
                                <p:cTn id="2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100"/>
                            </p:stCondLst>
                            <p:childTnLst>
                              <p:par>
                                <p:cTn id="3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600"/>
                            </p:stCondLst>
                            <p:childTnLst>
                              <p:par>
                                <p:cTn id="3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100"/>
                            </p:stCondLst>
                            <p:childTnLst>
                              <p:par>
                                <p:cTn id="4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600"/>
                            </p:stCondLst>
                            <p:childTnLst>
                              <p:par>
                                <p:cTn id="4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100"/>
                            </p:stCondLst>
                            <p:childTnLst>
                              <p:par>
                                <p:cTn id="4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600"/>
                            </p:stCondLst>
                            <p:childTnLst>
                              <p:par>
                                <p:cTn id="5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100"/>
                            </p:stCondLst>
                            <p:childTnLst>
                              <p:par>
                                <p:cTn id="5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sk-SK" sz="5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Ukážka:</a:t>
            </a:r>
            <a:endParaRPr lang="sk-SK" sz="5400" dirty="0">
              <a:latin typeface="+mn-lt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sk-SK" sz="2900" b="1" dirty="0" err="1" smtClean="0"/>
              <a:t>Miluša</a:t>
            </a:r>
            <a:r>
              <a:rPr lang="sk-SK" sz="2900" b="1" dirty="0" smtClean="0"/>
              <a:t>:</a:t>
            </a:r>
            <a:r>
              <a:rPr lang="sk-SK" sz="2900" i="1" dirty="0" smtClean="0"/>
              <a:t> Ó, mne sa ver´ také vlastenectvo hnusí,</a:t>
            </a:r>
            <a:endParaRPr lang="sk-SK" sz="2900" dirty="0" smtClean="0"/>
          </a:p>
          <a:p>
            <a:pPr>
              <a:buNone/>
            </a:pPr>
            <a:r>
              <a:rPr lang="sk-SK" sz="2900" i="1" dirty="0" smtClean="0"/>
              <a:t>                 ktoré má v škaredom odrodilstva hriechu</a:t>
            </a:r>
            <a:endParaRPr lang="sk-SK" sz="2900" dirty="0" smtClean="0"/>
          </a:p>
          <a:p>
            <a:pPr>
              <a:buNone/>
            </a:pPr>
            <a:r>
              <a:rPr lang="sk-SK" sz="2900" i="1" dirty="0" smtClean="0"/>
              <a:t>                 svoj koreň; kto vlastný národ zanedbáva,</a:t>
            </a:r>
            <a:endParaRPr lang="sk-SK" sz="2900" dirty="0" smtClean="0"/>
          </a:p>
          <a:p>
            <a:pPr>
              <a:buNone/>
            </a:pPr>
            <a:r>
              <a:rPr lang="sk-SK" sz="2900" i="1" dirty="0" smtClean="0"/>
              <a:t>                 jeho jazyk haní, ľudom </a:t>
            </a:r>
            <a:r>
              <a:rPr lang="sk-SK" sz="2900" i="1" dirty="0" err="1" smtClean="0"/>
              <a:t>pohrdáva</a:t>
            </a:r>
            <a:endParaRPr lang="sk-SK" sz="2900" dirty="0" smtClean="0"/>
          </a:p>
          <a:p>
            <a:pPr>
              <a:buNone/>
            </a:pPr>
            <a:r>
              <a:rPr lang="sk-SK" sz="2900" i="1" dirty="0" smtClean="0"/>
              <a:t>                 a k jeho osvete ani len </a:t>
            </a:r>
            <a:r>
              <a:rPr lang="sk-SK" sz="2900" i="1" dirty="0" err="1" smtClean="0"/>
              <a:t>stebolka</a:t>
            </a:r>
            <a:endParaRPr lang="sk-SK" sz="2900" dirty="0" smtClean="0"/>
          </a:p>
          <a:p>
            <a:pPr>
              <a:buNone/>
            </a:pPr>
            <a:r>
              <a:rPr lang="sk-SK" sz="2900" i="1" dirty="0" smtClean="0"/>
              <a:t>                 nepriloží, lež len svojim časným voľká</a:t>
            </a:r>
            <a:endParaRPr lang="sk-SK" sz="2900" dirty="0" smtClean="0"/>
          </a:p>
          <a:p>
            <a:pPr>
              <a:buNone/>
            </a:pPr>
            <a:r>
              <a:rPr lang="sk-SK" sz="2900" i="1" dirty="0" smtClean="0"/>
              <a:t>                 výhodám – trebárs vždy na jazyku nosí</a:t>
            </a:r>
            <a:endParaRPr lang="sk-SK" sz="2900" dirty="0" smtClean="0"/>
          </a:p>
          <a:p>
            <a:pPr>
              <a:buNone/>
            </a:pPr>
            <a:r>
              <a:rPr lang="sk-SK" sz="2900" i="1" dirty="0" smtClean="0"/>
              <a:t>                 krásne slová lásky k vlasti a otčine –</a:t>
            </a:r>
            <a:endParaRPr lang="sk-SK" sz="2900" dirty="0" smtClean="0"/>
          </a:p>
          <a:p>
            <a:pPr>
              <a:buNone/>
            </a:pPr>
            <a:r>
              <a:rPr lang="sk-SK" sz="2900" i="1" dirty="0" smtClean="0"/>
              <a:t>                 Ó, darmo sa sebec tým menom honosí:</a:t>
            </a:r>
            <a:endParaRPr lang="sk-SK" sz="2900" dirty="0" smtClean="0"/>
          </a:p>
          <a:p>
            <a:pPr>
              <a:buNone/>
            </a:pPr>
            <a:r>
              <a:rPr lang="sk-SK" sz="2900" i="1" dirty="0" smtClean="0"/>
              <a:t>                 Kto nie priateľ ľudu, ten nie je vlastencom,</a:t>
            </a:r>
            <a:endParaRPr lang="sk-SK" sz="2900" dirty="0" smtClean="0"/>
          </a:p>
          <a:p>
            <a:pPr>
              <a:buNone/>
            </a:pPr>
            <a:r>
              <a:rPr lang="sk-SK" sz="2900" i="1" dirty="0" smtClean="0"/>
              <a:t>                 lež márny šarlatán alebo </a:t>
            </a:r>
            <a:r>
              <a:rPr lang="sk-SK" sz="2900" i="1" dirty="0" err="1" smtClean="0"/>
              <a:t>streštenec</a:t>
            </a:r>
            <a:r>
              <a:rPr lang="sk-SK" sz="2900" i="1" dirty="0" smtClean="0"/>
              <a:t>,</a:t>
            </a:r>
            <a:endParaRPr lang="sk-SK" sz="2900" dirty="0" smtClean="0"/>
          </a:p>
          <a:p>
            <a:pPr>
              <a:buNone/>
            </a:pPr>
            <a:r>
              <a:rPr lang="sk-SK" sz="2900" i="1" dirty="0" smtClean="0"/>
              <a:t>                 ktorý len nesvornosť rozsieva v krajine!</a:t>
            </a:r>
            <a:endParaRPr lang="sk-SK" sz="2900" dirty="0" smtClean="0"/>
          </a:p>
          <a:p>
            <a:pPr>
              <a:buNone/>
            </a:pP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6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100"/>
                            </p:stCondLst>
                            <p:childTnLst>
                              <p:par>
                                <p:cTn id="1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600"/>
                            </p:stCondLst>
                            <p:childTnLst>
                              <p:par>
                                <p:cTn id="2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100"/>
                            </p:stCondLst>
                            <p:childTnLst>
                              <p:par>
                                <p:cTn id="2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600"/>
                            </p:stCondLst>
                            <p:childTnLst>
                              <p:par>
                                <p:cTn id="2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100"/>
                            </p:stCondLst>
                            <p:childTnLst>
                              <p:par>
                                <p:cTn id="3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600"/>
                            </p:stCondLst>
                            <p:childTnLst>
                              <p:par>
                                <p:cTn id="3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100"/>
                            </p:stCondLst>
                            <p:childTnLst>
                              <p:par>
                                <p:cTn id="4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600"/>
                            </p:stCondLst>
                            <p:childTnLst>
                              <p:par>
                                <p:cTn id="4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100"/>
                            </p:stCondLst>
                            <p:childTnLst>
                              <p:par>
                                <p:cTn id="4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600"/>
                            </p:stCondLst>
                            <p:childTnLst>
                              <p:par>
                                <p:cTn id="5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100"/>
                            </p:stCondLst>
                            <p:childTnLst>
                              <p:par>
                                <p:cTn id="5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tský">
  <a:themeElements>
    <a:clrScheme name="Nadšeni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Mestský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estský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487</TotalTime>
  <Words>467</Words>
  <Application>Microsoft Office PowerPoint</Application>
  <PresentationFormat>Prezentácia na obrazovke (4:3)</PresentationFormat>
  <Paragraphs>101</Paragraphs>
  <Slides>11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8" baseType="lpstr">
      <vt:lpstr>Aharoni</vt:lpstr>
      <vt:lpstr>Arial</vt:lpstr>
      <vt:lpstr>Georgia</vt:lpstr>
      <vt:lpstr>Trebuchet MS</vt:lpstr>
      <vt:lpstr>Wingdings</vt:lpstr>
      <vt:lpstr>Wingdings 2</vt:lpstr>
      <vt:lpstr>Mestský</vt:lpstr>
      <vt:lpstr>OD ROMANTIZMU                 K ZAČIATKOM REALIZMU</vt:lpstr>
      <vt:lpstr> JÁN PALÁRIK (1822 – 1870)  </vt:lpstr>
      <vt:lpstr>Prezentácia programu PowerPoint</vt:lpstr>
      <vt:lpstr>    Zmierenie       alebo Dobrodružstvo pri obžinkoch</vt:lpstr>
      <vt:lpstr>Postavy:</vt:lpstr>
      <vt:lpstr>Postavy:</vt:lpstr>
      <vt:lpstr>Vnútorná kompozícia:</vt:lpstr>
      <vt:lpstr>Ukážka:</vt:lpstr>
      <vt:lpstr>Ukážka: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PRECHOD OD ROMANTIZMU        K REALIZMU</dc:title>
  <dc:creator>Tinka</dc:creator>
  <cp:lastModifiedBy>Kristína Vargová</cp:lastModifiedBy>
  <cp:revision>58</cp:revision>
  <dcterms:created xsi:type="dcterms:W3CDTF">2012-01-23T17:38:49Z</dcterms:created>
  <dcterms:modified xsi:type="dcterms:W3CDTF">2021-04-16T07:53:28Z</dcterms:modified>
</cp:coreProperties>
</file>