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FCC89312-ED39-4611-8000-F7326FAFA842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sk-SK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8BBC108-1156-47B5-8EF9-0A3C79601F27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ABCD9210-CB4D-4582-8355-AC1BCA8C13CF}" type="slidenum">
              <a:rPr lang="cs-CZ"/>
              <a:pPr/>
              <a:t>1</a:t>
            </a:fld>
            <a:endParaRPr lang="cs-CZ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1AC01BD-B037-47B1-AA7E-45B6150DD554}" type="slidenum">
              <a:rPr lang="cs-CZ"/>
              <a:pPr/>
              <a:t>10</a:t>
            </a:fld>
            <a:endParaRPr lang="cs-CZ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6402CED6-50EB-4AF8-8D40-36DF9B289489}" type="slidenum">
              <a:rPr lang="cs-CZ"/>
              <a:pPr/>
              <a:t>11</a:t>
            </a:fld>
            <a:endParaRPr lang="cs-CZ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B24DB55-53F7-4131-BA05-7233598A8C8F}" type="slidenum">
              <a:rPr lang="cs-CZ"/>
              <a:pPr/>
              <a:t>12</a:t>
            </a:fld>
            <a:endParaRPr lang="cs-CZ"/>
          </a:p>
        </p:txBody>
      </p:sp>
      <p:sp>
        <p:nvSpPr>
          <p:cNvPr id="327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9C88B01-E75E-4314-8E9E-6CA618C19B51}" type="slidenum">
              <a:rPr lang="cs-CZ"/>
              <a:pPr/>
              <a:t>13</a:t>
            </a:fld>
            <a:endParaRPr lang="cs-CZ"/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DA1BAEB-8A96-4C86-ACE2-FD8598878D44}" type="slidenum">
              <a:rPr lang="cs-CZ"/>
              <a:pPr/>
              <a:t>14</a:t>
            </a:fld>
            <a:endParaRPr lang="cs-CZ"/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99AC422-DF1A-4965-B8D6-B4098E138C3A}" type="slidenum">
              <a:rPr lang="cs-CZ"/>
              <a:pPr/>
              <a:t>15</a:t>
            </a:fld>
            <a:endParaRPr lang="cs-CZ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2072DA67-6C91-4C2E-9645-F343793F2588}" type="slidenum">
              <a:rPr lang="cs-CZ"/>
              <a:pPr/>
              <a:t>2</a:t>
            </a:fld>
            <a:endParaRPr lang="cs-CZ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1551E061-9CE9-4C55-828C-F4B02BAF357C}" type="slidenum">
              <a:rPr lang="cs-CZ"/>
              <a:pPr/>
              <a:t>3</a:t>
            </a:fld>
            <a:endParaRPr lang="cs-CZ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5739D9C6-18DD-4624-BCD9-C98FD923A8F7}" type="slidenum">
              <a:rPr lang="cs-CZ"/>
              <a:pPr/>
              <a:t>4</a:t>
            </a:fld>
            <a:endParaRPr lang="cs-CZ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9AE4929-0DCB-4644-9926-B57F05069498}" type="slidenum">
              <a:rPr lang="cs-CZ"/>
              <a:pPr/>
              <a:t>5</a:t>
            </a:fld>
            <a:endParaRPr lang="cs-CZ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CCE6E702-D7A1-4490-AD5E-5C8D9F512B2A}" type="slidenum">
              <a:rPr lang="cs-CZ"/>
              <a:pPr/>
              <a:t>6</a:t>
            </a:fld>
            <a:endParaRPr lang="cs-CZ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  <p:sp>
        <p:nvSpPr>
          <p:cNvPr id="2970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47666DA-83B6-4050-AB24-49983B1C1CCA}" type="slidenum">
              <a:rPr lang="cs-CZ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6F67F3ED-A43D-4680-AE6F-10ADA607E313}" type="slidenum">
              <a:rPr lang="cs-CZ"/>
              <a:pPr/>
              <a:t>8</a:t>
            </a:fld>
            <a:endParaRPr lang="cs-CZ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7D4D8194-8E9D-42EB-ADC6-D820B5F2AC57}" type="slidenum">
              <a:rPr lang="cs-CZ"/>
              <a:pPr/>
              <a:t>9</a:t>
            </a:fld>
            <a:endParaRPr lang="cs-CZ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sk-SK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8BEECB-D0AC-4202-A521-3ECD4CF2B612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A796B6-66FA-4BB3-914E-40C084596C86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77E354-503F-4A24-A4F0-B31C5C298E17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EF3F7-2DF0-4408-91E1-187E70A1F283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6784F2-F7E5-4544-AA1E-76B27D6E48B2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AAF49-8872-4D39-98DE-8624978033B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Nadpis a štyri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2438400" y="228600"/>
            <a:ext cx="6400800" cy="12192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2438400" y="1600200"/>
            <a:ext cx="3124200" cy="21717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5715000" y="1600200"/>
            <a:ext cx="3124200" cy="21717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3"/>
          </p:nvPr>
        </p:nvSpPr>
        <p:spPr>
          <a:xfrm>
            <a:off x="2438400" y="3924300"/>
            <a:ext cx="3124200" cy="21717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5715000" y="3924300"/>
            <a:ext cx="3124200" cy="2171700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C45751-D056-4EAF-9474-077F0E4871A2}" type="slidenum">
              <a:rPr lang="cs-CZ"/>
              <a:pPr/>
              <a:t>‹#›</a:t>
            </a:fld>
            <a:endParaRPr lang="cs-CZ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754BAB-45BF-4537-AB6F-1D9F70E9A3F6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30353-A7E7-4CCF-ADFE-C55F9F4CE40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402825-5234-49CB-84A0-1D79EEC5C432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232AA6-5BC4-4CA1-AB82-D932804C5B02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E17032-4E46-4B80-B8AE-A3393DADE6FB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4FF80-5D14-4074-88FD-CBE7C81EA53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006589-F03E-4F38-B6CB-46E4A2B6E555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8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9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7C23D-73CE-4687-820C-19A83A876A39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900C49-3E29-4599-B821-D2BD302491CB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4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5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1BA28-40A1-4152-97D8-DFE455643C45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B82B95-A3B6-473F-B4DC-A94C0D608DD2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3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4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83FDB-E755-4766-873D-707443FB54E8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C96F7F-941A-4A95-9DBF-EBA1CB2EECEC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C46B9-F10D-4541-8C0B-91A0D475CA01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EDDFFA-2C5E-4BBB-AE37-286AA2FF2FF9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6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k-SK"/>
          </a:p>
        </p:txBody>
      </p:sp>
      <p:sp>
        <p:nvSpPr>
          <p:cNvPr id="7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87A367-92ED-48D7-91FA-2165FF45DABD}" type="slidenum">
              <a:rPr lang="sk-SK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Zástupný symbol nadpis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</a:p>
        </p:txBody>
      </p:sp>
      <p:sp>
        <p:nvSpPr>
          <p:cNvPr id="3075" name="Zástupný symbol tex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C890EBB-60C9-4EF1-91A6-FED03290C10B}" type="datetimeFigureOut">
              <a:rPr lang="sk-SK"/>
              <a:pPr/>
              <a:t>12. 11. 2020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679A9604-1AAC-4014-B8D9-CD7DF04F0E40}" type="slidenum">
              <a:rPr lang="sk-SK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609600"/>
            <a:ext cx="7854950" cy="13065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Javy na rozhraní pevného </a:t>
            </a:r>
            <a:r>
              <a:rPr lang="cs-CZ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telesa</a:t>
            </a:r>
            <a:r>
              <a:rPr lang="cs-CZ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a </a:t>
            </a:r>
            <a:r>
              <a:rPr lang="cs-CZ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kvapaliny</a:t>
            </a:r>
            <a:endParaRPr lang="cs-CZ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2133600"/>
            <a:ext cx="8280400" cy="4319588"/>
          </a:xfrm>
          <a:solidFill>
            <a:srgbClr val="FFFFCC">
              <a:alpha val="74902"/>
            </a:srgbClr>
          </a:solidFill>
          <a:ln w="12700" cap="flat" algn="ctr"/>
        </p:spPr>
        <p:txBody>
          <a:bodyPr rtlCol="0">
            <a:normAutofit/>
          </a:bodyPr>
          <a:lstStyle/>
          <a:p>
            <a:pPr marL="360000" algn="l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Ak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nalejeme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do 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sklenenej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nádoby vodu, tak pozorujeme, že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sa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 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pri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stene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vytvorí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dutý povrch (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kvapalina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rgbClr val="FF3300"/>
                </a:solidFill>
                <a:latin typeface="Comic Sans MS" pitchFamily="66" charset="0"/>
              </a:rPr>
              <a:t>zmáča</a:t>
            </a:r>
            <a:r>
              <a:rPr lang="cs-CZ" sz="3600" b="1" dirty="0" smtClean="0">
                <a:latin typeface="Comic Sans MS" pitchFamily="66" charset="0"/>
              </a:rPr>
              <a:t> 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steny nádoby).</a:t>
            </a:r>
          </a:p>
          <a:p>
            <a:pPr marL="360000" algn="l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Ak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to zopakujeme s 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ortuťou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, tak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sa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 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vytvorí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vypuklý povrch.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Kvapalina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steny nádoby </a:t>
            </a:r>
            <a:r>
              <a:rPr lang="cs-CZ" sz="3600" b="1" dirty="0" err="1" smtClean="0">
                <a:solidFill>
                  <a:srgbClr val="FF3300"/>
                </a:solidFill>
                <a:latin typeface="Comic Sans MS" pitchFamily="66" charset="0"/>
              </a:rPr>
              <a:t>nezmáča</a:t>
            </a:r>
            <a:r>
              <a:rPr lang="cs-CZ" sz="3600" b="1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-71438" y="331788"/>
            <a:ext cx="9215438" cy="5257800"/>
            <a:chOff x="-45" y="209"/>
            <a:chExt cx="5828" cy="3698"/>
          </a:xfrm>
        </p:grpSpPr>
        <p:pic>
          <p:nvPicPr>
            <p:cNvPr id="14339" name="Picture 4" descr="image"/>
            <p:cNvPicPr>
              <a:picLocks noChangeAspect="1" noChangeArrowheads="1"/>
            </p:cNvPicPr>
            <p:nvPr/>
          </p:nvPicPr>
          <p:blipFill>
            <a:blip r:embed="rId3"/>
            <a:srcRect b="24818"/>
            <a:stretch>
              <a:fillRect/>
            </a:stretch>
          </p:blipFill>
          <p:spPr bwMode="auto">
            <a:xfrm>
              <a:off x="250" y="391"/>
              <a:ext cx="5216" cy="33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4340" name="Line 6"/>
            <p:cNvSpPr>
              <a:spLocks noChangeShapeType="1"/>
            </p:cNvSpPr>
            <p:nvPr/>
          </p:nvSpPr>
          <p:spPr bwMode="auto">
            <a:xfrm flipV="1">
              <a:off x="1474" y="209"/>
              <a:ext cx="0" cy="1089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41" name="Line 8"/>
            <p:cNvSpPr>
              <a:spLocks noChangeShapeType="1"/>
            </p:cNvSpPr>
            <p:nvPr/>
          </p:nvSpPr>
          <p:spPr bwMode="auto">
            <a:xfrm>
              <a:off x="250" y="2069"/>
              <a:ext cx="5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42" name="Line 10"/>
            <p:cNvSpPr>
              <a:spLocks noChangeShapeType="1"/>
            </p:cNvSpPr>
            <p:nvPr/>
          </p:nvSpPr>
          <p:spPr bwMode="auto">
            <a:xfrm flipH="1">
              <a:off x="4241" y="2885"/>
              <a:ext cx="0" cy="907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43" name="Line 11"/>
            <p:cNvSpPr>
              <a:spLocks noChangeShapeType="1"/>
            </p:cNvSpPr>
            <p:nvPr/>
          </p:nvSpPr>
          <p:spPr bwMode="auto">
            <a:xfrm>
              <a:off x="1474" y="2069"/>
              <a:ext cx="0" cy="1088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44" name="Line 13"/>
            <p:cNvSpPr>
              <a:spLocks noChangeShapeType="1"/>
            </p:cNvSpPr>
            <p:nvPr/>
          </p:nvSpPr>
          <p:spPr bwMode="auto">
            <a:xfrm flipV="1">
              <a:off x="4241" y="1933"/>
              <a:ext cx="0" cy="952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14345" name="Text Box 14"/>
            <p:cNvSpPr txBox="1">
              <a:spLocks noChangeArrowheads="1"/>
            </p:cNvSpPr>
            <p:nvPr/>
          </p:nvSpPr>
          <p:spPr bwMode="auto">
            <a:xfrm>
              <a:off x="1611" y="255"/>
              <a:ext cx="285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cs-CZ" sz="2000" b="1">
                  <a:latin typeface="Comic Sans MS" pitchFamily="66" charset="0"/>
                </a:rPr>
                <a:t>p</a:t>
              </a:r>
              <a:r>
                <a:rPr lang="cs-CZ" sz="2000" b="1" baseline="-250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14346" name="Text Box 15"/>
            <p:cNvSpPr txBox="1">
              <a:spLocks noChangeArrowheads="1"/>
            </p:cNvSpPr>
            <p:nvPr/>
          </p:nvSpPr>
          <p:spPr bwMode="auto">
            <a:xfrm>
              <a:off x="4377" y="3657"/>
              <a:ext cx="25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cs-CZ" sz="2000" b="1">
                  <a:latin typeface="Comic Sans MS" pitchFamily="66" charset="0"/>
                </a:rPr>
                <a:t>p</a:t>
              </a:r>
              <a:r>
                <a:rPr lang="cs-CZ" sz="2000" b="1" baseline="-25000">
                  <a:latin typeface="Comic Sans MS" pitchFamily="66" charset="0"/>
                </a:rPr>
                <a:t>k</a:t>
              </a:r>
            </a:p>
          </p:txBody>
        </p:sp>
        <p:sp>
          <p:nvSpPr>
            <p:cNvPr id="14347" name="Text Box 16"/>
            <p:cNvSpPr txBox="1">
              <a:spLocks noChangeArrowheads="1"/>
            </p:cNvSpPr>
            <p:nvPr/>
          </p:nvSpPr>
          <p:spPr bwMode="auto">
            <a:xfrm>
              <a:off x="1746" y="2704"/>
              <a:ext cx="26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cs-CZ" sz="2000" b="1">
                  <a:latin typeface="Comic Sans MS" pitchFamily="66" charset="0"/>
                </a:rPr>
                <a:t>p</a:t>
              </a:r>
              <a:r>
                <a:rPr lang="cs-CZ" sz="2000" b="1" baseline="-25000">
                  <a:latin typeface="Comic Sans MS" pitchFamily="66" charset="0"/>
                </a:rPr>
                <a:t>h</a:t>
              </a:r>
            </a:p>
          </p:txBody>
        </p:sp>
        <p:sp>
          <p:nvSpPr>
            <p:cNvPr id="14348" name="Text Box 18"/>
            <p:cNvSpPr txBox="1">
              <a:spLocks noChangeArrowheads="1"/>
            </p:cNvSpPr>
            <p:nvPr/>
          </p:nvSpPr>
          <p:spPr bwMode="auto">
            <a:xfrm>
              <a:off x="4377" y="2024"/>
              <a:ext cx="26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cs-CZ" sz="2000" b="1">
                  <a:latin typeface="Comic Sans MS" pitchFamily="66" charset="0"/>
                </a:rPr>
                <a:t>p</a:t>
              </a:r>
              <a:r>
                <a:rPr lang="cs-CZ" sz="2000" b="1" baseline="-25000">
                  <a:latin typeface="Comic Sans MS" pitchFamily="66" charset="0"/>
                </a:rPr>
                <a:t>h</a:t>
              </a:r>
            </a:p>
          </p:txBody>
        </p:sp>
        <p:sp>
          <p:nvSpPr>
            <p:cNvPr id="14349" name="Rectangle 21"/>
            <p:cNvSpPr>
              <a:spLocks noChangeArrowheads="1"/>
            </p:cNvSpPr>
            <p:nvPr/>
          </p:nvSpPr>
          <p:spPr bwMode="auto">
            <a:xfrm>
              <a:off x="-45" y="1872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sk-SK">
                <a:latin typeface="Calibri" pitchFamily="34" charset="0"/>
              </a:endParaRPr>
            </a:p>
          </p:txBody>
        </p:sp>
        <p:sp>
          <p:nvSpPr>
            <p:cNvPr id="14350" name="Rectangle 23"/>
            <p:cNvSpPr>
              <a:spLocks noChangeArrowheads="1"/>
            </p:cNvSpPr>
            <p:nvPr/>
          </p:nvSpPr>
          <p:spPr bwMode="auto">
            <a:xfrm>
              <a:off x="23" y="1887"/>
              <a:ext cx="5760" cy="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sk-SK">
                <a:latin typeface="Calibri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0" name="Picture 4" descr="capillaryri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476250"/>
            <a:ext cx="7777162" cy="5832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539750" y="3429000"/>
            <a:ext cx="7848600" cy="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20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4" name="Picture 4" descr="capillaryprofile_0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213" y="260350"/>
            <a:ext cx="7848600" cy="588645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339975" y="765175"/>
            <a:ext cx="6232525" cy="461963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400" b="1">
                <a:latin typeface="Comic Sans MS" pitchFamily="66" charset="0"/>
              </a:rPr>
              <a:t>Vzlínanie vody medzi dve sklenené dosky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2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Rectangle 6"/>
          <p:cNvSpPr>
            <a:spLocks noGrp="1" noChangeArrowheads="1"/>
          </p:cNvSpPr>
          <p:nvPr>
            <p:ph type="title"/>
          </p:nvPr>
        </p:nvSpPr>
        <p:spPr>
          <a:xfrm>
            <a:off x="395288" y="260350"/>
            <a:ext cx="8218487" cy="1930400"/>
          </a:xfrm>
          <a:solidFill>
            <a:srgbClr val="FFFFCC">
              <a:alpha val="75000"/>
            </a:srgbClr>
          </a:solidFill>
          <a:ln w="12700" cap="flat" algn="ctr">
            <a:solidFill>
              <a:schemeClr val="tx1"/>
            </a:solidFill>
          </a:ln>
        </p:spPr>
        <p:txBody>
          <a:bodyPr rtlCol="0">
            <a:normAutofit fontScale="90000"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 rovnosti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kapilárneho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 hydrostatického tlaku potom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môžeme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určiť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výšku h, do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ktorej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kvapalina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vystúpi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Calibri" pitchFamily="34" charset="0"/>
            </a:endParaRP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>
            <p:ph idx="1"/>
          </p:nvPr>
        </p:nvGraphicFramePr>
        <p:xfrm>
          <a:off x="2578100" y="2492375"/>
          <a:ext cx="3368675" cy="4032250"/>
        </p:xfrm>
        <a:graphic>
          <a:graphicData uri="http://schemas.openxmlformats.org/presentationml/2006/ole">
            <p:oleObj spid="_x0000_s2050" name="Rovnica" r:id="rId4" imgW="901440" imgH="10792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20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8370887" cy="1219200"/>
          </a:xfrm>
        </p:spPr>
        <p:txBody>
          <a:bodyPr/>
          <a:lstStyle/>
          <a:p>
            <a:pPr eaLnBrk="1" hangingPunct="1"/>
            <a:r>
              <a:rPr lang="cs-CZ" b="1" smtClean="0">
                <a:solidFill>
                  <a:srgbClr val="FF3300"/>
                </a:solidFill>
                <a:latin typeface="Comic Sans MS" pitchFamily="66" charset="0"/>
              </a:rPr>
              <a:t>Kapilárne javy v praxi</a:t>
            </a:r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600200"/>
            <a:ext cx="8228012" cy="4495800"/>
          </a:xfrm>
          <a:solidFill>
            <a:srgbClr val="FFFFCC">
              <a:alpha val="75000"/>
            </a:srgbClr>
          </a:solidFill>
          <a:ln w="12700" cap="flat" algn="ctr"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cs-CZ" sz="4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Voda vzlína tenkými kapilárami v pôde, v murive a iných pórovitých materiáloch, cievami rastlín atď. </a:t>
            </a:r>
          </a:p>
          <a:p>
            <a:pPr eaLnBrk="1" hangingPunct="1">
              <a:lnSpc>
                <a:spcPct val="90000"/>
              </a:lnSpc>
            </a:pPr>
            <a:r>
              <a:rPr lang="cs-CZ" sz="4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Horúci parafín alebo petrolej je nasávaný do knôtov atď.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75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75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2000"/>
                                        <p:tgtEl>
                                          <p:spTgt spid="1075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20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20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2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773238"/>
            <a:ext cx="8362950" cy="3225800"/>
          </a:xfrm>
        </p:spPr>
        <p:txBody>
          <a:bodyPr/>
          <a:lstStyle/>
          <a:p>
            <a:pPr eaLnBrk="1" hangingPunct="1"/>
            <a:r>
              <a:rPr lang="cs-CZ" sz="8000" b="1" smtClean="0">
                <a:solidFill>
                  <a:srgbClr val="FF3300"/>
                </a:solidFill>
                <a:latin typeface="Comic Sans MS" pitchFamily="66" charset="0"/>
              </a:rPr>
              <a:t>Koniec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675px-Krajovy_uhe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908050"/>
            <a:ext cx="8201025" cy="3268663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</p:spPr>
      </p:pic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971550" y="4005263"/>
            <a:ext cx="2195513" cy="369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zmáčavá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 </a:t>
            </a:r>
            <a:r>
              <a:rPr lang="cs-CZ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kvapalina</a:t>
            </a:r>
            <a:endParaRPr lang="cs-CZ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+mn-cs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300788" y="4076700"/>
            <a:ext cx="2444750" cy="369888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nezmáčavá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 </a:t>
            </a:r>
            <a:r>
              <a:rPr lang="cs-CZ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</a:rPr>
              <a:t>kvapalina</a:t>
            </a:r>
            <a:endParaRPr lang="cs-CZ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+mn-cs"/>
            </a:endParaRP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5795963" y="5084763"/>
            <a:ext cx="3098800" cy="523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sym typeface="Symbol" pitchFamily="18" charset="2"/>
              </a:rPr>
              <a:t> … stykový uhol</a:t>
            </a:r>
            <a:endParaRPr lang="cs-CZ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35013" y="4960938"/>
            <a:ext cx="5421312" cy="1311275"/>
          </a:xfrm>
          <a:prstGeom prst="rect">
            <a:avLst/>
          </a:prstGeom>
          <a:solidFill>
            <a:schemeClr val="bg1">
              <a:alpha val="12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Char char="J"/>
              <a:defRPr/>
            </a:pP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 = 0</a:t>
            </a:r>
            <a:r>
              <a:rPr lang="cs-CZ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0</a:t>
            </a: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 …   dokonale </a:t>
            </a:r>
            <a:r>
              <a:rPr lang="cs-CZ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zmáčavá</a:t>
            </a: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 </a:t>
            </a:r>
            <a:r>
              <a:rPr lang="cs-CZ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kvapalina</a:t>
            </a:r>
            <a:endParaRPr lang="cs-CZ" sz="2000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+mn-cs"/>
              <a:sym typeface="Symbol" pitchFamily="18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Char char="J"/>
              <a:defRPr/>
            </a:pP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 = 8</a:t>
            </a:r>
            <a:r>
              <a:rPr lang="cs-CZ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0</a:t>
            </a: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 …   voda ve </a:t>
            </a:r>
            <a:r>
              <a:rPr lang="cs-CZ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sklenenej</a:t>
            </a: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 </a:t>
            </a:r>
            <a:r>
              <a:rPr lang="cs-CZ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nádobe</a:t>
            </a:r>
            <a:endParaRPr lang="cs-CZ" sz="2000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+mn-cs"/>
              <a:sym typeface="Symbol" pitchFamily="18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Char char="J"/>
              <a:defRPr/>
            </a:pP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= 128</a:t>
            </a:r>
            <a:r>
              <a:rPr lang="cs-CZ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0 </a:t>
            </a: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…  </a:t>
            </a:r>
            <a:r>
              <a:rPr lang="cs-CZ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ortuť</a:t>
            </a: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 v </a:t>
            </a:r>
            <a:r>
              <a:rPr lang="cs-CZ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sklenenej</a:t>
            </a: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 </a:t>
            </a:r>
            <a:r>
              <a:rPr lang="cs-CZ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nádobe</a:t>
            </a:r>
            <a:endParaRPr lang="cs-CZ" sz="2000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+mn-cs"/>
              <a:sym typeface="Symbol" pitchFamily="18" charset="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Symbol" pitchFamily="18" charset="2"/>
              <a:buChar char="J"/>
              <a:defRPr/>
            </a:pP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 = 180</a:t>
            </a:r>
            <a:r>
              <a:rPr lang="cs-CZ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0</a:t>
            </a: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 … dokonale </a:t>
            </a:r>
            <a:r>
              <a:rPr lang="cs-CZ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nezmáčivá</a:t>
            </a:r>
            <a:r>
              <a:rPr lang="cs-CZ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 </a:t>
            </a:r>
            <a:r>
              <a:rPr lang="cs-CZ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cs typeface="+mn-cs"/>
                <a:sym typeface="Symbol" pitchFamily="18" charset="2"/>
              </a:rPr>
              <a:t>kvapalina</a:t>
            </a:r>
            <a:endParaRPr lang="cs-CZ" sz="2000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  <p:bldP spid="64516" grpId="0" animBg="1"/>
      <p:bldP spid="64517" grpId="0"/>
      <p:bldP spid="645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333375"/>
            <a:ext cx="777240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cs-CZ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Vysvetlenie</a:t>
            </a:r>
            <a:r>
              <a:rPr lang="cs-CZ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: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1676400"/>
            <a:ext cx="8153400" cy="4495800"/>
          </a:xfrm>
          <a:solidFill>
            <a:srgbClr val="FFFFCC">
              <a:alpha val="75000"/>
            </a:srgbClr>
          </a:solidFill>
          <a:ln w="12700" cap="flat" algn="ctr"/>
        </p:spPr>
        <p:txBody>
          <a:bodyPr>
            <a:normAutofit/>
          </a:bodyPr>
          <a:lstStyle/>
          <a:p>
            <a:pPr marL="358775" algn="l" eaLnBrk="1" hangingPunct="1">
              <a:lnSpc>
                <a:spcPct val="80000"/>
              </a:lnSpc>
            </a:pPr>
            <a:r>
              <a:rPr lang="cs-CZ" sz="3600" b="1" smtClean="0">
                <a:solidFill>
                  <a:schemeClr val="tx1"/>
                </a:solidFill>
                <a:latin typeface="Comic Sans MS" pitchFamily="66" charset="0"/>
              </a:rPr>
              <a:t>Pri stene sa stýkajú tri prostredia (napr. sklo, voda a vzduch); vznikajú tri povrchové vrstvy (vzduch – kvapalina, vzduch – sklo, sklo – kvapalina). Na danú časticu teda pôsobia tri povrchové sily, ktoré formujú povrch kvapaliny tak, aby ich výslednica bola nulová.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55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5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5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/>
      <p:bldP spid="6553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274638"/>
            <a:ext cx="8362950" cy="1858962"/>
          </a:xfrm>
          <a:solidFill>
            <a:schemeClr val="bg1">
              <a:alpha val="75000"/>
            </a:schemeClr>
          </a:solidFill>
          <a:ln w="12700" cap="flat" algn="ctr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Povrchové sily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formujú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kvapku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oleja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na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vodnej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hladine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rovnako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tiež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dve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spojené </a:t>
            </a:r>
            <a:r>
              <a:rPr lang="cs-CZ" sz="3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mydlové</a:t>
            </a:r>
            <a:r>
              <a:rPr lang="cs-CZ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bubliny.</a:t>
            </a:r>
          </a:p>
        </p:txBody>
      </p:sp>
      <p:pic>
        <p:nvPicPr>
          <p:cNvPr id="116741" name="Picture 5" descr="hydrophilic_0001"/>
          <p:cNvPicPr>
            <a:picLocks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2997200"/>
            <a:ext cx="4824413" cy="3621088"/>
          </a:xfrm>
          <a:noFill/>
        </p:spPr>
      </p:pic>
      <p:pic>
        <p:nvPicPr>
          <p:cNvPr id="116743" name="Picture 7" descr="equalradii"/>
          <p:cNvPicPr>
            <a:picLocks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4140200" y="2060575"/>
            <a:ext cx="4716463" cy="3538538"/>
          </a:xfr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30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20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91513" cy="2362200"/>
          </a:xfrm>
          <a:solidFill>
            <a:schemeClr val="bg1">
              <a:alpha val="75000"/>
            </a:schemeClr>
          </a:solidFill>
          <a:ln w="12700" cap="flat" algn="ctr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marL="342900" indent="-3429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cs-CZ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Zakrivený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povrch </a:t>
            </a:r>
            <a:r>
              <a:rPr lang="cs-CZ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kvapaliny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</a:t>
            </a:r>
            <a:r>
              <a:rPr lang="cs-CZ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stene nádoby, v bublinách, v </a:t>
            </a:r>
            <a:r>
              <a:rPr lang="cs-CZ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kvapkách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alebo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kapilárach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 </a:t>
            </a:r>
            <a:r>
              <a:rPr lang="cs-CZ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spôsobuje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vznik </a:t>
            </a:r>
            <a:r>
              <a:rPr lang="cs-CZ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prídavného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tlaku v </a:t>
            </a:r>
            <a:r>
              <a:rPr lang="cs-CZ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kvapaline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ktorý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se </a:t>
            </a:r>
            <a:r>
              <a:rPr lang="cs-CZ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nazýva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30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kapilárny</a:t>
            </a:r>
            <a:r>
              <a:rPr lang="cs-CZ" sz="3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tlak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</a:t>
            </a:r>
            <a:r>
              <a:rPr lang="cs-CZ" sz="3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</a:t>
            </a:r>
            <a:r>
              <a:rPr lang="cs-CZ" sz="3000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</a:t>
            </a:r>
            <a:r>
              <a:rPr lang="cs-CZ" sz="3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</a:t>
            </a:r>
          </a:p>
        </p:txBody>
      </p:sp>
      <p:sp>
        <p:nvSpPr>
          <p:cNvPr id="1029" name="Rectangle 2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Calibri" pitchFamily="34" charset="0"/>
            </a:endParaRPr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Calibri" pitchFamily="34" charset="0"/>
            </a:endParaRPr>
          </a:p>
        </p:txBody>
      </p:sp>
      <p:sp>
        <p:nvSpPr>
          <p:cNvPr id="1031" name="Rectangle 39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sk-SK">
              <a:latin typeface="Calibri" pitchFamily="34" charset="0"/>
            </a:endParaRPr>
          </a:p>
        </p:txBody>
      </p:sp>
      <p:pic>
        <p:nvPicPr>
          <p:cNvPr id="16" name="Obrázok 15" descr="bublina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1188" y="2997200"/>
            <a:ext cx="820102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7622" name="Object 38"/>
          <p:cNvGraphicFramePr>
            <a:graphicFrameLocks noChangeAspect="1"/>
          </p:cNvGraphicFramePr>
          <p:nvPr/>
        </p:nvGraphicFramePr>
        <p:xfrm>
          <a:off x="2916238" y="5661025"/>
          <a:ext cx="1455737" cy="871538"/>
        </p:xfrm>
        <a:graphic>
          <a:graphicData uri="http://schemas.openxmlformats.org/presentationml/2006/ole">
            <p:oleObj spid="_x0000_s1027" name="Rovnica" r:id="rId5" imgW="647640" imgH="393480" progId="Equation.3">
              <p:embed/>
            </p:oleObj>
          </a:graphicData>
        </a:graphic>
      </p:graphicFrame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3348038" y="3284538"/>
            <a:ext cx="955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b="1">
                <a:latin typeface="Comic Sans MS" pitchFamily="66" charset="0"/>
              </a:rPr>
              <a:t>kvapka</a:t>
            </a:r>
          </a:p>
        </p:txBody>
      </p:sp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7235825" y="5732463"/>
          <a:ext cx="1317625" cy="790575"/>
        </p:xfrm>
        <a:graphic>
          <a:graphicData uri="http://schemas.openxmlformats.org/presentationml/2006/ole">
            <p:oleObj spid="_x0000_s1026" name="Rovnica" r:id="rId6" imgW="647640" imgH="393480" progId="Equation.3">
              <p:embed/>
            </p:oleObj>
          </a:graphicData>
        </a:graphic>
      </p:graphicFrame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6804025" y="4941888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 rot="10800000" flipV="1">
            <a:off x="5003800" y="3284538"/>
            <a:ext cx="9556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b="1">
                <a:latin typeface="Comic Sans MS" pitchFamily="66" charset="0"/>
              </a:rPr>
              <a:t>bublina</a:t>
            </a:r>
          </a:p>
        </p:txBody>
      </p:sp>
      <p:sp>
        <p:nvSpPr>
          <p:cNvPr id="67618" name="Text Box 34"/>
          <p:cNvSpPr txBox="1">
            <a:spLocks noChangeArrowheads="1"/>
          </p:cNvSpPr>
          <p:nvPr/>
        </p:nvSpPr>
        <p:spPr bwMode="auto">
          <a:xfrm>
            <a:off x="7164388" y="5013325"/>
            <a:ext cx="282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600" b="1">
                <a:latin typeface="Comic Sans MS" pitchFamily="66" charset="0"/>
              </a:rPr>
              <a:t>r</a:t>
            </a:r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6659563" y="4941888"/>
            <a:ext cx="325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1600" b="1">
                <a:solidFill>
                  <a:srgbClr val="FF3300"/>
                </a:solidFill>
                <a:latin typeface="Comic Sans MS" pitchFamily="66" charset="0"/>
              </a:rP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7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67619" grpId="0"/>
      <p:bldP spid="67612" grpId="0" animBg="1"/>
      <p:bldP spid="67620" grpId="0"/>
      <p:bldP spid="67618" grpId="0"/>
      <p:bldP spid="676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476250"/>
            <a:ext cx="7772400" cy="7207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cs-CZ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Kapilarita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060575"/>
            <a:ext cx="8135937" cy="3384550"/>
          </a:xfrm>
          <a:solidFill>
            <a:srgbClr val="FFFFCC">
              <a:alpha val="75000"/>
            </a:srgbClr>
          </a:solidFill>
          <a:ln w="12700" cap="flat" algn="ctr"/>
        </p:spPr>
        <p:txBody>
          <a:bodyPr rtlCol="0">
            <a:normAutofit/>
          </a:bodyPr>
          <a:lstStyle/>
          <a:p>
            <a:pPr marL="360000" algn="l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Ak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ponoríme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do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kvapaliny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ktorá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zmáča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steny nádoby,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tenkú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trubicu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cs-CZ" sz="3600" b="1" dirty="0" smtClean="0">
                <a:solidFill>
                  <a:srgbClr val="FF0000"/>
                </a:solidFill>
                <a:latin typeface="Comic Sans MS" pitchFamily="66" charset="0"/>
              </a:rPr>
              <a:t>kapiláru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, tak pozorujeme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zakrivenie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povrchu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kvapaliny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do tvaru dutého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vrchlíka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 a jej </a:t>
            </a:r>
            <a:r>
              <a:rPr lang="cs-CZ" sz="3600" b="1" dirty="0" err="1" smtClean="0">
                <a:solidFill>
                  <a:schemeClr val="tx1"/>
                </a:solidFill>
                <a:latin typeface="Comic Sans MS" pitchFamily="66" charset="0"/>
              </a:rPr>
              <a:t>vzostup</a:t>
            </a:r>
            <a:r>
              <a:rPr lang="cs-CZ" sz="3600" b="1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cs-CZ" sz="3600" b="1" dirty="0" smtClean="0">
                <a:solidFill>
                  <a:schemeClr val="tx1"/>
                </a:solidFill>
                <a:latin typeface="Comic Sans MS" pitchFamily="66" charset="0"/>
              </a:rPr>
              <a:t>=</a:t>
            </a:r>
            <a:r>
              <a:rPr lang="cs-CZ" sz="3600" b="1" dirty="0" smtClean="0"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rgbClr val="FF3300"/>
                </a:solidFill>
                <a:latin typeface="Comic Sans MS" pitchFamily="66" charset="0"/>
              </a:rPr>
              <a:t>kapilárna</a:t>
            </a:r>
            <a:r>
              <a:rPr lang="cs-CZ" sz="3600" b="1" dirty="0" smtClean="0">
                <a:solidFill>
                  <a:srgbClr val="FF3300"/>
                </a:solidFill>
                <a:latin typeface="Comic Sans MS" pitchFamily="66" charset="0"/>
              </a:rPr>
              <a:t> </a:t>
            </a:r>
            <a:r>
              <a:rPr lang="cs-CZ" sz="3600" b="1" dirty="0" err="1" smtClean="0">
                <a:solidFill>
                  <a:srgbClr val="FF3300"/>
                </a:solidFill>
                <a:latin typeface="Comic Sans MS" pitchFamily="66" charset="0"/>
              </a:rPr>
              <a:t>elevácia</a:t>
            </a:r>
            <a:r>
              <a:rPr lang="cs-CZ" sz="3600" b="1" dirty="0" smtClean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6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6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716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  <p:bldP spid="7168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777162" cy="4106863"/>
          </a:xfrm>
          <a:solidFill>
            <a:srgbClr val="FFFFCC">
              <a:alpha val="75000"/>
            </a:srgbClr>
          </a:solidFill>
          <a:ln w="12700" cap="flat" algn="ctr">
            <a:solidFill>
              <a:schemeClr val="tx1"/>
            </a:solidFill>
          </a:ln>
        </p:spPr>
        <p:txBody>
          <a:bodyPr rtlCol="0" anchor="ctr">
            <a:normAutofit/>
          </a:bodyPr>
          <a:lstStyle/>
          <a:p>
            <a:pPr marL="360000" indent="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s-CZ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 </a:t>
            </a:r>
            <a:r>
              <a:rPr lang="cs-CZ" sz="4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prípade</a:t>
            </a:r>
            <a:r>
              <a:rPr lang="cs-CZ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nezmáčavej</a:t>
            </a:r>
            <a:r>
              <a:rPr lang="cs-CZ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kvapaliny</a:t>
            </a:r>
            <a:r>
              <a:rPr lang="cs-CZ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sa</a:t>
            </a:r>
            <a:r>
              <a:rPr lang="cs-CZ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 </a:t>
            </a:r>
            <a:r>
              <a:rPr lang="cs-CZ" sz="4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kapiláre</a:t>
            </a:r>
            <a:r>
              <a:rPr lang="cs-CZ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vytvára</a:t>
            </a:r>
            <a:r>
              <a:rPr lang="cs-CZ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vypuklý vrchlík       a hladina je </a:t>
            </a:r>
            <a:r>
              <a:rPr lang="cs-CZ" sz="4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nižšie</a:t>
            </a:r>
            <a:r>
              <a:rPr lang="cs-CZ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než        v </a:t>
            </a:r>
            <a:r>
              <a:rPr lang="cs-CZ" sz="4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okolitej</a:t>
            </a:r>
            <a:r>
              <a:rPr lang="cs-CZ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kvapaline</a:t>
            </a:r>
            <a:r>
              <a:rPr lang="cs-CZ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image"/>
          <p:cNvPicPr>
            <a:picLocks noChangeAspect="1" noChangeArrowheads="1"/>
          </p:cNvPicPr>
          <p:nvPr/>
        </p:nvPicPr>
        <p:blipFill>
          <a:blip r:embed="rId3"/>
          <a:srcRect b="24818"/>
          <a:stretch>
            <a:fillRect/>
          </a:stretch>
        </p:blipFill>
        <p:spPr bwMode="auto">
          <a:xfrm>
            <a:off x="395288" y="260350"/>
            <a:ext cx="8497887" cy="4310063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</p:spPr>
      </p:pic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268538" y="4437063"/>
            <a:ext cx="2370137" cy="40005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1">
                <a:latin typeface="Comic Sans MS" pitchFamily="66" charset="0"/>
              </a:rPr>
              <a:t>kapilárna elevácia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443663" y="4437063"/>
            <a:ext cx="2436812" cy="400050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cs-CZ" sz="2000" b="1">
                <a:latin typeface="Comic Sans MS" pitchFamily="66" charset="0"/>
              </a:rPr>
              <a:t>kapilárna depresia</a:t>
            </a:r>
          </a:p>
        </p:txBody>
      </p:sp>
      <p:sp>
        <p:nvSpPr>
          <p:cNvPr id="94216" name="Rectangle 8"/>
          <p:cNvSpPr>
            <a:spLocks noGrp="1" noChangeArrowheads="1"/>
          </p:cNvSpPr>
          <p:nvPr>
            <p:ph type="title"/>
          </p:nvPr>
        </p:nvSpPr>
        <p:spPr>
          <a:xfrm>
            <a:off x="684213" y="5157788"/>
            <a:ext cx="8229600" cy="1143000"/>
          </a:xfrm>
          <a:solidFill>
            <a:srgbClr val="FFFFCC"/>
          </a:solidFill>
          <a:ln w="38100">
            <a:solidFill>
              <a:srgbClr val="FF0000"/>
            </a:solidFill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kapilárna</a:t>
            </a:r>
            <a:r>
              <a:rPr lang="cs-CZ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elevácia</a:t>
            </a:r>
            <a:r>
              <a:rPr lang="cs-CZ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+ </a:t>
            </a:r>
            <a:r>
              <a:rPr lang="cs-CZ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kapilárna</a:t>
            </a:r>
            <a:r>
              <a:rPr lang="cs-CZ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24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depresia</a:t>
            </a:r>
            <a:r>
              <a:rPr lang="cs-CZ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kapilarita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 animBg="1"/>
      <p:bldP spid="94215" grpId="0" animBg="1"/>
      <p:bldP spid="942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5"/>
          <p:cNvSpPr>
            <a:spLocks noGrp="1" noChangeArrowheads="1"/>
          </p:cNvSpPr>
          <p:nvPr>
            <p:ph type="title"/>
          </p:nvPr>
        </p:nvSpPr>
        <p:spPr>
          <a:xfrm>
            <a:off x="179388" y="692150"/>
            <a:ext cx="8713787" cy="5184775"/>
          </a:xfrm>
          <a:solidFill>
            <a:srgbClr val="FFFFCC">
              <a:alpha val="75000"/>
            </a:srgbClr>
          </a:solidFill>
          <a:ln w="12700" cap="flat" algn="ctr">
            <a:solidFill>
              <a:schemeClr val="tx1"/>
            </a:solidFill>
          </a:ln>
        </p:spPr>
        <p:txBody>
          <a:bodyPr rtlCol="0">
            <a:normAutofit/>
          </a:bodyPr>
          <a:lstStyle/>
          <a:p>
            <a:pPr marL="360000" algn="l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Vzostup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či pokles hladiny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kvapaliny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v 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kapiláre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je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spôsobený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kapilárnym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tlakom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</a:t>
            </a:r>
            <a:r>
              <a:rPr lang="cs-CZ" sz="4000" b="1" baseline="-25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  <a:b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Kvapalina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stúpa, resp. klesá tak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dlho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lang="cs-CZ" sz="4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pokiaľ</a:t>
            </a:r>
            <a:r>
              <a:rPr lang="cs-CZ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kapilárny</a:t>
            </a:r>
            <a:r>
              <a:rPr lang="cs-CZ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tlak </a:t>
            </a:r>
            <a:r>
              <a:rPr lang="cs-CZ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</a:t>
            </a:r>
            <a:r>
              <a:rPr lang="cs-CZ" sz="4000" b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</a:t>
            </a:r>
            <a:r>
              <a:rPr lang="cs-CZ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nie</a:t>
            </a:r>
            <a:r>
              <a:rPr lang="cs-CZ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je </a:t>
            </a:r>
            <a:r>
              <a:rPr lang="cs-CZ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rovnako</a:t>
            </a:r>
            <a:r>
              <a:rPr lang="cs-CZ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veľký</a:t>
            </a:r>
            <a:r>
              <a:rPr lang="cs-CZ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cs-CZ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ako</a:t>
            </a:r>
            <a:r>
              <a:rPr lang="cs-CZ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hydrostatický tlak (</a:t>
            </a:r>
            <a:r>
              <a:rPr lang="cs-CZ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</a:t>
            </a:r>
            <a:r>
              <a:rPr lang="cs-CZ" sz="4000" b="1" baseline="-2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</a:t>
            </a:r>
            <a:r>
              <a:rPr lang="cs-CZ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nimBg="1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205</Words>
  <Application>Microsoft Office PowerPoint</Application>
  <PresentationFormat>Prezentácia na obrazovke (4:3)</PresentationFormat>
  <Paragraphs>50</Paragraphs>
  <Slides>15</Slides>
  <Notes>15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1" baseType="lpstr">
      <vt:lpstr>Arial</vt:lpstr>
      <vt:lpstr>Calibri</vt:lpstr>
      <vt:lpstr>Comic Sans MS</vt:lpstr>
      <vt:lpstr>Symbol</vt:lpstr>
      <vt:lpstr>Motív Office</vt:lpstr>
      <vt:lpstr>Microsoft Equation 3.0</vt:lpstr>
      <vt:lpstr>Javy na rozhraní pevného telesa a kvapaliny</vt:lpstr>
      <vt:lpstr>Snímka 2</vt:lpstr>
      <vt:lpstr>Vysvetlenie:</vt:lpstr>
      <vt:lpstr>Povrchové sily formujú kvapku oleja na vodnej hladine, rovnako tiež dve spojené mydlové bubliny.</vt:lpstr>
      <vt:lpstr>Zakrivený povrch kvapaliny (pri stene nádoby, v bublinách, v kvapkách alebo kapilárach) spôsobuje vznik prídavného tlaku v kvapaline, ktorý se nazýva kapilárny tlak (pk).</vt:lpstr>
      <vt:lpstr>Kapilarita</vt:lpstr>
      <vt:lpstr>Snímka 7</vt:lpstr>
      <vt:lpstr>kapilárna elevácia + kapilárna depresia = kapilarita</vt:lpstr>
      <vt:lpstr>Vzostup či pokles hladiny kvapaliny v kapiláre je spôsobený kapilárnym tlakom pk. Kvapalina stúpa, resp. klesá tak dlho, pokiaľ kapilárny tlak pk nie je rovnako veľký ako hydrostatický tlak (ph).</vt:lpstr>
      <vt:lpstr>Snímka 10</vt:lpstr>
      <vt:lpstr>Snímka 11</vt:lpstr>
      <vt:lpstr>Snímka 12</vt:lpstr>
      <vt:lpstr>Z rovnosti kapilárneho a hydrostatického tlaku potom môžeme určiť výšku h, do ktorej kvapalina vystúpi.</vt:lpstr>
      <vt:lpstr>Kapilárne javy v praxi</vt:lpstr>
      <vt:lpstr>Koniec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Lubica</dc:creator>
  <cp:lastModifiedBy>Jarka Viťazková</cp:lastModifiedBy>
  <cp:revision>35</cp:revision>
  <dcterms:created xsi:type="dcterms:W3CDTF">2011-02-23T17:16:37Z</dcterms:created>
  <dcterms:modified xsi:type="dcterms:W3CDTF">2020-11-12T13:32:22Z</dcterms:modified>
</cp:coreProperties>
</file>