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>
      <a:defRPr lang="sk-SK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09CDB-17D7-46C6-9314-56AB9B920659}" type="datetimeFigureOut">
              <a:rPr lang="sk-SK" smtClean="0"/>
              <a:t>23. 11. 2020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B9F1D-0AF8-43B0-A697-48045B2826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527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sk-SK" b="1" dirty="0" smtClean="0"/>
              <a:t>Plazy = REPTILIA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38200"/>
            <a:ext cx="8439444" cy="541020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vyvinuli sa z </a:t>
            </a:r>
            <a:r>
              <a:rPr lang="sk-SK" dirty="0" smtClean="0"/>
              <a:t>obojživelníkov</a:t>
            </a:r>
            <a:endParaRPr lang="sk-SK" dirty="0" smtClean="0"/>
          </a:p>
          <a:p>
            <a:r>
              <a:rPr lang="sk-SK" dirty="0"/>
              <a:t>p</a:t>
            </a:r>
            <a:r>
              <a:rPr lang="sk-SK" dirty="0" smtClean="0"/>
              <a:t>atria k </a:t>
            </a:r>
            <a:r>
              <a:rPr lang="sk-SK" dirty="0" err="1" smtClean="0"/>
              <a:t>Amniota</a:t>
            </a:r>
            <a:r>
              <a:rPr lang="sk-SK" dirty="0" smtClean="0"/>
              <a:t>, v druhohorách dominovali na </a:t>
            </a:r>
            <a:r>
              <a:rPr lang="sk-SK" dirty="0" smtClean="0"/>
              <a:t>Zemi (dinosaury)</a:t>
            </a:r>
            <a:endParaRPr lang="sk-SK" dirty="0" smtClean="0"/>
          </a:p>
          <a:p>
            <a:r>
              <a:rPr lang="sk-SK" u="sng" dirty="0" err="1" smtClean="0">
                <a:solidFill>
                  <a:srgbClr val="FF0000"/>
                </a:solidFill>
              </a:rPr>
              <a:t>ektotermné</a:t>
            </a:r>
            <a:r>
              <a:rPr lang="sk-SK" u="sng" dirty="0" smtClean="0">
                <a:solidFill>
                  <a:srgbClr val="FF0000"/>
                </a:solidFill>
              </a:rPr>
              <a:t> ž. = </a:t>
            </a:r>
            <a:r>
              <a:rPr lang="sk-SK" u="sng" dirty="0" err="1" smtClean="0">
                <a:solidFill>
                  <a:srgbClr val="FF0000"/>
                </a:solidFill>
              </a:rPr>
              <a:t>poikilotermné</a:t>
            </a:r>
            <a:r>
              <a:rPr lang="sk-SK" u="sng" dirty="0" smtClean="0">
                <a:solidFill>
                  <a:srgbClr val="FF0000"/>
                </a:solidFill>
              </a:rPr>
              <a:t> </a:t>
            </a:r>
            <a:r>
              <a:rPr lang="sk-SK" dirty="0" smtClean="0"/>
              <a:t>– nestála teplota tela – vyhrievajú sa na skalách</a:t>
            </a:r>
            <a:endParaRPr lang="sk-SK" dirty="0" smtClean="0"/>
          </a:p>
          <a:p>
            <a:r>
              <a:rPr lang="sk-SK" dirty="0" smtClean="0"/>
              <a:t>telo pokryté šupinami  z rohoviny – </a:t>
            </a:r>
            <a:r>
              <a:rPr lang="sk-SK" dirty="0" smtClean="0"/>
              <a:t>keratínu</a:t>
            </a:r>
          </a:p>
          <a:p>
            <a:r>
              <a:rPr lang="sk-SK" dirty="0" smtClean="0"/>
              <a:t>môžu </a:t>
            </a:r>
            <a:r>
              <a:rPr lang="sk-SK" dirty="0" smtClean="0"/>
              <a:t>mať kostený pancier (korytnačky)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</a:t>
            </a:r>
            <a:r>
              <a:rPr lang="sk-SK" dirty="0" smtClean="0">
                <a:solidFill>
                  <a:srgbClr val="FF0000"/>
                </a:solidFill>
              </a:rPr>
              <a:t>KARAPAX</a:t>
            </a:r>
            <a:r>
              <a:rPr lang="sk-SK" dirty="0" smtClean="0"/>
              <a:t>(vrchná časť) +</a:t>
            </a:r>
            <a:r>
              <a:rPr lang="sk-SK" dirty="0" smtClean="0">
                <a:solidFill>
                  <a:srgbClr val="FF0000"/>
                </a:solidFill>
              </a:rPr>
              <a:t>PLASTRÓN</a:t>
            </a:r>
          </a:p>
          <a:p>
            <a:pPr>
              <a:buNone/>
            </a:pPr>
            <a:r>
              <a:rPr lang="sk-SK" dirty="0" smtClean="0"/>
              <a:t>                                                spodná č. </a:t>
            </a:r>
            <a:endParaRPr lang="sk-SK" dirty="0" smtClean="0"/>
          </a:p>
          <a:p>
            <a:r>
              <a:rPr lang="sk-SK" dirty="0" smtClean="0"/>
              <a:t>v pokožke </a:t>
            </a:r>
            <a:r>
              <a:rPr lang="sk-SK" b="1" u="sng" dirty="0" smtClean="0"/>
              <a:t>majú málo žliaz</a:t>
            </a:r>
            <a:r>
              <a:rPr lang="sk-SK" dirty="0" smtClean="0"/>
              <a:t>, </a:t>
            </a:r>
            <a:endParaRPr lang="sk-SK" dirty="0" smtClean="0"/>
          </a:p>
          <a:p>
            <a:r>
              <a:rPr lang="sk-SK" dirty="0" smtClean="0"/>
              <a:t>je </a:t>
            </a:r>
            <a:r>
              <a:rPr lang="sk-SK" dirty="0" smtClean="0"/>
              <a:t>suchá</a:t>
            </a:r>
          </a:p>
          <a:p>
            <a:endParaRPr lang="sk-SK" dirty="0" smtClean="0"/>
          </a:p>
        </p:txBody>
      </p:sp>
      <p:pic>
        <p:nvPicPr>
          <p:cNvPr id="38914" name="Picture 2" descr="Výsledok vyh&amp;lcaron;adávania obrázkov pre dopyt plastron"/>
          <p:cNvPicPr>
            <a:picLocks noChangeAspect="1" noChangeArrowheads="1"/>
          </p:cNvPicPr>
          <p:nvPr/>
        </p:nvPicPr>
        <p:blipFill rotWithShape="1">
          <a:blip r:embed="rId2" cstate="print"/>
          <a:srcRect t="14414" r="53600" b="9604"/>
          <a:stretch/>
        </p:blipFill>
        <p:spPr bwMode="auto">
          <a:xfrm>
            <a:off x="6262467" y="3779520"/>
            <a:ext cx="2743201" cy="29917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Zopakujme </a:t>
            </a:r>
            <a:r>
              <a:rPr lang="sk-SK" dirty="0" smtClean="0"/>
              <a:t>si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bočná čiara, </a:t>
            </a:r>
            <a:r>
              <a:rPr lang="sk-SK" dirty="0" err="1" smtClean="0"/>
              <a:t>Jacobsonov</a:t>
            </a:r>
            <a:r>
              <a:rPr lang="sk-SK" dirty="0" smtClean="0"/>
              <a:t> orgán</a:t>
            </a:r>
            <a:r>
              <a:rPr lang="sk-SK" dirty="0" smtClean="0"/>
              <a:t>, </a:t>
            </a:r>
            <a:r>
              <a:rPr lang="sk-SK" dirty="0" err="1" smtClean="0"/>
              <a:t>mimikri</a:t>
            </a:r>
            <a:r>
              <a:rPr lang="sk-SK" dirty="0" smtClean="0"/>
              <a:t>, </a:t>
            </a:r>
            <a:r>
              <a:rPr lang="sk-SK" dirty="0" err="1" smtClean="0"/>
              <a:t>Lorenziniho</a:t>
            </a:r>
            <a:r>
              <a:rPr lang="sk-SK" dirty="0" smtClean="0"/>
              <a:t> ampule, </a:t>
            </a:r>
            <a:r>
              <a:rPr lang="sk-SK" dirty="0" err="1" smtClean="0"/>
              <a:t>echolokácia</a:t>
            </a:r>
            <a:r>
              <a:rPr lang="sk-SK" dirty="0" smtClean="0"/>
              <a:t>, kloaka, </a:t>
            </a:r>
            <a:r>
              <a:rPr lang="sk-SK" dirty="0" err="1" smtClean="0"/>
              <a:t>Anamnia</a:t>
            </a:r>
            <a:r>
              <a:rPr lang="sk-SK" dirty="0" smtClean="0"/>
              <a:t>, </a:t>
            </a:r>
            <a:r>
              <a:rPr lang="sk-SK" dirty="0" err="1" smtClean="0"/>
              <a:t>poikilotermné</a:t>
            </a:r>
            <a:r>
              <a:rPr lang="sk-SK" dirty="0" smtClean="0"/>
              <a:t> ž., žubrienky, </a:t>
            </a:r>
            <a:r>
              <a:rPr lang="sk-SK" dirty="0" smtClean="0"/>
              <a:t>syrinx, žiabrové </a:t>
            </a:r>
            <a:r>
              <a:rPr lang="sk-SK" dirty="0" smtClean="0"/>
              <a:t>štrbiny</a:t>
            </a:r>
            <a:r>
              <a:rPr lang="sk-SK" dirty="0" smtClean="0"/>
              <a:t>, </a:t>
            </a:r>
            <a:r>
              <a:rPr lang="sk-SK" dirty="0" err="1" smtClean="0"/>
              <a:t>parietálny</a:t>
            </a:r>
            <a:r>
              <a:rPr lang="sk-SK" dirty="0" smtClean="0"/>
              <a:t> orgán, </a:t>
            </a:r>
            <a:r>
              <a:rPr lang="sk-SK" dirty="0" err="1" smtClean="0"/>
              <a:t>urostyl</a:t>
            </a:r>
            <a:r>
              <a:rPr lang="sk-SK" dirty="0" smtClean="0"/>
              <a:t>, </a:t>
            </a:r>
            <a:r>
              <a:rPr lang="sk-SK" dirty="0" smtClean="0"/>
              <a:t>kožné dýchanie, </a:t>
            </a:r>
            <a:r>
              <a:rPr lang="sk-SK" dirty="0" err="1" smtClean="0"/>
              <a:t>foramen</a:t>
            </a:r>
            <a:r>
              <a:rPr lang="sk-SK" dirty="0" smtClean="0"/>
              <a:t> </a:t>
            </a:r>
            <a:r>
              <a:rPr lang="sk-SK" dirty="0" err="1" smtClean="0"/>
              <a:t>Panizzae</a:t>
            </a:r>
            <a:r>
              <a:rPr lang="sk-SK" dirty="0" smtClean="0"/>
              <a:t>, </a:t>
            </a:r>
            <a:r>
              <a:rPr lang="sk-SK" dirty="0" err="1" smtClean="0"/>
              <a:t>Amniota</a:t>
            </a:r>
            <a:r>
              <a:rPr lang="sk-SK" dirty="0" smtClean="0"/>
              <a:t>, pohlavný </a:t>
            </a:r>
            <a:r>
              <a:rPr lang="sk-SK" dirty="0" smtClean="0"/>
              <a:t>dimorfizmus, </a:t>
            </a:r>
            <a:r>
              <a:rPr lang="sk-SK" dirty="0" err="1" smtClean="0"/>
              <a:t>ektotermné</a:t>
            </a:r>
            <a:r>
              <a:rPr lang="sk-SK" dirty="0" smtClean="0"/>
              <a:t> ž.,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5334000"/>
          </a:xfrm>
        </p:spPr>
        <p:txBody>
          <a:bodyPr/>
          <a:lstStyle/>
          <a:p>
            <a:r>
              <a:rPr lang="sk-SK" dirty="0" smtClean="0"/>
              <a:t>kostra je kostená – otáčajú hlavou, lebka s chrbticou je spojené 1 kĺbom</a:t>
            </a:r>
          </a:p>
          <a:p>
            <a:r>
              <a:rPr lang="sk-SK" dirty="0" smtClean="0"/>
              <a:t>dýchajú </a:t>
            </a:r>
            <a:r>
              <a:rPr lang="sk-SK" b="1" dirty="0" smtClean="0"/>
              <a:t>pľúcami</a:t>
            </a:r>
            <a:r>
              <a:rPr lang="sk-SK" dirty="0" smtClean="0"/>
              <a:t> </a:t>
            </a:r>
          </a:p>
          <a:p>
            <a:r>
              <a:rPr lang="sk-SK" dirty="0" smtClean="0"/>
              <a:t>u hadov sú redukované ľavé pľúca</a:t>
            </a:r>
          </a:p>
          <a:p>
            <a:r>
              <a:rPr lang="sk-SK" dirty="0" smtClean="0"/>
              <a:t>nemajú hlasové orgány</a:t>
            </a:r>
          </a:p>
          <a:p>
            <a:r>
              <a:rPr lang="sk-SK" dirty="0" smtClean="0"/>
              <a:t>srdce </a:t>
            </a:r>
            <a:r>
              <a:rPr lang="sk-SK" dirty="0" smtClean="0"/>
              <a:t>trojdielne– má priehradku </a:t>
            </a:r>
            <a:r>
              <a:rPr lang="sk-SK" dirty="0" smtClean="0"/>
              <a:t>– </a:t>
            </a:r>
            <a:r>
              <a:rPr lang="sk-SK" dirty="0" smtClean="0"/>
              <a:t>otvor </a:t>
            </a:r>
            <a:r>
              <a:rPr lang="sk-SK" dirty="0" smtClean="0"/>
              <a:t>– </a:t>
            </a:r>
            <a:r>
              <a:rPr lang="sk-SK" dirty="0" err="1" smtClean="0"/>
              <a:t>Foramen</a:t>
            </a:r>
            <a:r>
              <a:rPr lang="sk-SK" dirty="0" smtClean="0"/>
              <a:t> </a:t>
            </a:r>
            <a:r>
              <a:rPr lang="sk-SK" dirty="0" err="1" smtClean="0"/>
              <a:t>Panizzae</a:t>
            </a:r>
            <a:r>
              <a:rPr lang="sk-SK" dirty="0" smtClean="0"/>
              <a:t>, 1.x4-dielne srdce je u krokodílov</a:t>
            </a:r>
            <a:endParaRPr lang="sk-SK" dirty="0" smtClean="0"/>
          </a:p>
          <a:p>
            <a:r>
              <a:rPr lang="sk-SK" dirty="0" smtClean="0"/>
              <a:t>majú aj slezinu (lien), týmus, pečeň, žlčník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5486400"/>
          </a:xfrm>
        </p:spPr>
        <p:txBody>
          <a:bodyPr>
            <a:normAutofit/>
          </a:bodyPr>
          <a:lstStyle/>
          <a:p>
            <a:r>
              <a:rPr lang="sk-SK" dirty="0"/>
              <a:t>d</a:t>
            </a:r>
            <a:r>
              <a:rPr lang="sk-SK" dirty="0" smtClean="0"/>
              <a:t>lhý </a:t>
            </a:r>
            <a:r>
              <a:rPr lang="sk-SK" dirty="0" smtClean="0"/>
              <a:t>vysúvateľný jazyk (okrem korytnačiek)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- h</a:t>
            </a:r>
            <a:r>
              <a:rPr lang="sk-SK" dirty="0" smtClean="0"/>
              <a:t>ady  - </a:t>
            </a:r>
            <a:r>
              <a:rPr lang="sk-SK" dirty="0" err="1" smtClean="0"/>
              <a:t>roztiahnuteľné</a:t>
            </a:r>
            <a:r>
              <a:rPr lang="sk-SK" dirty="0" smtClean="0"/>
              <a:t> </a:t>
            </a:r>
            <a:r>
              <a:rPr lang="sk-SK" dirty="0" smtClean="0"/>
              <a:t>čeľuste – aj žalúdok</a:t>
            </a:r>
          </a:p>
          <a:p>
            <a:r>
              <a:rPr lang="sk-SK" dirty="0"/>
              <a:t>1.x majú 12 párov mozgových nervov</a:t>
            </a:r>
          </a:p>
          <a:p>
            <a:r>
              <a:rPr lang="sk-SK" dirty="0"/>
              <a:t>s</a:t>
            </a:r>
            <a:r>
              <a:rPr lang="sk-SK" dirty="0" smtClean="0"/>
              <a:t>linné </a:t>
            </a:r>
            <a:r>
              <a:rPr lang="sk-SK" dirty="0" smtClean="0"/>
              <a:t>žľazy </a:t>
            </a:r>
            <a:r>
              <a:rPr lang="sk-SK" dirty="0" smtClean="0"/>
              <a:t>sú premenené </a:t>
            </a:r>
            <a:r>
              <a:rPr lang="sk-SK" dirty="0" smtClean="0"/>
              <a:t>na </a:t>
            </a:r>
            <a:r>
              <a:rPr lang="sk-SK" b="1" u="sng" dirty="0" smtClean="0"/>
              <a:t>jedové žľazy</a:t>
            </a:r>
            <a:endParaRPr lang="sk-SK" b="1" u="sng" dirty="0" smtClean="0"/>
          </a:p>
          <a:p>
            <a:r>
              <a:rPr lang="sk-SK" dirty="0" smtClean="0"/>
              <a:t>majú </a:t>
            </a:r>
            <a:r>
              <a:rPr lang="sk-SK" dirty="0" smtClean="0"/>
              <a:t>pravé </a:t>
            </a:r>
            <a:r>
              <a:rPr lang="sk-SK" dirty="0" smtClean="0"/>
              <a:t>obličky = </a:t>
            </a:r>
            <a:r>
              <a:rPr lang="sk-SK" b="1" dirty="0" smtClean="0"/>
              <a:t>METANEFROS</a:t>
            </a:r>
          </a:p>
          <a:p>
            <a:r>
              <a:rPr lang="sk-SK" dirty="0"/>
              <a:t>m</a:t>
            </a:r>
            <a:r>
              <a:rPr lang="sk-SK" dirty="0" smtClean="0"/>
              <a:t>očový </a:t>
            </a:r>
            <a:r>
              <a:rPr lang="sk-SK" dirty="0" smtClean="0"/>
              <a:t>mechúr majú iba korytnačky a jaštery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38090" y="5636455"/>
            <a:ext cx="7924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- majú </a:t>
            </a:r>
            <a:r>
              <a:rPr lang="sk-SK" sz="2800" u="sng" dirty="0" smtClean="0">
                <a:solidFill>
                  <a:srgbClr val="FFFF00"/>
                </a:solidFill>
              </a:rPr>
              <a:t>kloaku</a:t>
            </a:r>
            <a:r>
              <a:rPr lang="sk-SK" sz="2800" dirty="0" smtClean="0"/>
              <a:t> = spoločný </a:t>
            </a:r>
            <a:r>
              <a:rPr lang="sk-SK" sz="2800" dirty="0"/>
              <a:t>vývod pre 3 sústavy – tráviacu, vylučovaciu a pohlavnú</a:t>
            </a:r>
          </a:p>
          <a:p>
            <a:pPr algn="ctr"/>
            <a:endParaRPr lang="sk-SK" sz="2800" dirty="0"/>
          </a:p>
        </p:txBody>
      </p:sp>
      <p:pic>
        <p:nvPicPr>
          <p:cNvPr id="2050" name="Picture 2" descr="Svět plazů a obojživelníků: Podivuhodní hadi — Česká televiz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14400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248400"/>
          </a:xfrm>
        </p:spPr>
        <p:txBody>
          <a:bodyPr>
            <a:normAutofit/>
          </a:bodyPr>
          <a:lstStyle/>
          <a:p>
            <a:r>
              <a:rPr lang="sk-SK" dirty="0" smtClean="0"/>
              <a:t>o</a:t>
            </a:r>
            <a:r>
              <a:rPr lang="sk-SK" dirty="0" smtClean="0"/>
              <a:t>ddelené pohlavie, oplodnenie </a:t>
            </a:r>
            <a:r>
              <a:rPr lang="sk-SK" dirty="0" smtClean="0"/>
              <a:t>vnútorné</a:t>
            </a:r>
          </a:p>
          <a:p>
            <a:r>
              <a:rPr lang="sk-SK" b="1" dirty="0"/>
              <a:t>vývin priamy</a:t>
            </a:r>
          </a:p>
          <a:p>
            <a:r>
              <a:rPr lang="sk-SK" dirty="0" smtClean="0"/>
              <a:t>vychlípiteľný </a:t>
            </a:r>
            <a:r>
              <a:rPr lang="sk-SK" dirty="0" smtClean="0"/>
              <a:t>kopulačný orgán</a:t>
            </a:r>
          </a:p>
          <a:p>
            <a:r>
              <a:rPr lang="sk-SK" sz="2800" dirty="0"/>
              <a:t>v</a:t>
            </a:r>
            <a:r>
              <a:rPr lang="sk-SK" sz="2800" dirty="0" smtClean="0"/>
              <a:t>äčšina </a:t>
            </a:r>
            <a:r>
              <a:rPr lang="sk-SK" sz="2800" dirty="0" smtClean="0"/>
              <a:t>vajcorodé – vajcia </a:t>
            </a:r>
            <a:r>
              <a:rPr lang="sk-SK" sz="2800" dirty="0" smtClean="0"/>
              <a:t>sú chránené </a:t>
            </a:r>
            <a:r>
              <a:rPr lang="sk-SK" sz="2800" dirty="0" smtClean="0"/>
              <a:t>kožovitým obalom</a:t>
            </a:r>
          </a:p>
          <a:p>
            <a:r>
              <a:rPr lang="sk-SK" dirty="0" smtClean="0"/>
              <a:t>zmysly </a:t>
            </a:r>
            <a:r>
              <a:rPr lang="sk-SK" dirty="0" smtClean="0"/>
              <a:t>–</a:t>
            </a:r>
            <a:r>
              <a:rPr lang="sk-SK" b="1" dirty="0" smtClean="0"/>
              <a:t> dobrý zrak + čuch </a:t>
            </a:r>
            <a:r>
              <a:rPr lang="sk-SK" b="1" dirty="0" smtClean="0"/>
              <a:t>+ </a:t>
            </a:r>
            <a:r>
              <a:rPr lang="sk-SK" b="1" dirty="0" err="1" smtClean="0"/>
              <a:t>Jacobsonov</a:t>
            </a:r>
            <a:r>
              <a:rPr lang="sk-SK" b="1" dirty="0" smtClean="0"/>
              <a:t> orgán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33472"/>
              </p:ext>
            </p:extLst>
          </p:nvPr>
        </p:nvGraphicFramePr>
        <p:xfrm>
          <a:off x="381000" y="4038600"/>
          <a:ext cx="4648200" cy="262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/>
              </a:tblGrid>
              <a:tr h="2625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rgbClr val="0070C0"/>
                          </a:solidFill>
                        </a:rPr>
                        <a:t>JACOBSONOV ORGÁN= </a:t>
                      </a:r>
                      <a:r>
                        <a:rPr lang="sk-SK" sz="3200" b="1" dirty="0" err="1" smtClean="0">
                          <a:solidFill>
                            <a:srgbClr val="0070C0"/>
                          </a:solidFill>
                        </a:rPr>
                        <a:t>vomeronazálny</a:t>
                      </a:r>
                      <a:r>
                        <a:rPr lang="sk-SK" sz="3200" b="1" dirty="0" smtClean="0">
                          <a:solidFill>
                            <a:srgbClr val="0070C0"/>
                          </a:solidFill>
                        </a:rPr>
                        <a:t> orgán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sk-SK" sz="32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sk-SK" sz="3200" b="1" dirty="0" smtClean="0">
                          <a:solidFill>
                            <a:srgbClr val="0070C0"/>
                          </a:solidFill>
                        </a:rPr>
                        <a:t>v hornom podnebí –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err="1" smtClean="0">
                          <a:solidFill>
                            <a:srgbClr val="0070C0"/>
                          </a:solidFill>
                        </a:rPr>
                        <a:t>prídatný</a:t>
                      </a:r>
                      <a:r>
                        <a:rPr lang="sk-SK" sz="3200" b="1" dirty="0" smtClean="0">
                          <a:solidFill>
                            <a:srgbClr val="0070C0"/>
                          </a:solidFill>
                        </a:rPr>
                        <a:t> čuchový orgán</a:t>
                      </a:r>
                    </a:p>
                    <a:p>
                      <a:endParaRPr lang="sk-SK" sz="3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Jacobsonov orgán a chémia milencov - Tomáš Paulech (blog.sme.sk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15621"/>
            <a:ext cx="3733800" cy="331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  <a:solidFill>
            <a:srgbClr val="92D050"/>
          </a:solidFill>
        </p:spPr>
        <p:txBody>
          <a:bodyPr/>
          <a:lstStyle/>
          <a:p>
            <a:r>
              <a:rPr lang="sk-SK" dirty="0" smtClean="0"/>
              <a:t>4 </a:t>
            </a:r>
            <a:r>
              <a:rPr lang="sk-SK" dirty="0" smtClean="0"/>
              <a:t>rady plazov: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1. </a:t>
            </a:r>
            <a:r>
              <a:rPr lang="sk-SK" b="1" dirty="0" err="1" smtClean="0">
                <a:solidFill>
                  <a:srgbClr val="FF0000"/>
                </a:solidFill>
              </a:rPr>
              <a:t>korytnačkotvaré</a:t>
            </a:r>
            <a:endParaRPr lang="sk-SK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sk-SK" dirty="0" smtClean="0"/>
              <a:t> </a:t>
            </a:r>
            <a:r>
              <a:rPr lang="sk-SK" dirty="0" smtClean="0"/>
              <a:t>5-prstové končatiny, bezzubé čeľuste, suchozemské majú zavalité končatiny, morské – sploštené ako plutvy, pancier kostený, </a:t>
            </a:r>
            <a:r>
              <a:rPr lang="sk-SK" i="1" dirty="0" smtClean="0"/>
              <a:t>korytnačka slonia, korytnačka močiarna</a:t>
            </a:r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2. </a:t>
            </a:r>
            <a:r>
              <a:rPr lang="sk-SK" b="1" dirty="0" err="1" smtClean="0">
                <a:solidFill>
                  <a:srgbClr val="FF0000"/>
                </a:solidFill>
              </a:rPr>
              <a:t>Šupináče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sk-SK" dirty="0" smtClean="0"/>
              <a:t>   Zvliekajú </a:t>
            </a:r>
            <a:r>
              <a:rPr lang="sk-SK" dirty="0" smtClean="0"/>
              <a:t>pokožku, aj s očnou rohovkou</a:t>
            </a:r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3. </a:t>
            </a:r>
            <a:r>
              <a:rPr lang="sk-SK" b="1" dirty="0" err="1" smtClean="0">
                <a:solidFill>
                  <a:srgbClr val="FF0000"/>
                </a:solidFill>
              </a:rPr>
              <a:t>Krokodílotvaré</a:t>
            </a:r>
            <a:endParaRPr lang="sk-SK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/>
              <a:t>   Najväčšie </a:t>
            </a:r>
            <a:r>
              <a:rPr lang="sk-SK" dirty="0" smtClean="0"/>
              <a:t>žijúce plazy, od 2-hôr, 1.x bránica a 4-dielne srdce, </a:t>
            </a:r>
            <a:r>
              <a:rPr lang="sk-SK" i="1" dirty="0" smtClean="0"/>
              <a:t>krokodíl nílsky, </a:t>
            </a:r>
            <a:r>
              <a:rPr lang="sk-SK" i="1" dirty="0" err="1" smtClean="0"/>
              <a:t>kajan</a:t>
            </a:r>
            <a:r>
              <a:rPr lang="sk-SK" i="1" dirty="0" smtClean="0"/>
              <a:t> čierny </a:t>
            </a:r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4. </a:t>
            </a:r>
            <a:r>
              <a:rPr lang="sk-SK" b="1" dirty="0" err="1" smtClean="0">
                <a:solidFill>
                  <a:srgbClr val="FF0000"/>
                </a:solidFill>
              </a:rPr>
              <a:t>Hatériotvaré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  <a:r>
              <a:rPr lang="sk-SK" dirty="0" smtClean="0"/>
              <a:t>– </a:t>
            </a:r>
            <a:r>
              <a:rPr lang="sk-SK" i="1" dirty="0" err="1" smtClean="0"/>
              <a:t>hatéria</a:t>
            </a:r>
            <a:r>
              <a:rPr lang="sk-SK" i="1" dirty="0" smtClean="0"/>
              <a:t> bodkovaná </a:t>
            </a:r>
            <a:r>
              <a:rPr lang="sk-SK" dirty="0" smtClean="0"/>
              <a:t>– má tretie temenné oko = </a:t>
            </a:r>
            <a:r>
              <a:rPr lang="sk-SK" b="1" dirty="0" err="1" smtClean="0"/>
              <a:t>parietálny</a:t>
            </a:r>
            <a:r>
              <a:rPr lang="sk-SK" b="1" dirty="0" smtClean="0"/>
              <a:t> orgán 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  <a:solidFill>
            <a:srgbClr val="FFFF00"/>
          </a:solidFill>
        </p:spPr>
        <p:txBody>
          <a:bodyPr/>
          <a:lstStyle/>
          <a:p>
            <a:r>
              <a:rPr lang="sk-SK" dirty="0" smtClean="0"/>
              <a:t>Delenie </a:t>
            </a:r>
            <a:r>
              <a:rPr lang="sk-SK" dirty="0" err="1" smtClean="0"/>
              <a:t>šupináčov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>
                <a:solidFill>
                  <a:srgbClr val="00B0F0"/>
                </a:solidFill>
              </a:rPr>
              <a:t>a) </a:t>
            </a:r>
            <a:r>
              <a:rPr lang="sk-SK" b="1" u="sng" dirty="0" smtClean="0">
                <a:solidFill>
                  <a:srgbClr val="00B0F0"/>
                </a:solidFill>
              </a:rPr>
              <a:t>Jaštery</a:t>
            </a:r>
            <a:r>
              <a:rPr lang="sk-SK" dirty="0" smtClean="0">
                <a:solidFill>
                  <a:srgbClr val="00B0F0"/>
                </a:solidFill>
              </a:rPr>
              <a:t> </a:t>
            </a:r>
            <a:r>
              <a:rPr lang="sk-SK" dirty="0" smtClean="0"/>
              <a:t>– majú 4 končatiny, alebo ich majú redukované</a:t>
            </a:r>
          </a:p>
          <a:p>
            <a:r>
              <a:rPr lang="sk-SK" i="1" dirty="0" err="1" smtClean="0"/>
              <a:t>leguán</a:t>
            </a:r>
            <a:r>
              <a:rPr lang="sk-SK" i="1" dirty="0" smtClean="0"/>
              <a:t> zelený, chameleón menlivý, jašterica zelená, slepúch lámavý</a:t>
            </a:r>
          </a:p>
          <a:p>
            <a:pPr>
              <a:buNone/>
            </a:pPr>
            <a:r>
              <a:rPr lang="sk-SK" dirty="0" smtClean="0">
                <a:solidFill>
                  <a:srgbClr val="00B0F0"/>
                </a:solidFill>
              </a:rPr>
              <a:t>b) </a:t>
            </a:r>
            <a:r>
              <a:rPr lang="sk-SK" b="1" u="sng" dirty="0" smtClean="0">
                <a:solidFill>
                  <a:srgbClr val="00B0F0"/>
                </a:solidFill>
              </a:rPr>
              <a:t>Hady</a:t>
            </a:r>
            <a:r>
              <a:rPr lang="sk-SK" dirty="0" smtClean="0">
                <a:solidFill>
                  <a:srgbClr val="00B0F0"/>
                </a:solidFill>
              </a:rPr>
              <a:t> </a:t>
            </a:r>
            <a:r>
              <a:rPr lang="sk-SK" dirty="0" smtClean="0"/>
              <a:t>– redukované končatiny, pohyblivá chrbtica a rebrá, jedové zuby napojené na kanálik</a:t>
            </a:r>
          </a:p>
          <a:p>
            <a:pPr>
              <a:buNone/>
            </a:pPr>
            <a:r>
              <a:rPr lang="sk-SK" dirty="0" smtClean="0"/>
              <a:t>- </a:t>
            </a:r>
            <a:r>
              <a:rPr lang="sk-SK" u="sng" dirty="0" smtClean="0"/>
              <a:t>U nás – 5 druhov hadov </a:t>
            </a:r>
            <a:r>
              <a:rPr lang="sk-SK" dirty="0" smtClean="0"/>
              <a:t>– 4 užovky a smrteľne jedovatá </a:t>
            </a:r>
            <a:r>
              <a:rPr lang="sk-SK" i="1" dirty="0" smtClean="0"/>
              <a:t>vretenica severná</a:t>
            </a:r>
            <a:endParaRPr 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4274" name="Picture 2" descr="Výsledok vyh&amp;lcaron;adávania obrázkov pre dopyt chameleon menliv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3657600" cy="3009207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838200" y="32004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chameleón</a:t>
            </a:r>
            <a:endParaRPr lang="sk-SK" sz="2800" b="1" dirty="0"/>
          </a:p>
        </p:txBody>
      </p:sp>
      <p:pic>
        <p:nvPicPr>
          <p:cNvPr id="54276" name="Picture 4" descr="Výsledok vyh&amp;lcaron;adávania obrázkov pre dopyt leguán"/>
          <p:cNvPicPr>
            <a:picLocks noChangeAspect="1" noChangeArrowheads="1"/>
          </p:cNvPicPr>
          <p:nvPr/>
        </p:nvPicPr>
        <p:blipFill>
          <a:blip r:embed="rId3" cstate="print"/>
          <a:srcRect t="5797" r="17808" b="7246"/>
          <a:stretch>
            <a:fillRect/>
          </a:stretch>
        </p:blipFill>
        <p:spPr bwMode="auto">
          <a:xfrm>
            <a:off x="152400" y="3733800"/>
            <a:ext cx="3581400" cy="268605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838200" y="633478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err="1" smtClean="0"/>
              <a:t>Leguán</a:t>
            </a:r>
            <a:r>
              <a:rPr lang="sk-SK" sz="2800" b="1" dirty="0" smtClean="0"/>
              <a:t> zelený</a:t>
            </a:r>
            <a:endParaRPr lang="sk-SK" sz="2800" b="1" dirty="0"/>
          </a:p>
        </p:txBody>
      </p:sp>
      <p:pic>
        <p:nvPicPr>
          <p:cNvPr id="54278" name="Picture 6" descr="Výsledok vyh&amp;lcaron;adávania obrázkov pre dopyt slepúch lámavý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57200"/>
            <a:ext cx="4000500" cy="2000250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5410200" y="25146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Slepúch lámavý</a:t>
            </a:r>
            <a:endParaRPr lang="sk-SK" sz="2800" b="1" dirty="0"/>
          </a:p>
        </p:txBody>
      </p:sp>
      <p:pic>
        <p:nvPicPr>
          <p:cNvPr id="54280" name="Picture 8" descr="Výsledok vyh&amp;lcaron;adávania obrázkov pre dopyt jašterica zelená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3276600"/>
            <a:ext cx="4126580" cy="2895600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5334000" y="61722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Jašterica zelená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Výsledok vyh&amp;lcaron;adávania obrázkov pre dopyt u&amp;zcaron;ovka"/>
          <p:cNvPicPr>
            <a:picLocks noChangeAspect="1" noChangeArrowheads="1"/>
          </p:cNvPicPr>
          <p:nvPr/>
        </p:nvPicPr>
        <p:blipFill>
          <a:blip r:embed="rId2" cstate="print"/>
          <a:srcRect t="7692" b="12821"/>
          <a:stretch>
            <a:fillRect/>
          </a:stretch>
        </p:blipFill>
        <p:spPr bwMode="auto">
          <a:xfrm>
            <a:off x="304800" y="0"/>
            <a:ext cx="3886200" cy="2059354"/>
          </a:xfrm>
          <a:prstGeom prst="rect">
            <a:avLst/>
          </a:prstGeom>
          <a:noFill/>
        </p:spPr>
      </p:pic>
      <p:pic>
        <p:nvPicPr>
          <p:cNvPr id="35844" name="Picture 4" descr="Výsledok vyh&amp;lcaron;adávania obrázkov pre dopyt u&amp;zcaron;ovk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14600"/>
            <a:ext cx="3657600" cy="2090057"/>
          </a:xfrm>
          <a:prstGeom prst="rect">
            <a:avLst/>
          </a:prstGeom>
          <a:noFill/>
        </p:spPr>
      </p:pic>
      <p:sp>
        <p:nvSpPr>
          <p:cNvPr id="35846" name="AutoShape 6" descr="Výsledok vyh&amp;lcaron;adávania obrázkov pre dopyt u&amp;zcaron;ovka"/>
          <p:cNvSpPr>
            <a:spLocks noChangeAspect="1" noChangeArrowheads="1"/>
          </p:cNvSpPr>
          <p:nvPr/>
        </p:nvSpPr>
        <p:spPr bwMode="auto">
          <a:xfrm>
            <a:off x="155575" y="-762000"/>
            <a:ext cx="23812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5848" name="Picture 8" descr="Výsledok vyh&amp;lcaron;adávania obrázkov pre dopyt u&amp;zcaron;ovk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0"/>
            <a:ext cx="2667000" cy="1792224"/>
          </a:xfrm>
          <a:prstGeom prst="rect">
            <a:avLst/>
          </a:prstGeom>
          <a:noFill/>
        </p:spPr>
      </p:pic>
      <p:pic>
        <p:nvPicPr>
          <p:cNvPr id="35850" name="Picture 10" descr="Výsledok vyh&amp;lcaron;adávania obrázkov pre dopyt u&amp;zcaron;ovka frkana"/>
          <p:cNvPicPr>
            <a:picLocks noChangeAspect="1" noChangeArrowheads="1"/>
          </p:cNvPicPr>
          <p:nvPr/>
        </p:nvPicPr>
        <p:blipFill>
          <a:blip r:embed="rId5" cstate="print"/>
          <a:srcRect t="14793" b="11243"/>
          <a:stretch>
            <a:fillRect/>
          </a:stretch>
        </p:blipFill>
        <p:spPr bwMode="auto">
          <a:xfrm>
            <a:off x="4572000" y="2209800"/>
            <a:ext cx="3962400" cy="1905000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914400" y="20574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Užovka obojková</a:t>
            </a:r>
            <a:endParaRPr lang="sk-SK" sz="2800" b="1" dirty="0"/>
          </a:p>
        </p:txBody>
      </p:sp>
      <p:pic>
        <p:nvPicPr>
          <p:cNvPr id="35852" name="Picture 12" descr="Súvisiaci obrázo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4566017"/>
            <a:ext cx="3067050" cy="2291983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381000" y="4495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Užovka stromová</a:t>
            </a:r>
            <a:endParaRPr lang="sk-SK" sz="28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5867400" y="6334780"/>
            <a:ext cx="2971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Vretenica severná </a:t>
            </a:r>
            <a:endParaRPr lang="sk-SK" sz="2800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5562600" y="4114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Užovka  fŕkaná</a:t>
            </a:r>
            <a:endParaRPr lang="sk-SK" sz="2800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5181600" y="17526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Užovka hladká 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sk-SK" dirty="0" smtClean="0"/>
              <a:t>Porovnanie plazov a vtákov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76748"/>
              </p:ext>
            </p:extLst>
          </p:nvPr>
        </p:nvGraphicFramePr>
        <p:xfrm>
          <a:off x="381000" y="609600"/>
          <a:ext cx="8534400" cy="626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381500"/>
              </a:tblGrid>
              <a:tr h="480275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plazy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vtáky</a:t>
                      </a:r>
                      <a:endParaRPr lang="sk-SK" sz="2800" dirty="0"/>
                    </a:p>
                  </a:txBody>
                  <a:tcPr/>
                </a:tc>
              </a:tr>
              <a:tr h="437176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kostra pevná,</a:t>
                      </a:r>
                      <a:r>
                        <a:rPr lang="sk-SK" sz="2000" b="1" baseline="0" dirty="0" smtClean="0"/>
                        <a:t> ťažká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kostra</a:t>
                      </a:r>
                      <a:r>
                        <a:rPr lang="sk-SK" sz="2000" b="1" baseline="0" dirty="0" smtClean="0"/>
                        <a:t> ľahká, pneumatické kosti</a:t>
                      </a:r>
                      <a:endParaRPr lang="sk-SK" sz="2000" b="1" dirty="0"/>
                    </a:p>
                  </a:txBody>
                  <a:tcPr/>
                </a:tc>
              </a:tr>
              <a:tr h="754577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4 končatiny (okrem hadov)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silné</a:t>
                      </a:r>
                      <a:r>
                        <a:rPr lang="sk-SK" sz="2000" b="1" baseline="0" dirty="0" smtClean="0"/>
                        <a:t> 2 končatiny </a:t>
                      </a:r>
                    </a:p>
                    <a:p>
                      <a:pPr algn="ctr"/>
                      <a:r>
                        <a:rPr lang="sk-SK" sz="2000" b="1" baseline="0" dirty="0" smtClean="0"/>
                        <a:t>predný pár premenený krídla</a:t>
                      </a:r>
                      <a:endParaRPr lang="sk-SK" sz="2000" b="1" dirty="0"/>
                    </a:p>
                  </a:txBody>
                  <a:tcPr/>
                </a:tc>
              </a:tr>
              <a:tr h="754577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teplota tela</a:t>
                      </a:r>
                      <a:r>
                        <a:rPr lang="sk-SK" sz="2000" b="1" baseline="0" dirty="0" smtClean="0"/>
                        <a:t> závisí od prostredia (</a:t>
                      </a:r>
                      <a:r>
                        <a:rPr lang="sk-SK" sz="2000" b="1" baseline="0" dirty="0" err="1" smtClean="0"/>
                        <a:t>ektotermné=poikilotermné</a:t>
                      </a:r>
                      <a:r>
                        <a:rPr lang="sk-SK" sz="2000" b="1" baseline="0" dirty="0" smtClean="0"/>
                        <a:t>)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stála teplota tela 40 – 44 ˚C</a:t>
                      </a:r>
                    </a:p>
                    <a:p>
                      <a:pPr algn="ctr"/>
                      <a:r>
                        <a:rPr lang="sk-SK" sz="2000" b="1" dirty="0" smtClean="0"/>
                        <a:t>(</a:t>
                      </a:r>
                      <a:r>
                        <a:rPr lang="sk-SK" sz="2000" b="1" dirty="0" err="1" smtClean="0"/>
                        <a:t>endotermné=homoitermné</a:t>
                      </a:r>
                      <a:r>
                        <a:rPr lang="sk-SK" sz="2000" b="1" dirty="0" smtClean="0"/>
                        <a:t>)</a:t>
                      </a:r>
                      <a:endParaRPr lang="sk-SK" sz="2000" b="1" dirty="0"/>
                    </a:p>
                  </a:txBody>
                  <a:tcPr/>
                </a:tc>
              </a:tr>
              <a:tr h="398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V čeľusti</a:t>
                      </a:r>
                      <a:r>
                        <a:rPr lang="sk-SK" sz="2000" b="1" baseline="0" dirty="0" smtClean="0"/>
                        <a:t> majú zuby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čeľuste sú zakončené zobákom</a:t>
                      </a:r>
                      <a:endParaRPr lang="sk-SK" sz="2000" b="1" dirty="0"/>
                    </a:p>
                  </a:txBody>
                  <a:tcPr/>
                </a:tc>
              </a:tr>
              <a:tr h="398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3-dielne srdce, 1x </a:t>
                      </a:r>
                      <a:r>
                        <a:rPr lang="sk-SK" sz="2000" b="1" dirty="0" smtClean="0"/>
                        <a:t>dokonalé 4-dielne </a:t>
                      </a:r>
                      <a:r>
                        <a:rPr lang="sk-SK" sz="2000" b="1" dirty="0" smtClean="0"/>
                        <a:t>u krokodílov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Štvordielne srdce</a:t>
                      </a:r>
                      <a:endParaRPr lang="sk-SK" sz="2000" b="1" dirty="0"/>
                    </a:p>
                  </a:txBody>
                  <a:tcPr/>
                </a:tc>
              </a:tr>
              <a:tr h="398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nemajú </a:t>
                      </a:r>
                      <a:r>
                        <a:rPr lang="sk-SK" sz="2000" b="1" dirty="0" smtClean="0"/>
                        <a:t>hlasové orgány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Majú</a:t>
                      </a:r>
                      <a:r>
                        <a:rPr lang="sk-SK" sz="2000" b="1" baseline="0" dirty="0" smtClean="0"/>
                        <a:t> </a:t>
                      </a:r>
                      <a:r>
                        <a:rPr lang="sk-SK" sz="2000" b="1" dirty="0" smtClean="0"/>
                        <a:t>hlasový </a:t>
                      </a:r>
                      <a:r>
                        <a:rPr lang="sk-SK" sz="2000" b="1" dirty="0" err="1" smtClean="0"/>
                        <a:t>ústroj=syrinx</a:t>
                      </a:r>
                      <a:r>
                        <a:rPr lang="sk-SK" sz="2000" b="1" dirty="0" smtClean="0"/>
                        <a:t> </a:t>
                      </a:r>
                      <a:endParaRPr lang="sk-SK" sz="2000" b="1" dirty="0"/>
                    </a:p>
                  </a:txBody>
                  <a:tcPr/>
                </a:tc>
              </a:tr>
              <a:tr h="847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koža </a:t>
                      </a:r>
                      <a:r>
                        <a:rPr lang="sk-SK" sz="2000" b="1" baseline="0" dirty="0" smtClean="0"/>
                        <a:t>drsná, </a:t>
                      </a:r>
                      <a:r>
                        <a:rPr lang="sk-SK" sz="2000" b="1" dirty="0" smtClean="0"/>
                        <a:t>suchá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majú šupiny,</a:t>
                      </a:r>
                      <a:r>
                        <a:rPr lang="sk-SK" sz="2000" b="1" baseline="0" dirty="0" smtClean="0"/>
                        <a:t> štítky, </a:t>
                      </a:r>
                      <a:r>
                        <a:rPr lang="sk-SK" sz="2000" b="1" baseline="0" dirty="0" smtClean="0"/>
                        <a:t>pancier  </a:t>
                      </a:r>
                      <a:r>
                        <a:rPr lang="sk-SK" sz="2000" b="1" baseline="0" dirty="0" smtClean="0"/>
                        <a:t>(z keratínu</a:t>
                      </a:r>
                      <a:r>
                        <a:rPr lang="sk-SK" sz="2000" b="1" baseline="0" dirty="0" smtClean="0"/>
                        <a:t>)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koža tenká, suchá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majú perie (z keratínu)</a:t>
                      </a:r>
                    </a:p>
                    <a:p>
                      <a:pPr algn="ctr"/>
                      <a:endParaRPr lang="sk-SK" sz="2000" b="1" dirty="0"/>
                    </a:p>
                  </a:txBody>
                  <a:tcPr/>
                </a:tc>
              </a:tr>
              <a:tr h="593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nemajú kožné žľazy</a:t>
                      </a:r>
                    </a:p>
                    <a:p>
                      <a:pPr algn="ctr"/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1 veľká párová </a:t>
                      </a:r>
                      <a:r>
                        <a:rPr lang="sk-SK" sz="2000" b="1" dirty="0" err="1" smtClean="0"/>
                        <a:t>nadchvostová</a:t>
                      </a:r>
                      <a:r>
                        <a:rPr lang="sk-SK" sz="2000" b="1" dirty="0" smtClean="0"/>
                        <a:t> mazová </a:t>
                      </a:r>
                      <a:r>
                        <a:rPr lang="sk-SK" sz="2000" b="1" dirty="0" smtClean="0"/>
                        <a:t>žľaza</a:t>
                      </a:r>
                      <a:endParaRPr lang="sk-SK" sz="2000" b="1" dirty="0"/>
                    </a:p>
                  </a:txBody>
                  <a:tcPr/>
                </a:tc>
              </a:tr>
              <a:tr h="593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zvliekanie </a:t>
                      </a:r>
                      <a:r>
                        <a:rPr lang="sk-SK" sz="2000" b="1" dirty="0" smtClean="0"/>
                        <a:t>pokožky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výmena</a:t>
                      </a:r>
                      <a:r>
                        <a:rPr lang="sk-SK" sz="2000" b="1" baseline="0" dirty="0" smtClean="0"/>
                        <a:t> peria - </a:t>
                      </a:r>
                      <a:r>
                        <a:rPr lang="sk-SK" sz="2000" b="1" baseline="0" dirty="0" smtClean="0"/>
                        <a:t>pŕchnutie</a:t>
                      </a:r>
                      <a:endParaRPr lang="sk-SK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