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91C31B-FE0F-4EA5-8C8C-2CB1D0409112}" type="datetimeFigureOut">
              <a:rPr lang="sk-SK" smtClean="0"/>
              <a:pPr/>
              <a:t>17.12.2020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3DAE628-61F2-40E5-A789-28A4A36E326D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naque.sk/var/braque/storage/images/clanky/seriousness/spolocnost/omyl_jana_kollara/19452-2-slk-SK/omyl_jana_kolla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05672"/>
            <a:ext cx="5272014" cy="2952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9367" y="2276872"/>
            <a:ext cx="1838823" cy="20608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59632" y="1556792"/>
            <a:ext cx="6400800" cy="1752600"/>
          </a:xfrm>
        </p:spPr>
        <p:txBody>
          <a:bodyPr/>
          <a:lstStyle/>
          <a:p>
            <a:r>
              <a:rPr lang="sk-SK" sz="3600" dirty="0" smtClean="0"/>
              <a:t>Slávy </a:t>
            </a:r>
            <a:r>
              <a:rPr lang="sk-SK" sz="3600" dirty="0" err="1" smtClean="0"/>
              <a:t>dcera</a:t>
            </a:r>
            <a:r>
              <a:rPr lang="sk-SK" sz="3600" dirty="0" smtClean="0"/>
              <a:t> </a:t>
            </a:r>
            <a:endParaRPr lang="sk-SK" sz="360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109985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Ján Kollár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://www.cez-okno.net/files/clanok-subory-2009/slovanske-staty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90" y="3068960"/>
            <a:ext cx="2016224" cy="21383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chemeClr val="bg1"/>
                </a:solidFill>
                <a:latin typeface="Baskerville Old Face" pitchFamily="18" charset="0"/>
              </a:rPr>
              <a:t>II. Labe, </a:t>
            </a:r>
            <a:r>
              <a:rPr lang="sk-SK" b="1" dirty="0" err="1" smtClean="0">
                <a:solidFill>
                  <a:schemeClr val="bg1"/>
                </a:solidFill>
                <a:latin typeface="Baskerville Old Face" pitchFamily="18" charset="0"/>
              </a:rPr>
              <a:t>Rén</a:t>
            </a:r>
            <a:r>
              <a:rPr lang="sk-SK" b="1" dirty="0" smtClean="0">
                <a:solidFill>
                  <a:schemeClr val="bg1"/>
                </a:solidFill>
                <a:latin typeface="Baskerville Old Face" pitchFamily="18" charset="0"/>
              </a:rPr>
              <a:t>, Vltava 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– opustil Mínu, jej krajinu, prichádza do Čiech. Prevláda smútok nad láskou a taktiež bôľ nad pasivitou ľudí v krajine.</a:t>
            </a:r>
          </a:p>
          <a:p>
            <a:pPr marL="0" indent="0">
              <a:buNone/>
            </a:pPr>
            <a:endParaRPr lang="sk-SK" b="1" dirty="0">
              <a:solidFill>
                <a:schemeClr val="bg1"/>
              </a:solidFill>
              <a:latin typeface="Baskerville Old Face" pitchFamily="18" charset="0"/>
            </a:endParaRPr>
          </a:p>
          <a:p>
            <a:pPr marL="0" indent="0" algn="ctr">
              <a:buNone/>
            </a:pP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Ale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hněv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se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blíží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k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zuřivosti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vida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lidi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,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kterým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nebije</a:t>
            </a:r>
            <a:b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ani k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hříchu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serdce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, ani k cnosti;</a:t>
            </a:r>
            <a:b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to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jsou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, v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kterých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duše hnije živá,</a:t>
            </a:r>
            <a:b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hnusné bez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balsamu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mumie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:</a:t>
            </a:r>
            <a:b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Nebo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kdo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chce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žíti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,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ať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se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>
                <a:solidFill>
                  <a:schemeClr val="bg1"/>
                </a:solidFill>
                <a:latin typeface="Baskerville Old Face" pitchFamily="18" charset="0"/>
              </a:rPr>
              <a:t>kývá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.</a:t>
            </a:r>
            <a:r>
              <a:rPr lang="sk-SK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dirty="0">
                <a:solidFill>
                  <a:schemeClr val="bg1"/>
                </a:solidFill>
                <a:latin typeface="Baskerville Old Face" pitchFamily="18" charset="0"/>
              </a:rPr>
            </a:br>
            <a:endParaRPr lang="sk-SK" i="1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b="1" dirty="0" smtClean="0">
                <a:solidFill>
                  <a:schemeClr val="bg1"/>
                </a:solidFill>
                <a:latin typeface="Baskerville Old Face" pitchFamily="18" charset="0"/>
              </a:rPr>
              <a:t>III. Dunaj 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– príchod do rodnej vlasti. Spomína si na svoju mladosť. Je smutný z poznania, že Mína mu nebude patriť        v pozemskom živote.</a:t>
            </a:r>
          </a:p>
          <a:p>
            <a:pPr>
              <a:buNone/>
            </a:pP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  <a:p>
            <a:pPr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Tu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jsem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někdy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pervou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cítil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radost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záři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Tater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spatřiv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zardělou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tu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všem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vinšům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písní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veselou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každá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louka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učinila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zadost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: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Nyní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žravou v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serdci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nosím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žádost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vlastní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žel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svůj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lkáti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nesmělou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ach,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kdo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by mi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onnu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zmizelou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mohel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ještě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navrátiti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mladost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?</a:t>
            </a:r>
            <a:r>
              <a:rPr lang="sk-SK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dirty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dirty="0">
                <a:solidFill>
                  <a:schemeClr val="bg1"/>
                </a:solidFill>
                <a:latin typeface="Baskerville Old Face" pitchFamily="18" charset="0"/>
              </a:rPr>
            </a:b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endParaRPr lang="sk-SK" b="1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chemeClr val="bg1"/>
                </a:solidFill>
                <a:latin typeface="Baskerville Old Face" pitchFamily="18" charset="0"/>
              </a:rPr>
              <a:t>IV. </a:t>
            </a:r>
            <a:r>
              <a:rPr lang="sk-SK" b="1" dirty="0" err="1" smtClean="0">
                <a:solidFill>
                  <a:schemeClr val="bg1"/>
                </a:solidFill>
                <a:latin typeface="Baskerville Old Face" pitchFamily="18" charset="0"/>
              </a:rPr>
              <a:t>Léthe</a:t>
            </a:r>
            <a:r>
              <a:rPr lang="sk-SK" b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– Mína sa mení na vílu a sprevádza ho slovanských nebom. Sú v ňom všetci priaznivci Slovanov.</a:t>
            </a:r>
          </a:p>
          <a:p>
            <a:pPr marL="0" indent="0">
              <a:buNone/>
            </a:pPr>
            <a:endParaRPr lang="sk-SK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0" indent="0"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„Tuto Sláva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ctiteli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svými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dcerami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a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syny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trůnuje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tu ples,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radost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 rozkoš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věkuje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s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odměnami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za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cnost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nebeskými;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poďtež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sem, vy milé moje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děti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věrné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vlastí,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řeči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 národu,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světozvučné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chvalozpěvy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pěti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;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požívejte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milovanou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draze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Slávu a v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ní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slast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i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svobodu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přeblaze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vám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třikrát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blaze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!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blaze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!“</a:t>
            </a:r>
            <a:r>
              <a:rPr lang="sk-SK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dirty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dirty="0">
                <a:solidFill>
                  <a:schemeClr val="bg1"/>
                </a:solidFill>
                <a:latin typeface="Baskerville Old Face" pitchFamily="18" charset="0"/>
              </a:rPr>
            </a:b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  <a:p>
            <a:pPr marL="0" indent="0">
              <a:buNone/>
            </a:pPr>
            <a:endParaRPr lang="sk-SK" b="1" dirty="0">
              <a:solidFill>
                <a:schemeClr val="bg1"/>
              </a:solidFill>
              <a:latin typeface="Baskerville Old Face" pitchFamily="18" charset="0"/>
            </a:endParaRPr>
          </a:p>
          <a:p>
            <a:pPr marL="0" indent="0">
              <a:buNone/>
            </a:pPr>
            <a:endParaRPr lang="sk-SK" b="1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chemeClr val="bg1"/>
                </a:solidFill>
                <a:latin typeface="Baskerville Old Face" pitchFamily="18" charset="0"/>
              </a:rPr>
              <a:t>V. </a:t>
            </a:r>
            <a:r>
              <a:rPr lang="sk-SK" b="1" dirty="0" err="1" smtClean="0">
                <a:solidFill>
                  <a:schemeClr val="bg1"/>
                </a:solidFill>
                <a:latin typeface="Baskerville Old Face" pitchFamily="18" charset="0"/>
              </a:rPr>
              <a:t>Acheron</a:t>
            </a:r>
            <a:r>
              <a:rPr lang="sk-SK" b="1" dirty="0" smtClean="0">
                <a:solidFill>
                  <a:schemeClr val="bg1"/>
                </a:solidFill>
                <a:latin typeface="Baskerville Old Face" pitchFamily="18" charset="0"/>
              </a:rPr>
              <a:t> – 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slovanské peklo, v ktorom sa nachádzajú všetci neprajníci Slovanov.</a:t>
            </a:r>
          </a:p>
          <a:p>
            <a:pPr marL="0" indent="0">
              <a:buNone/>
            </a:pPr>
            <a:endParaRPr lang="sk-SK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0" indent="0"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...</a:t>
            </a:r>
          </a:p>
          <a:p>
            <a:pPr marL="0" indent="0"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tu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jsem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onny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duše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odcizené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v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smutném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uviděla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vyhnanství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které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buď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lest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aneb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tyranství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vzali z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loktů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Slávy matky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ctěné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: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</a:br>
            <a:endParaRPr lang="sk-SK" i="1" dirty="0">
              <a:solidFill>
                <a:schemeClr val="bg1"/>
              </a:solidFill>
              <a:latin typeface="Baskerville Old Face" pitchFamily="18" charset="0"/>
            </a:endParaRPr>
          </a:p>
          <a:p>
            <a:pPr marL="0" indent="0"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Poturčenci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jsou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zde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Zmadařenci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Valachové,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řečtí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Slavové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Zněmčilci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a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všickni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zpankhartěnci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.</a:t>
            </a:r>
            <a:r>
              <a:rPr lang="sk-SK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dirty="0">
                <a:solidFill>
                  <a:schemeClr val="bg1"/>
                </a:solidFill>
                <a:latin typeface="Baskerville Old Face" pitchFamily="18" charset="0"/>
              </a:rPr>
            </a:b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sk-SK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dirty="0">
                <a:solidFill>
                  <a:schemeClr val="bg1"/>
                </a:solidFill>
                <a:latin typeface="Baskerville Old Face" pitchFamily="18" charset="0"/>
              </a:rPr>
            </a:b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  <a:p>
            <a:pPr marL="0" indent="0">
              <a:buNone/>
            </a:pPr>
            <a:endParaRPr lang="sk-SK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marL="0" indent="0">
              <a:buNone/>
            </a:pPr>
            <a:endParaRPr lang="sk-SK" b="1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O, vy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bratři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 o, vy sestry sladké,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co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ste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živi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jestě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na zemi,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prosím,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volných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uší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přejte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mi,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ať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vám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přidám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naučení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krátké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;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varujte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onné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cesty hladké,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kterou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ďábel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protkal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sítěmi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aby na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ní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zrádce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s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dušemi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lapat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mohel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do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sve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pasti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vratké: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Poďte sem,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hle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příklad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sobě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bráti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i k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těm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dobrým, i k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těm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šibalům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učte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svůj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národ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milovati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: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Hučte, Tatry, hlas ten k Horám Černým,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hučte,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Krakonoše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 k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Uralům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:</a:t>
            </a:r>
            <a:b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Peklo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zrádcům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nebe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Slavům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Baskerville Old Face" pitchFamily="18" charset="0"/>
              </a:rPr>
              <a:t>věrným</a:t>
            </a:r>
            <a:r>
              <a:rPr lang="sk-SK" i="1" dirty="0" smtClean="0">
                <a:solidFill>
                  <a:schemeClr val="bg1"/>
                </a:solidFill>
                <a:latin typeface="Baskerville Old Face" pitchFamily="18" charset="0"/>
              </a:rPr>
              <a:t>!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</a:b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/>
            </a:r>
            <a:b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</a:br>
            <a:endParaRPr lang="sk-SK" i="1" dirty="0">
              <a:solidFill>
                <a:schemeClr val="bg1"/>
              </a:solidFill>
              <a:latin typeface="Baskerville Old Face" pitchFamily="18" charset="0"/>
            </a:endParaRPr>
          </a:p>
          <a:p>
            <a:pPr algn="ctr">
              <a:buNone/>
            </a:pPr>
            <a:endParaRPr lang="sk-SK" i="1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50912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Záver... vystríha žijúcich Slovanov: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</a:rPr>
              <a:t>žalospev nad krajinou a osudmi Slovanov (najmä polabských – okolie rieky Labe), ktorí sa odnárodnili, zabudli na svoj pôvod, zvyky, jazyk;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</a:rPr>
              <a:t>je písaný časomierou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FF00"/>
                </a:solidFill>
              </a:rPr>
              <a:t>(elegickým </a:t>
            </a:r>
            <a:r>
              <a:rPr lang="sk-SK" dirty="0" err="1" smtClean="0">
                <a:solidFill>
                  <a:srgbClr val="FFFF00"/>
                </a:solidFill>
              </a:rPr>
              <a:t>distichom</a:t>
            </a:r>
            <a:r>
              <a:rPr lang="sk-SK" dirty="0" smtClean="0">
                <a:solidFill>
                  <a:srgbClr val="FFFF00"/>
                </a:solidFill>
              </a:rPr>
              <a:t>)</a:t>
            </a:r>
            <a:r>
              <a:rPr lang="sk-SK" dirty="0" smtClean="0">
                <a:solidFill>
                  <a:schemeClr val="bg1"/>
                </a:solidFill>
              </a:rPr>
              <a:t>,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chemeClr val="bg1"/>
                </a:solidFill>
              </a:rPr>
              <a:t>zaraďujeme ho preto do obdobia klasicizmu:</a:t>
            </a:r>
          </a:p>
          <a:p>
            <a:pPr>
              <a:buFontTx/>
              <a:buChar char="-"/>
            </a:pPr>
            <a:endParaRPr lang="sk-SK" dirty="0" smtClean="0"/>
          </a:p>
          <a:p>
            <a:pPr>
              <a:buFontTx/>
              <a:buNone/>
            </a:pPr>
            <a:r>
              <a:rPr lang="sk-SK" sz="2400" i="1" dirty="0" smtClean="0">
                <a:solidFill>
                  <a:schemeClr val="bg1"/>
                </a:solidFill>
              </a:rPr>
              <a:t>Aj </a:t>
            </a:r>
            <a:r>
              <a:rPr lang="sk-SK" sz="2400" i="1" dirty="0" err="1" smtClean="0">
                <a:solidFill>
                  <a:schemeClr val="bg1"/>
                </a:solidFill>
              </a:rPr>
              <a:t>zde</a:t>
            </a:r>
            <a:r>
              <a:rPr lang="sk-SK" sz="2400" i="1" dirty="0" smtClean="0">
                <a:solidFill>
                  <a:schemeClr val="bg1"/>
                </a:solidFill>
              </a:rPr>
              <a:t> leží zem ta, </a:t>
            </a:r>
            <a:r>
              <a:rPr lang="sk-SK" sz="2400" i="1" dirty="0" err="1" smtClean="0">
                <a:solidFill>
                  <a:schemeClr val="bg1"/>
                </a:solidFill>
              </a:rPr>
              <a:t>před</a:t>
            </a:r>
            <a:r>
              <a:rPr lang="sk-SK" sz="2400" i="1" dirty="0" smtClean="0">
                <a:solidFill>
                  <a:schemeClr val="bg1"/>
                </a:solidFill>
              </a:rPr>
              <a:t> </a:t>
            </a:r>
            <a:r>
              <a:rPr lang="sk-SK" sz="2400" i="1" dirty="0" err="1" smtClean="0">
                <a:solidFill>
                  <a:schemeClr val="bg1"/>
                </a:solidFill>
              </a:rPr>
              <a:t>okem</a:t>
            </a:r>
            <a:r>
              <a:rPr lang="sk-SK" sz="2400" i="1" dirty="0" smtClean="0">
                <a:solidFill>
                  <a:schemeClr val="bg1"/>
                </a:solidFill>
              </a:rPr>
              <a:t> </a:t>
            </a:r>
            <a:r>
              <a:rPr lang="sk-SK" sz="2400" i="1" dirty="0" err="1" smtClean="0">
                <a:solidFill>
                  <a:schemeClr val="bg1"/>
                </a:solidFill>
              </a:rPr>
              <a:t>mým</a:t>
            </a:r>
            <a:r>
              <a:rPr lang="sk-SK" sz="2400" i="1" dirty="0" smtClean="0">
                <a:solidFill>
                  <a:schemeClr val="bg1"/>
                </a:solidFill>
              </a:rPr>
              <a:t> slzy </a:t>
            </a:r>
            <a:r>
              <a:rPr lang="sk-SK" sz="2400" i="1" dirty="0" err="1" smtClean="0">
                <a:solidFill>
                  <a:schemeClr val="bg1"/>
                </a:solidFill>
              </a:rPr>
              <a:t>ronícím</a:t>
            </a:r>
            <a:r>
              <a:rPr lang="sk-SK" sz="2400" i="1" dirty="0" smtClean="0">
                <a:solidFill>
                  <a:schemeClr val="bg1"/>
                </a:solidFill>
              </a:rPr>
              <a:t>,</a:t>
            </a:r>
            <a:endParaRPr lang="sk-SK" sz="2400" dirty="0" smtClean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sk-SK" sz="2400" dirty="0" smtClean="0">
                <a:solidFill>
                  <a:schemeClr val="bg1"/>
                </a:solidFill>
              </a:rPr>
              <a:t>  –  U  </a:t>
            </a:r>
            <a:r>
              <a:rPr lang="sk-SK" sz="2400" dirty="0" err="1" smtClean="0">
                <a:solidFill>
                  <a:schemeClr val="bg1"/>
                </a:solidFill>
              </a:rPr>
              <a:t>U</a:t>
            </a:r>
            <a:r>
              <a:rPr lang="sk-SK" sz="2400" dirty="0" smtClean="0">
                <a:solidFill>
                  <a:schemeClr val="bg1"/>
                </a:solidFill>
              </a:rPr>
              <a:t>/ –  – /   –   U  </a:t>
            </a:r>
            <a:r>
              <a:rPr lang="sk-SK" sz="2400" dirty="0" err="1" smtClean="0">
                <a:solidFill>
                  <a:schemeClr val="bg1"/>
                </a:solidFill>
              </a:rPr>
              <a:t>U</a:t>
            </a:r>
            <a:r>
              <a:rPr lang="sk-SK" sz="2400" dirty="0" smtClean="0">
                <a:solidFill>
                  <a:schemeClr val="bg1"/>
                </a:solidFill>
              </a:rPr>
              <a:t> /  –   –  /    – U </a:t>
            </a:r>
            <a:r>
              <a:rPr lang="sk-SK" sz="2400" dirty="0" err="1" smtClean="0">
                <a:solidFill>
                  <a:schemeClr val="bg1"/>
                </a:solidFill>
              </a:rPr>
              <a:t>U</a:t>
            </a:r>
            <a:r>
              <a:rPr lang="sk-SK" sz="2400" dirty="0" smtClean="0">
                <a:solidFill>
                  <a:schemeClr val="bg1"/>
                </a:solidFill>
              </a:rPr>
              <a:t>/ –  –    </a:t>
            </a:r>
            <a:r>
              <a:rPr lang="sk-SK" sz="2400" dirty="0" smtClean="0">
                <a:solidFill>
                  <a:srgbClr val="FFFF00"/>
                </a:solidFill>
              </a:rPr>
              <a:t>hexameter</a:t>
            </a:r>
          </a:p>
          <a:p>
            <a:pPr>
              <a:buFontTx/>
              <a:buNone/>
            </a:pPr>
            <a:r>
              <a:rPr lang="sk-SK" sz="2400" i="1" dirty="0" err="1" smtClean="0">
                <a:solidFill>
                  <a:schemeClr val="bg1"/>
                </a:solidFill>
              </a:rPr>
              <a:t>někdy</a:t>
            </a:r>
            <a:r>
              <a:rPr lang="sk-SK" sz="2400" i="1" dirty="0" smtClean="0">
                <a:solidFill>
                  <a:schemeClr val="bg1"/>
                </a:solidFill>
              </a:rPr>
              <a:t>  </a:t>
            </a:r>
            <a:r>
              <a:rPr lang="sk-SK" sz="2400" i="1" dirty="0" err="1" smtClean="0">
                <a:solidFill>
                  <a:schemeClr val="bg1"/>
                </a:solidFill>
              </a:rPr>
              <a:t>kolébka</a:t>
            </a:r>
            <a:r>
              <a:rPr lang="sk-SK" sz="2400" i="1" dirty="0" smtClean="0">
                <a:solidFill>
                  <a:schemeClr val="bg1"/>
                </a:solidFill>
              </a:rPr>
              <a:t>, </a:t>
            </a:r>
            <a:r>
              <a:rPr lang="sk-SK" sz="2400" i="1" dirty="0" err="1" smtClean="0">
                <a:solidFill>
                  <a:schemeClr val="bg1"/>
                </a:solidFill>
              </a:rPr>
              <a:t>nyní</a:t>
            </a:r>
            <a:r>
              <a:rPr lang="sk-SK" sz="2400" i="1" dirty="0" smtClean="0">
                <a:solidFill>
                  <a:schemeClr val="bg1"/>
                </a:solidFill>
              </a:rPr>
              <a:t>    národu </a:t>
            </a:r>
            <a:r>
              <a:rPr lang="sk-SK" sz="2400" i="1" dirty="0" err="1" smtClean="0">
                <a:solidFill>
                  <a:schemeClr val="bg1"/>
                </a:solidFill>
              </a:rPr>
              <a:t>mého</a:t>
            </a:r>
            <a:r>
              <a:rPr lang="sk-SK" sz="2400" i="1" dirty="0" smtClean="0">
                <a:solidFill>
                  <a:schemeClr val="bg1"/>
                </a:solidFill>
              </a:rPr>
              <a:t> </a:t>
            </a:r>
            <a:r>
              <a:rPr lang="sk-SK" sz="2400" i="1" dirty="0" err="1" smtClean="0">
                <a:solidFill>
                  <a:schemeClr val="bg1"/>
                </a:solidFill>
              </a:rPr>
              <a:t>rakev</a:t>
            </a:r>
            <a:r>
              <a:rPr lang="sk-SK" sz="2400" i="1" dirty="0" smtClean="0">
                <a:solidFill>
                  <a:schemeClr val="bg1"/>
                </a:solidFill>
              </a:rPr>
              <a:t>.</a:t>
            </a:r>
            <a:endParaRPr lang="sk-SK" sz="2400" dirty="0" smtClean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sk-SK" sz="2400" dirty="0" smtClean="0">
                <a:solidFill>
                  <a:schemeClr val="bg1"/>
                </a:solidFill>
              </a:rPr>
              <a:t>  –  U </a:t>
            </a:r>
            <a:r>
              <a:rPr lang="sk-SK" sz="2400" dirty="0" err="1" smtClean="0">
                <a:solidFill>
                  <a:schemeClr val="bg1"/>
                </a:solidFill>
              </a:rPr>
              <a:t>U</a:t>
            </a:r>
            <a:r>
              <a:rPr lang="sk-SK" sz="2400" dirty="0" smtClean="0">
                <a:solidFill>
                  <a:schemeClr val="bg1"/>
                </a:solidFill>
              </a:rPr>
              <a:t> / –  U  </a:t>
            </a:r>
            <a:r>
              <a:rPr lang="sk-SK" sz="2400" dirty="0" err="1" smtClean="0">
                <a:solidFill>
                  <a:schemeClr val="bg1"/>
                </a:solidFill>
              </a:rPr>
              <a:t>U</a:t>
            </a:r>
            <a:r>
              <a:rPr lang="sk-SK" sz="2400" dirty="0" smtClean="0">
                <a:solidFill>
                  <a:schemeClr val="bg1"/>
                </a:solidFill>
              </a:rPr>
              <a:t> /– ^//– U </a:t>
            </a:r>
            <a:r>
              <a:rPr lang="sk-SK" sz="2400" dirty="0" err="1" smtClean="0">
                <a:solidFill>
                  <a:schemeClr val="bg1"/>
                </a:solidFill>
              </a:rPr>
              <a:t>U</a:t>
            </a:r>
            <a:r>
              <a:rPr lang="sk-SK" sz="2400" dirty="0" smtClean="0">
                <a:solidFill>
                  <a:schemeClr val="bg1"/>
                </a:solidFill>
              </a:rPr>
              <a:t> /  –  U </a:t>
            </a:r>
            <a:r>
              <a:rPr lang="sk-SK" sz="2400" dirty="0" err="1" smtClean="0">
                <a:solidFill>
                  <a:schemeClr val="bg1"/>
                </a:solidFill>
              </a:rPr>
              <a:t>U</a:t>
            </a:r>
            <a:r>
              <a:rPr lang="sk-SK" sz="2400" dirty="0" smtClean="0">
                <a:solidFill>
                  <a:schemeClr val="bg1"/>
                </a:solidFill>
              </a:rPr>
              <a:t> / – ^         </a:t>
            </a:r>
            <a:r>
              <a:rPr lang="sk-SK" sz="2400" dirty="0" smtClean="0">
                <a:solidFill>
                  <a:srgbClr val="FFFF00"/>
                </a:solidFill>
              </a:rPr>
              <a:t>pentameter</a:t>
            </a:r>
            <a:endParaRPr lang="sk-SK" dirty="0" smtClean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err="1" smtClean="0">
                <a:solidFill>
                  <a:schemeClr val="bg1"/>
                </a:solidFill>
                <a:latin typeface="Baskerville Old Face" pitchFamily="18" charset="0"/>
              </a:rPr>
              <a:t>Předzpěv</a:t>
            </a:r>
            <a:endParaRPr lang="sk-SK" b="1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4896544"/>
          </a:xfrm>
        </p:spPr>
        <p:txBody>
          <a:bodyPr/>
          <a:lstStyle/>
          <a:p>
            <a:pPr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</a:rPr>
              <a:t>už na začiatku sa stretávame s kontrastom:</a:t>
            </a:r>
          </a:p>
          <a:p>
            <a:pPr>
              <a:buNone/>
            </a:pPr>
            <a:endParaRPr lang="sk-SK" dirty="0" smtClean="0"/>
          </a:p>
          <a:p>
            <a:pPr algn="ctr">
              <a:buFontTx/>
              <a:buNone/>
            </a:pPr>
            <a:r>
              <a:rPr lang="sk-SK" sz="2800" i="1" dirty="0" smtClean="0">
                <a:solidFill>
                  <a:schemeClr val="bg1"/>
                </a:solidFill>
              </a:rPr>
              <a:t>    </a:t>
            </a:r>
            <a:r>
              <a:rPr lang="sk-SK" sz="2800" i="1" dirty="0" err="1" smtClean="0">
                <a:solidFill>
                  <a:schemeClr val="bg1"/>
                </a:solidFill>
              </a:rPr>
              <a:t>někdy</a:t>
            </a:r>
            <a:r>
              <a:rPr lang="sk-SK" sz="2800" i="1" dirty="0" smtClean="0">
                <a:solidFill>
                  <a:schemeClr val="bg1"/>
                </a:solidFill>
              </a:rPr>
              <a:t>  </a:t>
            </a:r>
            <a:r>
              <a:rPr lang="sk-SK" sz="2800" i="1" dirty="0" err="1" smtClean="0">
                <a:solidFill>
                  <a:schemeClr val="bg1"/>
                </a:solidFill>
              </a:rPr>
              <a:t>kolébka</a:t>
            </a:r>
            <a:r>
              <a:rPr lang="sk-SK" sz="2800" i="1" dirty="0" smtClean="0">
                <a:solidFill>
                  <a:schemeClr val="bg1"/>
                </a:solidFill>
              </a:rPr>
              <a:t>, </a:t>
            </a:r>
            <a:r>
              <a:rPr lang="sk-SK" sz="2800" i="1" dirty="0" err="1" smtClean="0">
                <a:solidFill>
                  <a:schemeClr val="bg1"/>
                </a:solidFill>
              </a:rPr>
              <a:t>nyní</a:t>
            </a:r>
            <a:r>
              <a:rPr lang="sk-SK" sz="2800" i="1" dirty="0" smtClean="0">
                <a:solidFill>
                  <a:schemeClr val="bg1"/>
                </a:solidFill>
              </a:rPr>
              <a:t> národu </a:t>
            </a:r>
            <a:r>
              <a:rPr lang="sk-SK" sz="2800" i="1" dirty="0" err="1" smtClean="0">
                <a:solidFill>
                  <a:schemeClr val="bg1"/>
                </a:solidFill>
              </a:rPr>
              <a:t>mého</a:t>
            </a:r>
            <a:r>
              <a:rPr lang="sk-SK" sz="2800" i="1" dirty="0" smtClean="0">
                <a:solidFill>
                  <a:schemeClr val="bg1"/>
                </a:solidFill>
              </a:rPr>
              <a:t> </a:t>
            </a:r>
            <a:r>
              <a:rPr lang="sk-SK" sz="2800" i="1" dirty="0" err="1" smtClean="0">
                <a:solidFill>
                  <a:schemeClr val="bg1"/>
                </a:solidFill>
              </a:rPr>
              <a:t>rakev</a:t>
            </a:r>
            <a:endParaRPr lang="sk-SK" sz="2800" i="1" dirty="0" smtClean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sk-SK" sz="2800" i="1" dirty="0" smtClean="0">
              <a:solidFill>
                <a:schemeClr val="bg1"/>
              </a:solidFill>
            </a:endParaRPr>
          </a:p>
          <a:p>
            <a:pPr marL="0" indent="0">
              <a:buFontTx/>
              <a:buChar char="-"/>
            </a:pPr>
            <a:r>
              <a:rPr lang="sk-SK" sz="2800" i="1" dirty="0" smtClean="0">
                <a:solidFill>
                  <a:schemeClr val="bg1"/>
                </a:solidFill>
              </a:rPr>
              <a:t> </a:t>
            </a:r>
            <a:r>
              <a:rPr lang="sk-SK" sz="2800" dirty="0" smtClean="0">
                <a:solidFill>
                  <a:schemeClr val="bg1"/>
                </a:solidFill>
              </a:rPr>
              <a:t>vyzýva Slovákov, aby sa obrátili a žiadali o pomoc Rusko:</a:t>
            </a:r>
          </a:p>
          <a:p>
            <a:pPr marL="0" indent="0" algn="ctr">
              <a:buNone/>
            </a:pPr>
            <a:r>
              <a:rPr lang="sk-SK" sz="2800" i="1" dirty="0" smtClean="0">
                <a:solidFill>
                  <a:schemeClr val="bg1"/>
                </a:solidFill>
              </a:rPr>
              <a:t>k </a:t>
            </a:r>
            <a:r>
              <a:rPr lang="sk-SK" sz="2800" i="1" dirty="0" err="1" smtClean="0">
                <a:solidFill>
                  <a:schemeClr val="bg1"/>
                </a:solidFill>
              </a:rPr>
              <a:t>obloze</a:t>
            </a:r>
            <a:r>
              <a:rPr lang="sk-SK" sz="2800" i="1" dirty="0" smtClean="0">
                <a:solidFill>
                  <a:schemeClr val="bg1"/>
                </a:solidFill>
              </a:rPr>
              <a:t>, Tatry synu, vznes </a:t>
            </a:r>
            <a:r>
              <a:rPr lang="sk-SK" sz="2800" i="1" dirty="0" err="1" smtClean="0">
                <a:solidFill>
                  <a:schemeClr val="bg1"/>
                </a:solidFill>
              </a:rPr>
              <a:t>se</a:t>
            </a:r>
            <a:r>
              <a:rPr lang="sk-SK" sz="2800" i="1" dirty="0" smtClean="0">
                <a:solidFill>
                  <a:schemeClr val="bg1"/>
                </a:solidFill>
              </a:rPr>
              <a:t>, </a:t>
            </a:r>
            <a:r>
              <a:rPr lang="sk-SK" sz="2800" i="1" dirty="0" err="1" smtClean="0">
                <a:solidFill>
                  <a:schemeClr val="bg1"/>
                </a:solidFill>
              </a:rPr>
              <a:t>vyvýše</a:t>
            </a:r>
            <a:r>
              <a:rPr lang="sk-SK" sz="2800" i="1" dirty="0" smtClean="0">
                <a:solidFill>
                  <a:schemeClr val="bg1"/>
                </a:solidFill>
              </a:rPr>
              <a:t> </a:t>
            </a:r>
            <a:r>
              <a:rPr lang="sk-SK" sz="2800" i="1" dirty="0" err="1" smtClean="0">
                <a:solidFill>
                  <a:schemeClr val="bg1"/>
                </a:solidFill>
              </a:rPr>
              <a:t>pohled</a:t>
            </a:r>
            <a:r>
              <a:rPr lang="sk-SK" sz="2800" i="1" dirty="0" smtClean="0">
                <a:solidFill>
                  <a:schemeClr val="bg1"/>
                </a:solidFill>
              </a:rPr>
              <a:t>.</a:t>
            </a:r>
            <a:br>
              <a:rPr lang="sk-SK" sz="2800" i="1" dirty="0" smtClean="0">
                <a:solidFill>
                  <a:schemeClr val="bg1"/>
                </a:solidFill>
              </a:rPr>
            </a:br>
            <a:r>
              <a:rPr lang="sk-SK" sz="2800" i="1" dirty="0" err="1" smtClean="0">
                <a:solidFill>
                  <a:schemeClr val="bg1"/>
                </a:solidFill>
              </a:rPr>
              <a:t>Neb</a:t>
            </a:r>
            <a:r>
              <a:rPr lang="sk-SK" sz="2800" i="1" dirty="0" smtClean="0">
                <a:solidFill>
                  <a:schemeClr val="bg1"/>
                </a:solidFill>
              </a:rPr>
              <a:t> </a:t>
            </a:r>
            <a:r>
              <a:rPr lang="sk-SK" sz="2800" i="1" dirty="0" err="1" smtClean="0">
                <a:solidFill>
                  <a:schemeClr val="bg1"/>
                </a:solidFill>
              </a:rPr>
              <a:t>raději</a:t>
            </a:r>
            <a:r>
              <a:rPr lang="sk-SK" sz="2800" i="1" dirty="0" smtClean="0">
                <a:solidFill>
                  <a:schemeClr val="bg1"/>
                </a:solidFill>
              </a:rPr>
              <a:t> k </a:t>
            </a:r>
            <a:r>
              <a:rPr lang="sk-SK" sz="2800" i="1" dirty="0" err="1" smtClean="0">
                <a:solidFill>
                  <a:schemeClr val="bg1"/>
                </a:solidFill>
              </a:rPr>
              <a:t>velikému</a:t>
            </a:r>
            <a:r>
              <a:rPr lang="sk-SK" sz="2800" i="1" dirty="0" smtClean="0">
                <a:solidFill>
                  <a:schemeClr val="bg1"/>
                </a:solidFill>
              </a:rPr>
              <a:t> </a:t>
            </a:r>
            <a:r>
              <a:rPr lang="sk-SK" sz="2800" i="1" dirty="0" err="1" smtClean="0">
                <a:solidFill>
                  <a:schemeClr val="bg1"/>
                </a:solidFill>
              </a:rPr>
              <a:t>přichyl</a:t>
            </a:r>
            <a:r>
              <a:rPr lang="sk-SK" sz="2800" i="1" dirty="0" smtClean="0">
                <a:solidFill>
                  <a:schemeClr val="bg1"/>
                </a:solidFill>
              </a:rPr>
              <a:t> tomu tam </a:t>
            </a:r>
            <a:r>
              <a:rPr lang="sk-SK" sz="2800" i="1" dirty="0" err="1" smtClean="0">
                <a:solidFill>
                  <a:schemeClr val="bg1"/>
                </a:solidFill>
              </a:rPr>
              <a:t>se</a:t>
            </a:r>
            <a:r>
              <a:rPr lang="sk-SK" sz="2800" i="1" dirty="0" smtClean="0">
                <a:solidFill>
                  <a:schemeClr val="bg1"/>
                </a:solidFill>
              </a:rPr>
              <a:t> dubisku,</a:t>
            </a:r>
            <a:br>
              <a:rPr lang="sk-SK" sz="2800" i="1" dirty="0" smtClean="0">
                <a:solidFill>
                  <a:schemeClr val="bg1"/>
                </a:solidFill>
              </a:rPr>
            </a:br>
            <a:r>
              <a:rPr lang="sk-SK" sz="2800" i="1" dirty="0" err="1" smtClean="0">
                <a:solidFill>
                  <a:schemeClr val="bg1"/>
                </a:solidFill>
              </a:rPr>
              <a:t>jenž</a:t>
            </a:r>
            <a:r>
              <a:rPr lang="sk-SK" sz="2800" i="1" dirty="0" smtClean="0">
                <a:solidFill>
                  <a:schemeClr val="bg1"/>
                </a:solidFill>
              </a:rPr>
              <a:t> vzdoruje </a:t>
            </a:r>
            <a:r>
              <a:rPr lang="sk-SK" sz="2800" i="1" dirty="0" err="1" smtClean="0">
                <a:solidFill>
                  <a:schemeClr val="bg1"/>
                </a:solidFill>
              </a:rPr>
              <a:t>zhoubným</a:t>
            </a:r>
            <a:r>
              <a:rPr lang="sk-SK" sz="2800" i="1" dirty="0" smtClean="0">
                <a:solidFill>
                  <a:schemeClr val="bg1"/>
                </a:solidFill>
              </a:rPr>
              <a:t> až </a:t>
            </a:r>
            <a:r>
              <a:rPr lang="sk-SK" sz="2800" i="1" dirty="0" err="1" smtClean="0">
                <a:solidFill>
                  <a:schemeClr val="bg1"/>
                </a:solidFill>
              </a:rPr>
              <a:t>dosaváde</a:t>
            </a:r>
            <a:r>
              <a:rPr lang="sk-SK" sz="2800" i="1" dirty="0" smtClean="0">
                <a:solidFill>
                  <a:schemeClr val="bg1"/>
                </a:solidFill>
              </a:rPr>
              <a:t> </a:t>
            </a:r>
            <a:r>
              <a:rPr lang="sk-SK" sz="2800" i="1" dirty="0" err="1" smtClean="0">
                <a:solidFill>
                  <a:schemeClr val="bg1"/>
                </a:solidFill>
              </a:rPr>
              <a:t>časům</a:t>
            </a:r>
            <a:r>
              <a:rPr lang="sk-SK" sz="2800" i="1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FontTx/>
              <a:buChar char="-"/>
            </a:pPr>
            <a:endParaRPr lang="sk-SK" sz="2800" i="1" dirty="0" smtClean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sk-SK" sz="2800" i="1" dirty="0" smtClean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sk-SK" sz="2800" i="1" dirty="0" smtClean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sk-SK" sz="28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://img.geocaching.com/cache/large/4b261da6-e6e8-4c01-aca9-c24fc76a944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595639"/>
            <a:ext cx="3456384" cy="2262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908720"/>
            <a:ext cx="1691680" cy="14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476672"/>
            <a:ext cx="22193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Vojnu považuje za menšie zlo ako znenávidieť vlastnú krajinu, vlastnú krv:</a:t>
            </a:r>
          </a:p>
          <a:p>
            <a:pPr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Horší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nežli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divé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války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hromu,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ohně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divější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zaslepenec na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své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když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zlobu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plémě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kydá.</a:t>
            </a:r>
          </a:p>
          <a:p>
            <a:pPr algn="ctr">
              <a:buNone/>
            </a:pPr>
            <a:endParaRPr lang="sk-SK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sk-SK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Pýta sa, kto je za to zodpovedný a sám si následne odpovedá:</a:t>
            </a:r>
          </a:p>
          <a:p>
            <a:pPr marL="0" indent="0">
              <a:buNone/>
            </a:pPr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kdo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loupeže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té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volající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vzhůru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dopustil?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kdo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zhanobil v jednom národu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lidstvo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celé?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Zardi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závistná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Teutonie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sousedo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Slávy,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tvé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vin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těchto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počet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zpáchali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někdy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ruky.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Neb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kreve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nikde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tolik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nevylil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černidlaže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žádný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nepřítel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vylil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záhubě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Slávy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Němec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sk-SK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sk-SK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Vyslovuje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krásnu 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myšlienku o charaktere národa/človeka:</a:t>
            </a:r>
          </a:p>
          <a:p>
            <a:pPr>
              <a:buNone/>
            </a:pPr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Sám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svobody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kdo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hoden,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svobodu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zná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vážiti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každou,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kdo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pout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jímá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otroky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sám je otrok.</a:t>
            </a:r>
          </a:p>
          <a:p>
            <a:pPr algn="ctr">
              <a:buNone/>
            </a:pPr>
            <a:endParaRPr lang="sk-SK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Spomína na prekrásnu minulosť, hneď ju obracia do kontrastu     s prítomnosťou:</a:t>
            </a:r>
          </a:p>
          <a:p>
            <a:pPr>
              <a:buNone/>
            </a:pPr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Muž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syny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města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učil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stavěti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v nich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vésti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kupectví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mlaď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svou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učili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tkávati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plátno ženy.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Národe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mistrovský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jakové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pak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máš za to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díky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Rozšklubaný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hnusné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zpotvořenosti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věnec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endParaRPr lang="sk-SK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Kde spanilá v zelených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hájech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pěla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písně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Slavenka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už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hlaholem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zpěvná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ústa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umlukla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němým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sk-SK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Rozmýšľa nad národnosťou ponemčených Slovanov:</a:t>
            </a:r>
          </a:p>
          <a:p>
            <a:pPr algn="ctr">
              <a:buNone/>
            </a:pP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Nejsou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ní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Slaviané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životem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nejsou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ani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Němci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půl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toho,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půl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toho jen jak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netopýři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maj</a:t>
            </a:r>
            <a:r>
              <a:rPr lang="sk-SK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í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Odsudzuje pasivitu, nariekanie, majú sa prejaviť činy, nie plač a preklínanie:</a:t>
            </a:r>
          </a:p>
          <a:p>
            <a:pPr marL="0" indent="0" algn="ctr">
              <a:buNone/>
            </a:pP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Najvětší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neřest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neštěstí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láti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neřestem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ten.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kdo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kojí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skutkem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hněv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nebe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lépe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činí.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sk-SK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Uvedomuje si, že len čas môže všetko napraviť:</a:t>
            </a:r>
          </a:p>
          <a:p>
            <a:pPr marL="0" indent="0" algn="ctr">
              <a:buNone/>
            </a:pP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Čas vše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mění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i časy, k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vítězství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on vede pravdu,</a:t>
            </a:r>
            <a:b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sto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věků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bludných hodlalo, </a:t>
            </a:r>
            <a:r>
              <a:rPr lang="sk-SK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zvertne</a:t>
            </a:r>
            <a:r>
              <a:rPr lang="sk-SK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doba.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sk-SK" dirty="0" smtClean="0">
                <a:latin typeface="Times New Roman" pitchFamily="18" charset="0"/>
                <a:cs typeface="Times New Roman" pitchFamily="18" charset="0"/>
              </a:rPr>
            </a:br>
            <a:endParaRPr lang="sk-SK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sulinet.hu/oroksegtar/data/borito/magyarorszagi_nemzetisegek/szlovakok/narodnie_spievanky_1_bori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789040"/>
            <a:ext cx="2025774" cy="2985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761259"/>
          </a:xfrm>
        </p:spPr>
        <p:txBody>
          <a:bodyPr/>
          <a:lstStyle/>
          <a:p>
            <a:pPr>
              <a:buFont typeface="Calibri" pitchFamily="34" charset="0"/>
              <a:buChar char="⁻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najznámejší básnik klasicizmu;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narodil sa v Mošovciach pri Martine;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evanjelický kňaz (štúdium v Jene, pôsobenie v Maďarsku);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zberateľ ľudovej slovesnosti – piesní a poézie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Ján Kollár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pic>
        <p:nvPicPr>
          <p:cNvPr id="4098" name="Picture 2" descr="http://www.pozicovnabicyklov.sk/wp-content/uploads/2013/05/dom-j%C3%A1na-koll%C3%A1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224" y="0"/>
            <a:ext cx="2412776" cy="1809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Umelecké jazykové prostriedky:</a:t>
            </a:r>
          </a:p>
          <a:p>
            <a:pPr marL="0" indent="0">
              <a:buNone/>
            </a:pP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protiklad: </a:t>
            </a:r>
            <a:r>
              <a:rPr lang="sk-SK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někdy</a:t>
            </a:r>
            <a:r>
              <a:rPr lang="sk-SK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sk-SK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kolébka</a:t>
            </a:r>
            <a:r>
              <a:rPr lang="sk-SK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nyní</a:t>
            </a:r>
            <a:r>
              <a:rPr lang="sk-SK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národu </a:t>
            </a:r>
            <a:r>
              <a:rPr lang="sk-SK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mého</a:t>
            </a:r>
            <a:r>
              <a:rPr lang="sk-SK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rakev</a:t>
            </a:r>
            <a:endParaRPr lang="sk-SK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epiteton:  </a:t>
            </a:r>
            <a:r>
              <a:rPr lang="sk-SK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posvátná</a:t>
            </a:r>
            <a:r>
              <a:rPr lang="sk-SK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místa</a:t>
            </a:r>
            <a:r>
              <a:rPr lang="sk-SK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zmužilých </a:t>
            </a:r>
            <a:r>
              <a:rPr lang="sk-SK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Slavianů</a:t>
            </a:r>
            <a:r>
              <a:rPr lang="sk-SK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sk-SK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závistná</a:t>
            </a:r>
            <a:r>
              <a:rPr lang="sk-SK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Teutonie</a:t>
            </a:r>
            <a:r>
              <a:rPr lang="sk-SK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metafora:</a:t>
            </a:r>
            <a:r>
              <a:rPr lang="sk-SK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sk-SK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Neb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raději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sk-SK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velikému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přichyl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tomu tam </a:t>
            </a:r>
            <a:r>
              <a:rPr lang="sk-SK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dubisku</a:t>
            </a:r>
          </a:p>
          <a:p>
            <a:pPr marL="0" indent="0">
              <a:buNone/>
            </a:pP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synekdocha:</a:t>
            </a:r>
            <a:r>
              <a:rPr lang="sk-SK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sk-SK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hu-HU" i="1" dirty="0">
                <a:solidFill>
                  <a:schemeClr val="bg1"/>
                </a:solidFill>
                <a:latin typeface="Times New Roman"/>
                <a:cs typeface="Times New Roman"/>
              </a:rPr>
              <a:t>ű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 noho!</a:t>
            </a:r>
          </a:p>
          <a:p>
            <a:pPr marL="0" indent="0">
              <a:buNone/>
            </a:pPr>
            <a:r>
              <a:rPr lang="sk-SK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básn</a:t>
            </a: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zvolanie</a:t>
            </a:r>
            <a:r>
              <a:rPr lang="sk-SK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o, </a:t>
            </a:r>
            <a:r>
              <a:rPr lang="sk-SK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krajino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všeliké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slávy i hanby obraz!</a:t>
            </a:r>
          </a:p>
          <a:p>
            <a:pPr marL="0" indent="0">
              <a:buNone/>
            </a:pP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prirovnanie:  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Horší </a:t>
            </a:r>
            <a:r>
              <a:rPr lang="sk-SK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nežli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divé </a:t>
            </a:r>
            <a:r>
              <a:rPr lang="sk-SK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války</a:t>
            </a:r>
            <a:endParaRPr lang="sk-SK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symbol:   </a:t>
            </a:r>
            <a:r>
              <a:rPr lang="sk-SK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dubisko – Rusko; berla železná – vojna, útok</a:t>
            </a:r>
            <a:endParaRPr lang="sk-SK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8436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896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počas štúdií v Jene (Nemecko) sa pri prednášaní sviatočnej kázne zaľúbi do dcéry evanjelického farára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Frideriky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Wilhelminy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Schmidtovej;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ich láske však bráni jej matka (nechcela dcéru vydať do necivilizovaného, barbarského Uhorska);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zosobášili sa po matkinej smrti – o 16 rokov. Narodila sa im jediná dcéra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Ľudmilka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.  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Kollár a láska k žene...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836712"/>
            <a:ext cx="76200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22920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Slávy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dcera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pic>
        <p:nvPicPr>
          <p:cNvPr id="15362" name="Picture 2" descr="Slávy dcéra: Jeho najznámejšie&#10;dielo, uká&amp;zcaron;ka je z vydania z roku&#10;1824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24744"/>
            <a:ext cx="7620000" cy="5553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2 motívy:</a:t>
            </a:r>
          </a:p>
          <a:p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láska k žene a smútok nad sklamanou láskou,</a:t>
            </a:r>
          </a:p>
          <a:p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spoločenský – smútok nad ponemčovaním Slovanov na nemeckom území;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- lyrická skladba sa stáva akýmsi vyliečením z nenaplnenej lásky k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Friderike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, podobný spôsob vyrovnania sa s ľúbostným smútkom prevzali od neho aj Ľ. Štúr (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Rozžehnání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– Mária Pospíšilová) a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A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.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Sládkovič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(Marína – Mária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Pišlová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).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Dôvody vzniku Slávy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dcery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...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>
              <a:buNone/>
            </a:pPr>
            <a:endParaRPr lang="sk-SK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sk-SK" dirty="0" smtClean="0">
                <a:solidFill>
                  <a:srgbClr val="FFFF00"/>
                </a:solidFill>
                <a:latin typeface="Baskerville Old Face" panose="02020602080505020303" pitchFamily="18" charset="0"/>
                <a:cs typeface="Times New Roman" pitchFamily="18" charset="0"/>
              </a:rPr>
              <a:t>SLÁVY DCERA</a:t>
            </a:r>
            <a:endParaRPr lang="sk-SK" dirty="0">
              <a:solidFill>
                <a:srgbClr val="FFFF00"/>
              </a:solidFill>
              <a:latin typeface="Baskerville Old Face" panose="02020602080505020303" pitchFamily="18" charset="0"/>
              <a:cs typeface="Times New Roman" pitchFamily="18" charset="0"/>
            </a:endParaRPr>
          </a:p>
          <a:p>
            <a:pPr>
              <a:buNone/>
            </a:pPr>
            <a:endParaRPr lang="sk-SK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Lit</a:t>
            </a:r>
            <a:r>
              <a:rPr lang="sk-SK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druh: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lyrika</a:t>
            </a:r>
          </a:p>
          <a:p>
            <a:pPr>
              <a:buNone/>
            </a:pPr>
            <a:r>
              <a:rPr lang="sk-SK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lit</a:t>
            </a:r>
            <a:r>
              <a:rPr lang="sk-SK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forma: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poézia</a:t>
            </a:r>
          </a:p>
          <a:p>
            <a:pPr>
              <a:buNone/>
            </a:pPr>
            <a:r>
              <a:rPr lang="sk-SK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lit</a:t>
            </a:r>
            <a:r>
              <a:rPr lang="sk-SK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žáner: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žalospev</a:t>
            </a:r>
          </a:p>
          <a:p>
            <a:pPr>
              <a:buNone/>
            </a:pPr>
            <a:r>
              <a:rPr lang="sk-SK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téma:	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smútok nad odnárodňovaním Slovanov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idea: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sk-SK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Človek by nemal nikdy zabúdať na to, odkiaľ pochádza, ale zachovávať a pestovať zvyky, jazyk a kultúru i v cudzine, v ktorej žije.</a:t>
            </a:r>
          </a:p>
          <a:p>
            <a:pPr marL="0" indent="0">
              <a:buNone/>
            </a:pPr>
            <a:endParaRPr lang="sk-SK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encrypted-tbn2.gstatic.com/images?q=tbn:ANd9GcTUm8XqP9nJEMA-rUhUMJ-HOvKpUQujC8I7kP-q4aahjjs6jC8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4175" y="0"/>
            <a:ext cx="2409825" cy="3743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78112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lyrická skladba,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skladá sa z :</a:t>
            </a:r>
          </a:p>
          <a:p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b="1" dirty="0" err="1" smtClean="0">
                <a:solidFill>
                  <a:schemeClr val="bg1"/>
                </a:solidFill>
                <a:latin typeface="Baskerville Old Face" pitchFamily="18" charset="0"/>
              </a:rPr>
              <a:t>Předzpěvu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(klasicizmus – časomiera) – žalospev,</a:t>
            </a:r>
          </a:p>
          <a:p>
            <a:r>
              <a:rPr lang="sk-SK" b="1" dirty="0" smtClean="0">
                <a:solidFill>
                  <a:schemeClr val="bg1"/>
                </a:solidFill>
                <a:latin typeface="Baskerville Old Face" pitchFamily="18" charset="0"/>
              </a:rPr>
              <a:t>5 spevov 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(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preromantizmus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–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sylabotonický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verš. systém), obsahujú 645 sonetov (4+4+3+3);</a:t>
            </a:r>
          </a:p>
          <a:p>
            <a:pPr marL="0" indent="0">
              <a:buNone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- putovanie autora z Nemecka, cez Čechy, Slovensko, až do slovanského neba a pekla.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Slávy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dcera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AutoNum type="romanUcPeriod"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sk-SK" b="1" dirty="0" smtClean="0">
                <a:solidFill>
                  <a:schemeClr val="bg1"/>
                </a:solidFill>
                <a:latin typeface="Baskerville Old Face" pitchFamily="18" charset="0"/>
              </a:rPr>
              <a:t>Sála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– láska k Míne (Slávy </a:t>
            </a:r>
            <a:r>
              <a:rPr lang="sk-SK" dirty="0" err="1" smtClean="0">
                <a:solidFill>
                  <a:schemeClr val="bg1"/>
                </a:solidFill>
                <a:latin typeface="Baskerville Old Face" pitchFamily="18" charset="0"/>
              </a:rPr>
              <a:t>dcera</a:t>
            </a: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), ktorú opúšťa. Prichádzajú za ním 2 duchovia (jeden s mečom, druhý s lukom):</a:t>
            </a:r>
          </a:p>
          <a:p>
            <a:pPr marL="571500" indent="-571500">
              <a:buNone/>
            </a:pPr>
            <a:endParaRPr lang="sk-SK" dirty="0" smtClean="0">
              <a:solidFill>
                <a:schemeClr val="bg1"/>
              </a:solidFill>
              <a:latin typeface="Baskerville Old Face" pitchFamily="18" charset="0"/>
            </a:endParaRPr>
          </a:p>
          <a:p>
            <a:pPr algn="ctr">
              <a:buNone/>
            </a:pPr>
            <a:r>
              <a:rPr lang="cs-CZ" i="1" dirty="0" smtClean="0">
                <a:solidFill>
                  <a:schemeClr val="bg1"/>
                </a:solidFill>
                <a:latin typeface="Baskerville Old Face" pitchFamily="18" charset="0"/>
              </a:rPr>
              <a:t>           „</a:t>
            </a:r>
            <a:r>
              <a:rPr lang="cs-CZ" i="1" dirty="0" err="1">
                <a:solidFill>
                  <a:schemeClr val="bg1"/>
                </a:solidFill>
                <a:latin typeface="Baskerville Old Face" pitchFamily="18" charset="0"/>
              </a:rPr>
              <a:t>čo</a:t>
            </a:r>
            <a:r>
              <a:rPr lang="cs-CZ" i="1" dirty="0">
                <a:solidFill>
                  <a:schemeClr val="bg1"/>
                </a:solidFill>
                <a:latin typeface="Baskerville Old Face" pitchFamily="18" charset="0"/>
              </a:rPr>
              <a:t> miluješ </a:t>
            </a:r>
            <a:r>
              <a:rPr lang="cs-CZ" i="1" dirty="0" err="1">
                <a:solidFill>
                  <a:schemeClr val="bg1"/>
                </a:solidFill>
                <a:latin typeface="Baskerville Old Face" pitchFamily="18" charset="0"/>
              </a:rPr>
              <a:t>viacej</a:t>
            </a:r>
            <a:r>
              <a:rPr lang="cs-CZ" i="1" dirty="0">
                <a:solidFill>
                  <a:schemeClr val="bg1"/>
                </a:solidFill>
                <a:latin typeface="Baskerville Old Face" pitchFamily="18" charset="0"/>
              </a:rPr>
              <a:t>, </a:t>
            </a:r>
            <a:r>
              <a:rPr lang="cs-CZ" i="1" dirty="0" err="1">
                <a:solidFill>
                  <a:schemeClr val="bg1"/>
                </a:solidFill>
                <a:latin typeface="Baskerville Old Face" pitchFamily="18" charset="0"/>
              </a:rPr>
              <a:t>svoju</a:t>
            </a:r>
            <a:r>
              <a:rPr lang="cs-CZ" i="1" dirty="0">
                <a:solidFill>
                  <a:schemeClr val="bg1"/>
                </a:solidFill>
                <a:latin typeface="Baskerville Old Face" pitchFamily="18" charset="0"/>
              </a:rPr>
              <a:t> vlas</a:t>
            </a: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ť, či Mínu?“</a:t>
            </a:r>
          </a:p>
          <a:p>
            <a:pPr algn="ctr">
              <a:buNone/>
            </a:pP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 </a:t>
            </a:r>
          </a:p>
          <a:p>
            <a:pPr algn="ctr">
              <a:buNone/>
            </a:pP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		Mlčím, váham – vtom do hrude vnorím,</a:t>
            </a:r>
          </a:p>
          <a:p>
            <a:pPr algn="ctr">
              <a:buNone/>
            </a:pP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		srdce vyrvem z nej a rozlomím:</a:t>
            </a:r>
          </a:p>
          <a:p>
            <a:pPr algn="ctr">
              <a:buNone/>
            </a:pPr>
            <a:r>
              <a:rPr lang="sk-SK" i="1" dirty="0">
                <a:solidFill>
                  <a:schemeClr val="bg1"/>
                </a:solidFill>
                <a:latin typeface="Baskerville Old Face" pitchFamily="18" charset="0"/>
              </a:rPr>
              <a:t>		„Berte,“ vravím. „Vlasti pol, pol tebe, Mína.“</a:t>
            </a:r>
          </a:p>
          <a:p>
            <a:pPr algn="ctr">
              <a:buNone/>
            </a:pPr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bg1"/>
                </a:solidFill>
                <a:latin typeface="Baskerville Old Face" pitchFamily="18" charset="0"/>
              </a:rPr>
              <a:t>5 spevov...</a:t>
            </a:r>
            <a:endParaRPr lang="sk-SK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428</TotalTime>
  <Words>636</Words>
  <Application>Microsoft Office PowerPoint</Application>
  <PresentationFormat>Předvádění na obrazovce (4:3)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Papier</vt:lpstr>
      <vt:lpstr>Ján Kollár</vt:lpstr>
      <vt:lpstr>Ján Kollár</vt:lpstr>
      <vt:lpstr>Kollár a láska k žene...</vt:lpstr>
      <vt:lpstr>Prezentace aplikace PowerPoint</vt:lpstr>
      <vt:lpstr>Slávy dcera</vt:lpstr>
      <vt:lpstr>Dôvody vzniku Slávy dcery...</vt:lpstr>
      <vt:lpstr>Prezentace aplikace PowerPoint</vt:lpstr>
      <vt:lpstr>Slávy dcera</vt:lpstr>
      <vt:lpstr>5 spevov...</vt:lpstr>
      <vt:lpstr>Prezentace aplikace PowerPoint</vt:lpstr>
      <vt:lpstr>Prezentace aplikace PowerPoint</vt:lpstr>
      <vt:lpstr>Prezentace aplikace PowerPoint</vt:lpstr>
      <vt:lpstr>Prezentace aplikace PowerPoint</vt:lpstr>
      <vt:lpstr>Záver... vystríha žijúcich Slovanov:</vt:lpstr>
      <vt:lpstr>Předzpěv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Ján Kollár</dc:title>
  <dc:creator>Home</dc:creator>
  <cp:lastModifiedBy>Kristína Vargová</cp:lastModifiedBy>
  <cp:revision>76</cp:revision>
  <cp:lastPrinted>2020-12-17T06:35:40Z</cp:lastPrinted>
  <dcterms:created xsi:type="dcterms:W3CDTF">2014-01-28T17:40:07Z</dcterms:created>
  <dcterms:modified xsi:type="dcterms:W3CDTF">2020-12-17T07:54:56Z</dcterms:modified>
</cp:coreProperties>
</file>