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5" r:id="rId3"/>
    <p:sldId id="277" r:id="rId4"/>
    <p:sldId id="281" r:id="rId5"/>
    <p:sldId id="284" r:id="rId6"/>
    <p:sldId id="285" r:id="rId7"/>
    <p:sldId id="283" r:id="rId8"/>
    <p:sldId id="288" r:id="rId9"/>
    <p:sldId id="286" r:id="rId10"/>
    <p:sldId id="290" r:id="rId11"/>
    <p:sldId id="291" r:id="rId12"/>
    <p:sldId id="292" r:id="rId13"/>
    <p:sldId id="293" r:id="rId14"/>
    <p:sldId id="289" r:id="rId15"/>
    <p:sldId id="294" r:id="rId16"/>
    <p:sldId id="295" r:id="rId17"/>
    <p:sldId id="296" r:id="rId18"/>
    <p:sldId id="297" r:id="rId19"/>
    <p:sldId id="298" r:id="rId20"/>
    <p:sldId id="303" r:id="rId21"/>
    <p:sldId id="304" r:id="rId22"/>
    <p:sldId id="305" r:id="rId23"/>
    <p:sldId id="309" r:id="rId24"/>
    <p:sldId id="310" r:id="rId25"/>
    <p:sldId id="311" r:id="rId26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2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2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2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2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2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000" b="1" kern="1200">
        <a:solidFill>
          <a:schemeClr val="tx2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000" b="1" kern="1200">
        <a:solidFill>
          <a:schemeClr val="tx2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000" b="1" kern="1200">
        <a:solidFill>
          <a:schemeClr val="tx2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000" b="1" kern="1200">
        <a:solidFill>
          <a:schemeClr val="tx2"/>
        </a:solidFill>
        <a:latin typeface="Comic Sans MS" pitchFamily="66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AAC"/>
    <a:srgbClr val="FFCC99"/>
    <a:srgbClr val="FF6600"/>
    <a:srgbClr val="009900"/>
    <a:srgbClr val="FF33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2" autoAdjust="0"/>
    <p:restoredTop sz="94595" autoAdjust="0"/>
  </p:normalViewPr>
  <p:slideViewPr>
    <p:cSldViewPr>
      <p:cViewPr varScale="1">
        <p:scale>
          <a:sx n="69" d="100"/>
          <a:sy n="69" d="100"/>
        </p:scale>
        <p:origin x="-139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F51650-C79C-4B9B-AB32-3BA4C7DE902C}" type="datetimeFigureOut">
              <a:rPr lang="sk-SK"/>
              <a:pPr/>
              <a:t>17. 11. 2020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k-SK" noProof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3C44BD-2EC1-491A-BC7F-6BBDFFC8BD05}" type="slidenum">
              <a:rPr lang="sk-SK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31748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F90FFF9C-E871-42C6-8C94-2E8CBD6C8D0C}" type="slidenum">
              <a:rPr lang="sk-SK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41988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B5B3FC10-5A51-465B-BB27-44AD27F796F8}" type="slidenum">
              <a:rPr lang="sk-SK"/>
              <a:pPr/>
              <a:t>10</a:t>
            </a:fld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43012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111777BD-2890-42C9-8660-747C27735EC9}" type="slidenum">
              <a:rPr lang="sk-SK"/>
              <a:pPr/>
              <a:t>11</a:t>
            </a:fld>
            <a:endParaRPr lang="sk-S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44036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C9114322-31CE-401D-853B-A351ABDAFAE8}" type="slidenum">
              <a:rPr lang="sk-SK"/>
              <a:pPr/>
              <a:t>12</a:t>
            </a:fld>
            <a:endParaRPr lang="sk-S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45060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2432505B-341D-40C5-B40F-98DABD8EF6D8}" type="slidenum">
              <a:rPr lang="sk-SK"/>
              <a:pPr/>
              <a:t>13</a:t>
            </a:fld>
            <a:endParaRPr lang="sk-S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47108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955203C0-25B5-424B-8CE1-D3049B7254F5}" type="slidenum">
              <a:rPr lang="sk-SK"/>
              <a:pPr/>
              <a:t>14</a:t>
            </a:fld>
            <a:endParaRPr lang="sk-S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48132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AFD66E37-2059-428C-B07A-9770B6EABB12}" type="slidenum">
              <a:rPr lang="sk-SK"/>
              <a:pPr/>
              <a:t>15</a:t>
            </a:fld>
            <a:endParaRPr lang="sk-SK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49156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5CD2EB58-3B4C-46EB-B9F0-9ABDB724CFA4}" type="slidenum">
              <a:rPr lang="sk-SK"/>
              <a:pPr/>
              <a:t>16</a:t>
            </a:fld>
            <a:endParaRPr lang="sk-SK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50180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D1AD7CA3-AC93-481E-AE2C-C6385E259295}" type="slidenum">
              <a:rPr lang="sk-SK"/>
              <a:pPr/>
              <a:t>17</a:t>
            </a:fld>
            <a:endParaRPr lang="sk-SK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51204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77A35F85-5D2E-4DE0-9EC8-735CDE3054D9}" type="slidenum">
              <a:rPr lang="sk-SK"/>
              <a:pPr/>
              <a:t>18</a:t>
            </a:fld>
            <a:endParaRPr lang="sk-SK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52228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C7403A52-E447-48D7-8080-40035E35B285}" type="slidenum">
              <a:rPr lang="sk-SK"/>
              <a:pPr/>
              <a:t>19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32772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DB6691F4-D0C2-4B37-BFA9-81C1883AE994}" type="slidenum">
              <a:rPr lang="sk-SK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53252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1A8BD5E6-EDC2-435E-8A0D-774A34DB0504}" type="slidenum">
              <a:rPr lang="sk-SK"/>
              <a:pPr/>
              <a:t>20</a:t>
            </a:fld>
            <a:endParaRPr lang="sk-SK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54276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11730B8B-5E26-4812-B959-C20FDDD5DBC5}" type="slidenum">
              <a:rPr lang="sk-SK"/>
              <a:pPr/>
              <a:t>21</a:t>
            </a:fld>
            <a:endParaRPr lang="sk-SK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55300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E40F225C-35F1-41AE-811D-D5036E313E95}" type="slidenum">
              <a:rPr lang="sk-SK"/>
              <a:pPr/>
              <a:t>22</a:t>
            </a:fld>
            <a:endParaRPr lang="sk-SK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56324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4D76B57C-4C89-4095-A86F-8C1F8F122E0E}" type="slidenum">
              <a:rPr lang="sk-SK"/>
              <a:pPr/>
              <a:t>23</a:t>
            </a:fld>
            <a:endParaRPr lang="sk-SK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57348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39283499-6E63-4F76-AC33-4E8A431CCDC9}" type="slidenum">
              <a:rPr lang="sk-SK"/>
              <a:pPr/>
              <a:t>24</a:t>
            </a:fld>
            <a:endParaRPr lang="sk-SK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58372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54A97C54-C93D-442D-9B0A-DDAA09B4233D}" type="slidenum">
              <a:rPr lang="sk-SK"/>
              <a:pPr/>
              <a:t>25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33796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F5B8A03A-BD6E-40E6-9C30-748417496677}" type="slidenum">
              <a:rPr lang="sk-SK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34820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569E60E8-FC07-4F69-A032-E036AE624698}" type="slidenum">
              <a:rPr lang="sk-SK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36868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A9724E34-A23B-4266-A5E4-EFD6A81A0D82}" type="slidenum">
              <a:rPr lang="sk-SK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37892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DA7DAC43-83D3-4204-B285-12BF9B5F4875}" type="slidenum">
              <a:rPr lang="sk-SK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38916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947D4209-1EF0-4AEA-A99D-C6A25F7AB9F3}" type="slidenum">
              <a:rPr lang="sk-SK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39940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91D983B9-B218-4939-8E43-CCDFF0CDA4C1}" type="slidenum">
              <a:rPr lang="sk-SK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40964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0F21AA38-4991-4342-835F-3FF6F0CA1266}" type="slidenum">
              <a:rPr lang="sk-SK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E84E9B-DE27-45C9-B117-34E73691E223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CF3F-3A05-4E86-8A91-898C91349008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A73442-1200-405F-AAF0-8916C2EE35DF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15FF2F-4274-49F5-9211-D04D4456E52C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551830-7436-42A5-A8A2-FE2E9FC8040C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Nadpis a tabuľ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abuľky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sk-SK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BE6209-9B19-49F6-8A90-A7CB9A150988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22A90B-20F9-4502-8805-276D63C9A8B5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52A1D9-974A-4C17-B84B-49A0DFF463A5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883F36-5FDF-4120-B097-7B72DD81A7EB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2D8432-69E6-4C53-9786-342FEB9C749E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2C75D3-70D3-4A6D-AA13-F15A4E170EE0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3A9E0A-0858-4A1A-83C7-679C89077380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50D8EE-781A-47A5-9FD9-654EC1E5100F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D5F506-4F68-44E0-BA76-4FDB3932B14D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8BFAC58F-E07D-496F-A781-67A91A12EE98}" type="slidenum">
              <a:rPr lang="cs-CZ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hyperphysics.phy-astr.gsu.edu/hbase/kinetic/imgkin/vapp5.gi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9" name="Picture 11" descr="08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68313" y="333375"/>
            <a:ext cx="8208962" cy="6157913"/>
          </a:xfrm>
        </p:spPr>
      </p:pic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620713"/>
            <a:ext cx="8207375" cy="2592387"/>
          </a:xfrm>
          <a:solidFill>
            <a:schemeClr val="bg1">
              <a:alpha val="24001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cs-CZ" sz="8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Zmeny</a:t>
            </a:r>
            <a:r>
              <a:rPr lang="cs-CZ" sz="8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skupenstva II.</a:t>
            </a:r>
            <a:endParaRPr lang="cs-CZ" sz="8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nimBg="1"/>
      <p:bldP spid="2052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/>
          <a:lstStyle/>
          <a:p>
            <a:pPr algn="l" eaLnBrk="1" hangingPunct="1"/>
            <a:r>
              <a:rPr lang="cs-CZ" sz="40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Teplota varu závisí od…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6227763" y="5084763"/>
            <a:ext cx="25415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cs-CZ" sz="6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tlaku</a:t>
            </a:r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395288" y="2276475"/>
            <a:ext cx="8280400" cy="2160588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cs-CZ" sz="4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Teplota varu </a:t>
            </a:r>
            <a:r>
              <a:rPr lang="cs-CZ" sz="4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sa</a:t>
            </a:r>
            <a:r>
              <a:rPr lang="cs-CZ" sz="4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 s </a:t>
            </a:r>
            <a:r>
              <a:rPr lang="cs-CZ" sz="4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rastúcim</a:t>
            </a:r>
            <a:r>
              <a:rPr lang="cs-CZ" sz="4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 </a:t>
            </a:r>
            <a:r>
              <a:rPr lang="cs-CZ" sz="4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tlakom</a:t>
            </a:r>
            <a:r>
              <a:rPr lang="cs-CZ" sz="4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 </a:t>
            </a:r>
            <a:r>
              <a:rPr lang="cs-CZ" sz="4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zväčšuje</a:t>
            </a:r>
            <a:r>
              <a:rPr lang="cs-CZ" sz="4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 a naopak.</a:t>
            </a:r>
          </a:p>
        </p:txBody>
      </p:sp>
      <p:sp>
        <p:nvSpPr>
          <p:cNvPr id="73735" name="AutoShape 7"/>
          <p:cNvSpPr>
            <a:spLocks noChangeArrowheads="1"/>
          </p:cNvSpPr>
          <p:nvPr/>
        </p:nvSpPr>
        <p:spPr bwMode="auto">
          <a:xfrm>
            <a:off x="7451725" y="3213100"/>
            <a:ext cx="1368425" cy="1944688"/>
          </a:xfrm>
          <a:prstGeom prst="downArrow">
            <a:avLst>
              <a:gd name="adj1" fmla="val 50000"/>
              <a:gd name="adj2" fmla="val 35528"/>
            </a:avLst>
          </a:prstGeom>
          <a:solidFill>
            <a:srgbClr val="339966"/>
          </a:solidFill>
          <a:ln w="25400" algn="ctr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20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20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20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animBg="1"/>
      <p:bldP spid="73733" grpId="0"/>
      <p:bldP spid="73734" grpId="0" animBg="1"/>
      <p:bldP spid="737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848" name="Group 72"/>
          <p:cNvGraphicFramePr>
            <a:graphicFrameLocks noGrp="1"/>
          </p:cNvGraphicFramePr>
          <p:nvPr/>
        </p:nvGraphicFramePr>
        <p:xfrm>
          <a:off x="2051050" y="908050"/>
          <a:ext cx="5040313" cy="4824413"/>
        </p:xfrm>
        <a:graphic>
          <a:graphicData uri="http://schemas.openxmlformats.org/drawingml/2006/table">
            <a:tbl>
              <a:tblPr/>
              <a:tblGrid>
                <a:gridCol w="2520950"/>
                <a:gridCol w="2519363"/>
              </a:tblGrid>
              <a:tr h="9652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</a:rPr>
                        <a:t>Teplota varu vody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965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</a:rPr>
                        <a:t>p/kPa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r>
                        <a:rPr kumimoji="0" lang="cs-CZ" sz="3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</a:rPr>
                        <a:t>v</a:t>
                      </a:r>
                      <a:r>
                        <a:rPr kumimoji="0" lang="cs-CZ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</a:rPr>
                        <a:t>/</a:t>
                      </a:r>
                      <a:r>
                        <a:rPr kumimoji="0" lang="cs-CZ" sz="3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</a:rPr>
                        <a:t>o</a:t>
                      </a:r>
                      <a:r>
                        <a:rPr kumimoji="0" lang="cs-CZ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</a:rPr>
                        <a:t>C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965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</a:rPr>
                        <a:t>200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</a:rPr>
                        <a:t>120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AAC"/>
                    </a:solidFill>
                  </a:tcPr>
                </a:tc>
              </a:tr>
              <a:tr h="965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</a:rPr>
                        <a:t>100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</a:rPr>
                        <a:t>100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AAC"/>
                    </a:solidFill>
                  </a:tcPr>
                </a:tc>
              </a:tr>
              <a:tr h="963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</a:rPr>
                        <a:t>60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AA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5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5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7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/>
          <a:lstStyle/>
          <a:p>
            <a:pPr algn="l" eaLnBrk="1" hangingPunct="1">
              <a:defRPr/>
            </a:pPr>
            <a:r>
              <a:rPr lang="cs-CZ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Var za zvýšeného tlaku </a:t>
            </a:r>
            <a:r>
              <a:rPr lang="cs-CZ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využívame</a:t>
            </a:r>
            <a:r>
              <a:rPr lang="cs-CZ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...</a:t>
            </a:r>
            <a:r>
              <a:rPr lang="cs-CZ" sz="3600" dirty="0"/>
              <a:t> 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62950" cy="4708525"/>
          </a:xfr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cs-CZ" sz="36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pri</a:t>
            </a:r>
            <a:r>
              <a:rPr lang="cs-CZ" sz="3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6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výrobe</a:t>
            </a:r>
            <a:r>
              <a:rPr lang="cs-CZ" sz="3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6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papiera</a:t>
            </a:r>
            <a:r>
              <a:rPr lang="cs-CZ" sz="3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 celulózy</a:t>
            </a:r>
          </a:p>
          <a:p>
            <a:pPr eaLnBrk="1" hangingPunct="1">
              <a:defRPr/>
            </a:pPr>
            <a:r>
              <a:rPr lang="cs-CZ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 </a:t>
            </a:r>
            <a:r>
              <a:rPr lang="cs-CZ" sz="36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asanačných</a:t>
            </a:r>
            <a:r>
              <a:rPr lang="cs-CZ" sz="3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6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ústavoch</a:t>
            </a:r>
            <a:endParaRPr lang="cs-CZ" sz="36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eaLnBrk="1" hangingPunct="1">
              <a:defRPr/>
            </a:pPr>
            <a:r>
              <a:rPr lang="cs-CZ" sz="36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pri</a:t>
            </a:r>
            <a:r>
              <a:rPr lang="cs-CZ" sz="3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6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sterilizácii</a:t>
            </a:r>
            <a:r>
              <a:rPr lang="cs-CZ" sz="3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6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obväzového</a:t>
            </a:r>
            <a:r>
              <a:rPr lang="cs-CZ" sz="3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materiálu a chirurgických </a:t>
            </a:r>
            <a:r>
              <a:rPr lang="cs-CZ" sz="36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nástrojov</a:t>
            </a:r>
            <a:endParaRPr lang="cs-CZ" sz="36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eaLnBrk="1" hangingPunct="1">
              <a:defRPr/>
            </a:pPr>
            <a:r>
              <a:rPr lang="cs-CZ" sz="36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pri</a:t>
            </a:r>
            <a:r>
              <a:rPr lang="cs-CZ" sz="3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6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úprave</a:t>
            </a:r>
            <a:r>
              <a:rPr lang="cs-CZ" sz="3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6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potravín</a:t>
            </a:r>
            <a:r>
              <a:rPr lang="cs-CZ" sz="3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 domácnosti</a:t>
            </a:r>
            <a:br>
              <a:rPr lang="cs-CZ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cs-CZ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(tlakový </a:t>
            </a:r>
            <a:r>
              <a:rPr lang="cs-CZ" sz="36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hrniec</a:t>
            </a:r>
            <a:r>
              <a:rPr lang="cs-CZ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, </a:t>
            </a:r>
            <a:r>
              <a:rPr lang="cs-CZ" sz="36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</a:t>
            </a:r>
            <a:r>
              <a:rPr lang="cs-CZ" sz="3600" b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</a:t>
            </a:r>
            <a:r>
              <a:rPr lang="cs-CZ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rPr>
              <a:t>130</a:t>
            </a:r>
            <a:r>
              <a:rPr lang="cs-CZ" sz="36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rPr>
              <a:t>o</a:t>
            </a:r>
            <a:r>
              <a:rPr lang="cs-CZ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rPr>
              <a:t>C</a:t>
            </a:r>
            <a:r>
              <a:rPr lang="cs-CZ" sz="3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)</a:t>
            </a:r>
          </a:p>
        </p:txBody>
      </p:sp>
      <p:sp>
        <p:nvSpPr>
          <p:cNvPr id="77828" name="AutoShape 4"/>
          <p:cNvSpPr>
            <a:spLocks noChangeArrowheads="1"/>
          </p:cNvSpPr>
          <p:nvPr/>
        </p:nvSpPr>
        <p:spPr bwMode="auto">
          <a:xfrm>
            <a:off x="7380288" y="1125538"/>
            <a:ext cx="1368425" cy="1944687"/>
          </a:xfrm>
          <a:prstGeom prst="downArrow">
            <a:avLst>
              <a:gd name="adj1" fmla="val 50000"/>
              <a:gd name="adj2" fmla="val 35528"/>
            </a:avLst>
          </a:prstGeom>
          <a:solidFill>
            <a:srgbClr val="339966"/>
          </a:solidFill>
          <a:ln w="25400" algn="ctr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20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78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78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2000"/>
                                        <p:tgtEl>
                                          <p:spTgt spid="778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20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20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20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20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animBg="1"/>
      <p:bldP spid="77827" grpId="0" build="p" animBg="1"/>
      <p:bldP spid="778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858963"/>
          </a:xfr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/>
          <a:lstStyle/>
          <a:p>
            <a:pPr algn="l" eaLnBrk="1" hangingPunct="1">
              <a:defRPr/>
            </a:pPr>
            <a:r>
              <a:rPr lang="cs-CZ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Var za </a:t>
            </a:r>
            <a:r>
              <a:rPr lang="cs-CZ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zníženého</a:t>
            </a:r>
            <a:r>
              <a:rPr lang="cs-CZ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tlaku </a:t>
            </a:r>
            <a:r>
              <a:rPr lang="cs-CZ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využívame</a:t>
            </a:r>
            <a:r>
              <a:rPr lang="cs-CZ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pri</a:t>
            </a:r>
            <a:r>
              <a:rPr lang="cs-CZ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destilácii</a:t>
            </a:r>
            <a:r>
              <a:rPr lang="cs-CZ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. </a:t>
            </a:r>
            <a:r>
              <a:rPr lang="cs-CZ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Napr</a:t>
            </a:r>
            <a:r>
              <a:rPr lang="cs-CZ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.:</a:t>
            </a:r>
            <a:endParaRPr lang="cs-CZ" sz="3600" b="1" dirty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924175"/>
            <a:ext cx="8229600" cy="2592388"/>
          </a:xfr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anchor="ctr"/>
          <a:lstStyle/>
          <a:p>
            <a:pPr eaLnBrk="1" hangingPunct="1">
              <a:defRPr/>
            </a:pPr>
            <a:r>
              <a:rPr lang="cs-CZ" sz="40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pri</a:t>
            </a:r>
            <a:r>
              <a:rPr lang="cs-CZ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odsoľovaní</a:t>
            </a:r>
            <a:r>
              <a:rPr lang="cs-CZ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morskej</a:t>
            </a:r>
            <a:r>
              <a:rPr lang="cs-CZ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vody</a:t>
            </a:r>
          </a:p>
          <a:p>
            <a:pPr eaLnBrk="1" hangingPunct="1">
              <a:defRPr/>
            </a:pPr>
            <a:r>
              <a:rPr lang="cs-CZ" sz="40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pri</a:t>
            </a:r>
            <a:r>
              <a:rPr lang="cs-CZ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výrobe</a:t>
            </a:r>
            <a:r>
              <a:rPr lang="cs-CZ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sirupov</a:t>
            </a:r>
            <a:r>
              <a:rPr lang="cs-CZ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, </a:t>
            </a:r>
            <a:r>
              <a:rPr lang="cs-CZ" sz="40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kryštá</a:t>
            </a:r>
            <a:r>
              <a:rPr lang="cs-CZ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-</a:t>
            </a:r>
            <a:r>
              <a:rPr lang="cs-CZ" sz="40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lového</a:t>
            </a:r>
            <a:r>
              <a:rPr lang="cs-CZ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cukru, práškového </a:t>
            </a:r>
            <a:r>
              <a:rPr lang="cs-CZ" sz="40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mlieka</a:t>
            </a:r>
            <a:r>
              <a:rPr lang="cs-CZ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a pod</a:t>
            </a:r>
            <a:r>
              <a:rPr lang="cs-CZ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.</a:t>
            </a:r>
          </a:p>
        </p:txBody>
      </p:sp>
      <p:sp>
        <p:nvSpPr>
          <p:cNvPr id="78852" name="AutoShape 4"/>
          <p:cNvSpPr>
            <a:spLocks noChangeArrowheads="1"/>
          </p:cNvSpPr>
          <p:nvPr/>
        </p:nvSpPr>
        <p:spPr bwMode="auto">
          <a:xfrm>
            <a:off x="7308850" y="1773238"/>
            <a:ext cx="1368425" cy="1944687"/>
          </a:xfrm>
          <a:prstGeom prst="downArrow">
            <a:avLst>
              <a:gd name="adj1" fmla="val 50000"/>
              <a:gd name="adj2" fmla="val 35528"/>
            </a:avLst>
          </a:prstGeom>
          <a:solidFill>
            <a:srgbClr val="339966"/>
          </a:solidFill>
          <a:ln w="25400" algn="ctr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2268538" y="6021388"/>
            <a:ext cx="4706937" cy="40005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>
                <a:hlinkClick r:id="rId3"/>
              </a:rPr>
              <a:t>Závislosť teploty varu vody od tlaku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20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885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885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2000"/>
                                        <p:tgtEl>
                                          <p:spTgt spid="788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20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20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nimBg="1"/>
      <p:bldP spid="78851" grpId="0" build="p" animBg="1"/>
      <p:bldP spid="78852" grpId="0" animBg="1"/>
      <p:bldP spid="788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5575" cy="5256212"/>
          </a:xfr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/>
          <a:lstStyle/>
          <a:p>
            <a:pPr algn="l" eaLnBrk="1" hangingPunct="1">
              <a:defRPr/>
            </a:pPr>
            <a:r>
              <a:rPr lang="cs-CZ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Pri</a:t>
            </a: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vare </a:t>
            </a:r>
            <a:r>
              <a:rPr lang="cs-CZ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sa</a:t>
            </a: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bublinky </a:t>
            </a:r>
            <a:r>
              <a:rPr lang="cs-CZ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pary</a:t>
            </a: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vytvárajú</a:t>
            </a: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najskôr</a:t>
            </a: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na nečistotách. </a:t>
            </a:r>
            <a:r>
              <a:rPr lang="cs-CZ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Pokiaľ</a:t>
            </a: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je ale </a:t>
            </a:r>
            <a:r>
              <a:rPr lang="cs-CZ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kvapalina</a:t>
            </a: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veľmi</a:t>
            </a: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čistá, </a:t>
            </a:r>
            <a:r>
              <a:rPr lang="cs-CZ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nevarí</a:t>
            </a: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sa</a:t>
            </a: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ani </a:t>
            </a:r>
            <a:r>
              <a:rPr lang="cs-CZ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pri</a:t>
            </a: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teplote</a:t>
            </a: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vyššej</a:t>
            </a: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než je teplota varu. </a:t>
            </a:r>
            <a:r>
              <a:rPr lang="cs-CZ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Vtedy</a:t>
            </a: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hovoríme</a:t>
            </a: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o</a:t>
            </a: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 </a:t>
            </a:r>
            <a:r>
              <a:rPr lang="cs-CZ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prehriatej</a:t>
            </a:r>
            <a:r>
              <a:rPr lang="cs-CZ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kvapaline</a:t>
            </a: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.</a:t>
            </a:r>
            <a:endParaRPr lang="cs-CZ" sz="4000" b="1" dirty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80" name="Picture 8" descr="Dew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11188" y="309563"/>
            <a:ext cx="8137525" cy="6381750"/>
          </a:xfrm>
          <a:ln w="25400">
            <a:solidFill>
              <a:schemeClr val="tx1"/>
            </a:solidFill>
          </a:ln>
        </p:spPr>
      </p:pic>
      <p:sp>
        <p:nvSpPr>
          <p:cNvPr id="79876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620713"/>
            <a:ext cx="8445500" cy="1143000"/>
          </a:xfrm>
        </p:spPr>
        <p:txBody>
          <a:bodyPr/>
          <a:lstStyle/>
          <a:p>
            <a:pPr eaLnBrk="1" hangingPunct="1">
              <a:defRPr/>
            </a:pPr>
            <a:r>
              <a:rPr lang="cs-CZ" sz="9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Kvapalnenie</a:t>
            </a:r>
            <a:endParaRPr lang="cs-CZ" sz="92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/>
      <p:bldP spid="7987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1268413"/>
            <a:ext cx="8291512" cy="4465637"/>
          </a:xfr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/>
          <a:lstStyle/>
          <a:p>
            <a:pPr algn="l" eaLnBrk="1" hangingPunct="1"/>
            <a:r>
              <a:rPr lang="cs-CZ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Ak paru stláčame alebo ochladzujeme, može sa opäť meniť na kvapalinu – kvapalnieť alebo kondenzovať.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/>
          <a:lstStyle/>
          <a:p>
            <a:pPr eaLnBrk="1" hangingPunct="1"/>
            <a:r>
              <a:rPr lang="cs-CZ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Skvapalňovanie môže nastať… </a:t>
            </a:r>
            <a:endParaRPr lang="cs-CZ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44675"/>
            <a:ext cx="8229600" cy="4281488"/>
          </a:xfr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anchor="ctr"/>
          <a:lstStyle/>
          <a:p>
            <a:pPr eaLnBrk="1" hangingPunct="1">
              <a:defRPr/>
            </a:pPr>
            <a:r>
              <a:rPr lang="cs-CZ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na povrchu </a:t>
            </a:r>
            <a:r>
              <a:rPr lang="cs-CZ" sz="44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kvapaliny</a:t>
            </a:r>
            <a:endParaRPr lang="cs-CZ" sz="44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eaLnBrk="1" hangingPunct="1">
              <a:defRPr/>
            </a:pPr>
            <a:r>
              <a:rPr lang="cs-CZ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na povrchu </a:t>
            </a:r>
            <a:r>
              <a:rPr lang="cs-CZ" sz="44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pevnej</a:t>
            </a:r>
            <a:r>
              <a:rPr lang="cs-CZ" sz="4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látky (rosa)</a:t>
            </a:r>
          </a:p>
          <a:p>
            <a:pPr eaLnBrk="1" hangingPunct="1">
              <a:defRPr/>
            </a:pPr>
            <a:r>
              <a:rPr lang="cs-CZ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na nečistotách </a:t>
            </a:r>
            <a:r>
              <a:rPr lang="cs-CZ" sz="44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vo</a:t>
            </a:r>
            <a:r>
              <a:rPr lang="cs-CZ" sz="4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4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voľnom</a:t>
            </a:r>
            <a:r>
              <a:rPr lang="cs-CZ" sz="4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4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priestore</a:t>
            </a:r>
            <a:r>
              <a:rPr lang="cs-CZ" sz="4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(</a:t>
            </a:r>
            <a:r>
              <a:rPr lang="cs-CZ" sz="44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hmla</a:t>
            </a:r>
            <a:r>
              <a:rPr lang="cs-CZ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)</a:t>
            </a:r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7380288" y="1196975"/>
            <a:ext cx="1368425" cy="1944688"/>
          </a:xfrm>
          <a:prstGeom prst="downArrow">
            <a:avLst>
              <a:gd name="adj1" fmla="val 50000"/>
              <a:gd name="adj2" fmla="val 35528"/>
            </a:avLst>
          </a:prstGeom>
          <a:solidFill>
            <a:srgbClr val="339966"/>
          </a:solidFill>
          <a:ln w="25400" algn="ctr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20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839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8397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8397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animBg="1"/>
      <p:bldP spid="83971" grpId="0" build="p" animBg="1"/>
      <p:bldP spid="8397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92150"/>
            <a:ext cx="8229600" cy="5473700"/>
          </a:xfr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/>
          <a:lstStyle/>
          <a:p>
            <a:pPr algn="l" eaLnBrk="1" hangingPunct="1">
              <a:defRPr/>
            </a:pPr>
            <a:r>
              <a:rPr lang="cs-CZ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Pri</a:t>
            </a:r>
            <a:r>
              <a:rPr lang="cs-CZ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skvapalňovaní</a:t>
            </a:r>
            <a:r>
              <a:rPr lang="cs-CZ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sa</a:t>
            </a:r>
            <a:r>
              <a:rPr lang="cs-CZ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skupenské </a:t>
            </a:r>
            <a:r>
              <a:rPr lang="cs-CZ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teplo </a:t>
            </a:r>
            <a:r>
              <a:rPr lang="cs-CZ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uvolňuje. </a:t>
            </a:r>
            <a:r>
              <a:rPr lang="cs-CZ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Merné</a:t>
            </a:r>
            <a:r>
              <a:rPr lang="cs-CZ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skupenské teplo </a:t>
            </a:r>
            <a:r>
              <a:rPr lang="cs-CZ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kondenzačné</a:t>
            </a:r>
            <a:r>
              <a:rPr lang="cs-CZ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je </a:t>
            </a:r>
            <a:r>
              <a:rPr lang="cs-CZ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rovné </a:t>
            </a:r>
            <a:r>
              <a:rPr lang="cs-CZ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mernému</a:t>
            </a:r>
            <a:r>
              <a:rPr lang="cs-CZ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teplu </a:t>
            </a:r>
            <a:r>
              <a:rPr lang="cs-CZ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vyparovania</a:t>
            </a:r>
            <a:r>
              <a:rPr lang="cs-CZ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pri</a:t>
            </a:r>
            <a:r>
              <a:rPr lang="cs-CZ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rovnakej</a:t>
            </a:r>
            <a:r>
              <a:rPr lang="cs-CZ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teplote</a:t>
            </a:r>
            <a:r>
              <a:rPr lang="cs-CZ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.</a:t>
            </a:r>
            <a:endParaRPr lang="cs-CZ" b="1" dirty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6" name="Picture 6" descr="snihuk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11188" y="333375"/>
            <a:ext cx="7993062" cy="5975350"/>
          </a:xfrm>
        </p:spPr>
      </p:pic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135937" cy="2376488"/>
          </a:xfrm>
        </p:spPr>
        <p:txBody>
          <a:bodyPr/>
          <a:lstStyle/>
          <a:p>
            <a:pPr eaLnBrk="1" hangingPunct="1">
              <a:defRPr/>
            </a:pPr>
            <a:r>
              <a:rPr lang="cs-CZ" sz="8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Sublimácia</a:t>
            </a:r>
            <a:r>
              <a:rPr lang="cs-CZ" sz="8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cs-CZ" sz="8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a </a:t>
            </a:r>
            <a:r>
              <a:rPr lang="cs-CZ" sz="8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desublimácia</a:t>
            </a:r>
            <a:endParaRPr lang="cs-CZ" sz="80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/>
      <p:bldP spid="8704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7" name="Picture 5" descr="037"/>
          <p:cNvPicPr>
            <a:picLocks noGrp="1" noChangeAspect="1" noChangeArrowheads="1"/>
          </p:cNvPicPr>
          <p:nvPr>
            <p:ph/>
          </p:nvPr>
        </p:nvPicPr>
        <p:blipFill>
          <a:blip r:embed="rId3">
            <a:lum bright="6000" contrast="-18000"/>
          </a:blip>
          <a:srcRect/>
          <a:stretch>
            <a:fillRect/>
          </a:stretch>
        </p:blipFill>
        <p:spPr>
          <a:xfrm>
            <a:off x="395288" y="382588"/>
            <a:ext cx="8424862" cy="6142037"/>
          </a:xfrm>
          <a:ln w="44450">
            <a:solidFill>
              <a:schemeClr val="tx1"/>
            </a:solidFill>
          </a:ln>
        </p:spPr>
      </p:pic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323850" y="476250"/>
            <a:ext cx="8424863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cs-CZ" sz="11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Vyparovanie</a:t>
            </a:r>
            <a:endParaRPr lang="cs-CZ" sz="11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/>
      <p:bldP spid="44036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20713"/>
            <a:ext cx="8229600" cy="5545137"/>
          </a:xfr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/>
          <a:lstStyle/>
          <a:p>
            <a:pPr algn="l" eaLnBrk="1" hangingPunct="1">
              <a:defRPr/>
            </a:pPr>
            <a:r>
              <a:rPr lang="cs-CZ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Sublimácia</a:t>
            </a:r>
            <a:r>
              <a:rPr lang="cs-CZ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je </a:t>
            </a:r>
            <a:r>
              <a:rPr lang="cs-CZ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premena</a:t>
            </a:r>
            <a:r>
              <a:rPr lang="cs-CZ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látky </a:t>
            </a:r>
            <a:r>
              <a:rPr lang="cs-CZ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pevného skupenstva </a:t>
            </a:r>
            <a:r>
              <a:rPr lang="cs-CZ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priamo</a:t>
            </a:r>
            <a:r>
              <a:rPr lang="cs-CZ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do </a:t>
            </a:r>
            <a:r>
              <a:rPr lang="cs-CZ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plynného skupenstva.</a:t>
            </a:r>
            <a:r>
              <a:rPr lang="cs-CZ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/>
            </a:r>
            <a:br>
              <a:rPr lang="cs-CZ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cs-CZ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Pozorujeme </a:t>
            </a:r>
            <a:r>
              <a:rPr lang="cs-CZ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ju</a:t>
            </a:r>
            <a:r>
              <a:rPr lang="cs-CZ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pri</a:t>
            </a:r>
            <a:r>
              <a:rPr lang="cs-CZ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jóde, </a:t>
            </a:r>
            <a:r>
              <a:rPr lang="cs-CZ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gáfri</a:t>
            </a:r>
            <a:r>
              <a:rPr lang="cs-CZ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, </a:t>
            </a:r>
            <a:r>
              <a:rPr lang="cs-CZ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pevnom</a:t>
            </a:r>
            <a:r>
              <a:rPr lang="cs-CZ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oxide </a:t>
            </a:r>
            <a:r>
              <a:rPr lang="cs-CZ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uhličitom</a:t>
            </a:r>
            <a:r>
              <a:rPr lang="cs-CZ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, </a:t>
            </a:r>
            <a:r>
              <a:rPr lang="cs-CZ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ľade</a:t>
            </a:r>
            <a:r>
              <a:rPr lang="cs-CZ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alebo</a:t>
            </a:r>
            <a:r>
              <a:rPr lang="cs-CZ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snehu</a:t>
            </a:r>
            <a:r>
              <a:rPr lang="cs-CZ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ako</a:t>
            </a:r>
            <a:r>
              <a:rPr lang="cs-CZ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aj</a:t>
            </a:r>
            <a:r>
              <a:rPr lang="cs-CZ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 </a:t>
            </a:r>
            <a:r>
              <a:rPr lang="cs-CZ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u</a:t>
            </a:r>
            <a:r>
              <a:rPr lang="cs-CZ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 </a:t>
            </a:r>
            <a:r>
              <a:rPr lang="cs-CZ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všetkých</a:t>
            </a:r>
            <a:r>
              <a:rPr lang="cs-CZ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vonných </a:t>
            </a:r>
            <a:r>
              <a:rPr lang="cs-CZ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alebo</a:t>
            </a:r>
            <a:r>
              <a:rPr lang="cs-CZ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páchnucich</a:t>
            </a:r>
            <a:r>
              <a:rPr lang="cs-CZ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látok</a:t>
            </a:r>
            <a:r>
              <a:rPr lang="cs-CZ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 animBg="1"/>
      <p:bldP spid="9523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18488" cy="4810125"/>
          </a:xfr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/>
          <a:lstStyle/>
          <a:p>
            <a:pPr algn="l" eaLnBrk="1" hangingPunct="1">
              <a:defRPr/>
            </a:pPr>
            <a:r>
              <a:rPr lang="cs-CZ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Sublimujúca</a:t>
            </a:r>
            <a:r>
              <a:rPr lang="cs-CZ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látka </a:t>
            </a:r>
            <a:r>
              <a:rPr lang="cs-CZ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odoberá</a:t>
            </a:r>
            <a:r>
              <a:rPr lang="cs-CZ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svojmu</a:t>
            </a:r>
            <a:r>
              <a:rPr lang="cs-CZ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okoliu</a:t>
            </a:r>
            <a:r>
              <a:rPr lang="cs-CZ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skupenské teplo </a:t>
            </a:r>
            <a:r>
              <a:rPr lang="cs-CZ" sz="3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sublimácie</a:t>
            </a:r>
            <a:r>
              <a:rPr lang="cs-CZ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(</a:t>
            </a:r>
            <a:r>
              <a:rPr lang="cs-CZ" sz="3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L</a:t>
            </a:r>
            <a:r>
              <a:rPr lang="cs-CZ" sz="36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</a:t>
            </a:r>
            <a:r>
              <a:rPr lang="cs-CZ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). Teplo </a:t>
            </a:r>
            <a:r>
              <a:rPr lang="cs-CZ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potrebné</a:t>
            </a:r>
            <a:r>
              <a:rPr lang="cs-CZ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na </a:t>
            </a:r>
            <a:r>
              <a:rPr lang="cs-CZ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vysublimovanie</a:t>
            </a:r>
            <a:r>
              <a:rPr lang="cs-CZ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 kg látky se </a:t>
            </a:r>
            <a:r>
              <a:rPr lang="cs-CZ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nazýva</a:t>
            </a:r>
            <a:r>
              <a:rPr lang="cs-CZ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merné</a:t>
            </a:r>
            <a:r>
              <a:rPr lang="cs-CZ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skupenské teplo </a:t>
            </a:r>
            <a:r>
              <a:rPr lang="cs-CZ" sz="3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sublimáce</a:t>
            </a:r>
            <a:r>
              <a:rPr lang="cs-CZ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(</a:t>
            </a:r>
            <a:r>
              <a:rPr lang="cs-CZ" sz="3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l</a:t>
            </a:r>
            <a:r>
              <a:rPr lang="cs-CZ" sz="36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</a:t>
            </a:r>
            <a:r>
              <a:rPr lang="cs-CZ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), </a:t>
            </a:r>
            <a:r>
              <a:rPr lang="cs-CZ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pričom</a:t>
            </a:r>
            <a:r>
              <a:rPr lang="cs-CZ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L</a:t>
            </a:r>
            <a:r>
              <a:rPr lang="cs-CZ" sz="36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</a:t>
            </a:r>
            <a:r>
              <a:rPr lang="cs-CZ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= m.</a:t>
            </a:r>
            <a:r>
              <a:rPr lang="cs-CZ" sz="3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l</a:t>
            </a:r>
            <a:r>
              <a:rPr lang="cs-CZ" sz="36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</a:t>
            </a:r>
            <a:r>
              <a:rPr lang="cs-CZ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.</a:t>
            </a:r>
            <a:br>
              <a:rPr lang="cs-CZ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cs-CZ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Merné</a:t>
            </a:r>
            <a:r>
              <a:rPr lang="cs-CZ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skupenské teplo </a:t>
            </a:r>
            <a:r>
              <a:rPr lang="cs-CZ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sublimácie</a:t>
            </a:r>
            <a:r>
              <a:rPr lang="cs-CZ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závisí </a:t>
            </a:r>
            <a:r>
              <a:rPr lang="cs-CZ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od teploty. </a:t>
            </a:r>
            <a:endParaRPr lang="cs-CZ" sz="3600" b="1" dirty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graphicFrame>
        <p:nvGraphicFramePr>
          <p:cNvPr id="97331" name="Group 51"/>
          <p:cNvGraphicFramePr>
            <a:graphicFrameLocks noGrp="1"/>
          </p:cNvGraphicFramePr>
          <p:nvPr>
            <p:ph idx="1"/>
          </p:nvPr>
        </p:nvGraphicFramePr>
        <p:xfrm>
          <a:off x="468313" y="5445125"/>
          <a:ext cx="8229600" cy="1152526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látka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t/</a:t>
                      </a:r>
                      <a:r>
                        <a:rPr kumimoji="0" lang="cs-CZ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o</a:t>
                      </a:r>
                      <a:r>
                        <a:rPr kumimoji="0" lang="cs-CZ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l</a:t>
                      </a:r>
                      <a:r>
                        <a:rPr kumimoji="0" lang="cs-CZ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s</a:t>
                      </a:r>
                      <a:r>
                        <a:rPr kumimoji="0" lang="cs-CZ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/MJ.kg</a:t>
                      </a:r>
                      <a:r>
                        <a:rPr kumimoji="0" lang="cs-CZ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595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ľad H</a:t>
                      </a:r>
                      <a:r>
                        <a:rPr kumimoji="0" lang="cs-CZ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2</a:t>
                      </a:r>
                      <a:r>
                        <a:rPr kumimoji="0" lang="cs-CZ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O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2,8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AA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7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7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9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7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97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97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animBg="1"/>
      <p:bldP spid="9728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1125538"/>
            <a:ext cx="8435975" cy="3744912"/>
          </a:xfr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/>
          <a:lstStyle/>
          <a:p>
            <a:pPr algn="l" eaLnBrk="1" hangingPunct="1">
              <a:defRPr/>
            </a:pPr>
            <a:r>
              <a:rPr lang="cs-CZ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Premena</a:t>
            </a: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plynu </a:t>
            </a:r>
            <a:r>
              <a:rPr lang="cs-CZ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priamo</a:t>
            </a: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na </a:t>
            </a:r>
            <a:r>
              <a:rPr lang="cs-CZ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pevnú</a:t>
            </a: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látku </a:t>
            </a:r>
            <a:r>
              <a:rPr lang="cs-CZ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sa</a:t>
            </a: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nazýva</a:t>
            </a: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desublimácia</a:t>
            </a:r>
            <a:r>
              <a:rPr lang="cs-CZ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.</a:t>
            </a:r>
            <a:r>
              <a:rPr lang="cs-CZ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/>
            </a:r>
            <a:br>
              <a:rPr lang="cs-CZ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cs-CZ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Desublimáciou</a:t>
            </a: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vzniká </a:t>
            </a:r>
            <a:r>
              <a:rPr lang="cs-CZ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napr</a:t>
            </a: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. </a:t>
            </a:r>
            <a:r>
              <a:rPr lang="cs-CZ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inoväť</a:t>
            </a: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pri</a:t>
            </a: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teplotách </a:t>
            </a: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nižších než 0 </a:t>
            </a:r>
            <a:r>
              <a:rPr lang="cs-CZ" sz="4000" b="1" baseline="30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o</a:t>
            </a:r>
            <a:r>
              <a:rPr lang="cs-CZ" sz="4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</a:t>
            </a: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animBg="1"/>
      <p:bldP spid="101380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18488" cy="4810125"/>
          </a:xfrm>
        </p:spPr>
        <p:txBody>
          <a:bodyPr/>
          <a:lstStyle/>
          <a:p>
            <a:pPr algn="l" eaLnBrk="1" hangingPunct="1">
              <a:defRPr/>
            </a:pPr>
            <a:r>
              <a:rPr lang="cs-CZ" sz="4000" b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Napr</a:t>
            </a:r>
            <a:r>
              <a:rPr lang="cs-CZ" sz="40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. </a:t>
            </a:r>
            <a:r>
              <a:rPr lang="cs-CZ" sz="4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na </a:t>
            </a:r>
            <a:r>
              <a:rPr lang="cs-CZ" sz="40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Marse </a:t>
            </a:r>
            <a:r>
              <a:rPr lang="cs-CZ" sz="4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je tlak </a:t>
            </a:r>
            <a:r>
              <a:rPr lang="cs-CZ" sz="40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taký </a:t>
            </a:r>
            <a:r>
              <a:rPr lang="cs-CZ" sz="4000" b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nízky</a:t>
            </a:r>
            <a:r>
              <a:rPr lang="cs-CZ" sz="40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, </a:t>
            </a:r>
            <a:r>
              <a:rPr lang="cs-CZ" sz="4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že </a:t>
            </a:r>
            <a:r>
              <a:rPr lang="cs-CZ" sz="40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tu </a:t>
            </a:r>
            <a:r>
              <a:rPr lang="cs-CZ" sz="4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voda neexistuje </a:t>
            </a:r>
            <a:r>
              <a:rPr lang="cs-CZ" sz="4000" b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ako</a:t>
            </a:r>
            <a:r>
              <a:rPr lang="cs-CZ" sz="40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kvapalina</a:t>
            </a:r>
            <a:r>
              <a:rPr lang="cs-CZ" sz="4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. </a:t>
            </a:r>
            <a:r>
              <a:rPr lang="cs-CZ" sz="40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Vodný </a:t>
            </a:r>
            <a:r>
              <a:rPr lang="cs-CZ" sz="4000" b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ľad</a:t>
            </a:r>
            <a:r>
              <a:rPr lang="cs-CZ" sz="40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 potom </a:t>
            </a:r>
            <a:r>
              <a:rPr lang="cs-CZ" sz="4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v </a:t>
            </a:r>
            <a:r>
              <a:rPr lang="cs-CZ" sz="40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lete </a:t>
            </a:r>
            <a:r>
              <a:rPr lang="cs-CZ" sz="4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sublimuje a v </a:t>
            </a:r>
            <a:r>
              <a:rPr lang="cs-CZ" sz="4000" b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zime</a:t>
            </a:r>
            <a:r>
              <a:rPr lang="cs-CZ" sz="40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desublimuje</a:t>
            </a:r>
            <a:r>
              <a:rPr lang="cs-CZ" sz="4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.</a:t>
            </a:r>
            <a:r>
              <a:rPr lang="cs-CZ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 </a:t>
            </a:r>
          </a:p>
        </p:txBody>
      </p:sp>
      <p:pic>
        <p:nvPicPr>
          <p:cNvPr id="121870" name="Picture 14" descr="Mars9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000232" y="0"/>
            <a:ext cx="5438775" cy="6119812"/>
          </a:xfrm>
        </p:spPr>
      </p:pic>
      <p:sp>
        <p:nvSpPr>
          <p:cNvPr id="121863" name="AutoShape 7"/>
          <p:cNvSpPr>
            <a:spLocks noChangeArrowheads="1"/>
          </p:cNvSpPr>
          <p:nvPr/>
        </p:nvSpPr>
        <p:spPr bwMode="auto">
          <a:xfrm>
            <a:off x="6011863" y="188913"/>
            <a:ext cx="2665412" cy="609600"/>
          </a:xfrm>
          <a:prstGeom prst="wedgeRoundRectCallout">
            <a:avLst>
              <a:gd name="adj1" fmla="val -103009"/>
              <a:gd name="adj2" fmla="val 21616"/>
              <a:gd name="adj3" fmla="val 16667"/>
            </a:avLst>
          </a:prstGeom>
          <a:solidFill>
            <a:schemeClr val="bg1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cs-CZ"/>
              <a:t>polárna čiapočka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18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/>
      <p:bldP spid="121860" grpId="1"/>
      <p:bldP spid="121863" grpId="0" animBg="1"/>
      <p:bldP spid="12186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3" name="Rectangle 5"/>
          <p:cNvSpPr>
            <a:spLocks noGrp="1" noChangeArrowheads="1"/>
          </p:cNvSpPr>
          <p:nvPr>
            <p:ph type="title"/>
          </p:nvPr>
        </p:nvSpPr>
        <p:spPr>
          <a:xfrm>
            <a:off x="395288" y="1052513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cs-CZ" sz="3600" b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Jadro</a:t>
            </a:r>
            <a:r>
              <a:rPr lang="cs-CZ" sz="36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 </a:t>
            </a:r>
            <a:r>
              <a:rPr lang="cs-CZ" sz="3600" b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kométy</a:t>
            </a:r>
            <a:r>
              <a:rPr lang="cs-CZ" sz="36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 </a:t>
            </a:r>
            <a:r>
              <a:rPr lang="cs-CZ" sz="3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je </a:t>
            </a:r>
            <a:r>
              <a:rPr lang="cs-CZ" sz="3600" b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tvorené</a:t>
            </a:r>
            <a:r>
              <a:rPr lang="cs-CZ" sz="36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 </a:t>
            </a:r>
            <a:r>
              <a:rPr lang="cs-CZ" sz="3600" b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ľadom</a:t>
            </a:r>
            <a:r>
              <a:rPr lang="cs-CZ" sz="3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, </a:t>
            </a:r>
            <a:r>
              <a:rPr lang="cs-CZ" sz="3600" b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ktorý</a:t>
            </a:r>
            <a:r>
              <a:rPr lang="cs-CZ" sz="36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 </a:t>
            </a:r>
            <a:r>
              <a:rPr lang="cs-CZ" sz="3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v blízkosti </a:t>
            </a:r>
            <a:r>
              <a:rPr lang="cs-CZ" sz="3600" b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Slnka</a:t>
            </a:r>
            <a:r>
              <a:rPr lang="cs-CZ" sz="36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 </a:t>
            </a:r>
            <a:r>
              <a:rPr lang="cs-CZ" sz="3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sublimuje</a:t>
            </a:r>
            <a:r>
              <a:rPr lang="cs-CZ" sz="3600" dirty="0"/>
              <a:t>.</a:t>
            </a:r>
          </a:p>
        </p:txBody>
      </p:sp>
      <p:pic>
        <p:nvPicPr>
          <p:cNvPr id="124950" name="Picture 22" descr="3a6c0639dff8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79388" y="260350"/>
            <a:ext cx="8748712" cy="5816600"/>
          </a:xfrm>
        </p:spPr>
      </p:pic>
      <p:sp>
        <p:nvSpPr>
          <p:cNvPr id="124940" name="Text Box 12"/>
          <p:cNvSpPr txBox="1">
            <a:spLocks noChangeArrowheads="1"/>
          </p:cNvSpPr>
          <p:nvPr/>
        </p:nvSpPr>
        <p:spPr bwMode="auto">
          <a:xfrm>
            <a:off x="6156325" y="5876925"/>
            <a:ext cx="2338388" cy="4000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Halleyova kométa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4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4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3" grpId="0"/>
      <p:bldP spid="124933" grpId="1"/>
      <p:bldP spid="124940" grpId="0" animBg="1"/>
      <p:bldP spid="12494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9" name="Picture 5" descr="kometa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39750" y="333375"/>
            <a:ext cx="7129463" cy="5364163"/>
          </a:xfrm>
        </p:spPr>
      </p:pic>
      <p:sp>
        <p:nvSpPr>
          <p:cNvPr id="134148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5876925"/>
            <a:ext cx="7920037" cy="711200"/>
          </a:xfrm>
        </p:spPr>
        <p:txBody>
          <a:bodyPr/>
          <a:lstStyle/>
          <a:p>
            <a:pPr eaLnBrk="1" hangingPunct="1">
              <a:defRPr/>
            </a:pPr>
            <a:r>
              <a:rPr lang="cs-CZ" sz="2800" b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Jadro</a:t>
            </a:r>
            <a:r>
              <a:rPr lang="cs-CZ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 </a:t>
            </a:r>
            <a:r>
              <a:rPr lang="cs-CZ" sz="2800" b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kométy</a:t>
            </a:r>
            <a:r>
              <a:rPr lang="cs-CZ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 </a:t>
            </a:r>
            <a:r>
              <a:rPr lang="cs-CZ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81P/</a:t>
            </a:r>
            <a:r>
              <a:rPr lang="cs-CZ" sz="28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Wild</a:t>
            </a:r>
            <a:r>
              <a:rPr lang="cs-CZ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/>
      <p:bldP spid="13414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908050"/>
            <a:ext cx="8137525" cy="4608513"/>
          </a:xfr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/>
          <a:lstStyle/>
          <a:p>
            <a:pPr algn="l" eaLnBrk="1" hangingPunct="1">
              <a:defRPr/>
            </a:pPr>
            <a:r>
              <a:rPr lang="cs-CZ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Vyparovaním</a:t>
            </a:r>
            <a:r>
              <a:rPr lang="cs-CZ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rozumieme</a:t>
            </a:r>
            <a:r>
              <a:rPr lang="cs-CZ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premenu</a:t>
            </a:r>
            <a:r>
              <a:rPr lang="cs-CZ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kvapaliny</a:t>
            </a:r>
            <a:r>
              <a:rPr lang="cs-CZ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na </a:t>
            </a:r>
            <a:r>
              <a:rPr lang="cs-CZ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paru</a:t>
            </a:r>
            <a:r>
              <a:rPr lang="cs-CZ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. </a:t>
            </a:r>
            <a:r>
              <a:rPr lang="cs-CZ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Pretože</a:t>
            </a:r>
            <a:r>
              <a:rPr lang="cs-CZ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z </a:t>
            </a:r>
            <a:r>
              <a:rPr lang="cs-CZ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jej </a:t>
            </a:r>
            <a:r>
              <a:rPr lang="cs-CZ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povrchu </a:t>
            </a:r>
            <a:r>
              <a:rPr lang="cs-CZ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unikajú</a:t>
            </a:r>
            <a:r>
              <a:rPr lang="cs-CZ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tie</a:t>
            </a:r>
            <a:r>
              <a:rPr lang="cs-CZ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najrýchlejšie</a:t>
            </a:r>
            <a:r>
              <a:rPr lang="cs-CZ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molekuly, </a:t>
            </a:r>
            <a:r>
              <a:rPr lang="cs-CZ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kvapalina</a:t>
            </a:r>
            <a:r>
              <a:rPr lang="cs-CZ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sa</a:t>
            </a:r>
            <a:r>
              <a:rPr lang="cs-CZ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pri</a:t>
            </a:r>
            <a:r>
              <a:rPr lang="cs-CZ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vyparovaní </a:t>
            </a:r>
            <a:r>
              <a:rPr lang="cs-CZ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ochlazuje </a:t>
            </a:r>
            <a:r>
              <a:rPr lang="cs-CZ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 </a:t>
            </a:r>
            <a:r>
              <a:rPr lang="cs-CZ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odoberá</a:t>
            </a:r>
            <a:r>
              <a:rPr lang="cs-CZ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svojmu</a:t>
            </a:r>
            <a:r>
              <a:rPr lang="cs-CZ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okoliu</a:t>
            </a:r>
            <a:r>
              <a:rPr lang="cs-CZ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teplo.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15250" cy="2649537"/>
          </a:xfr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/>
          <a:lstStyle/>
          <a:p>
            <a:pPr algn="l" eaLnBrk="1" hangingPunct="1"/>
            <a:r>
              <a:rPr lang="cs-CZ" sz="36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Toto teplo se nazýva </a:t>
            </a:r>
            <a:r>
              <a:rPr lang="cs-CZ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skupenské teplo vyparovania</a:t>
            </a:r>
            <a:r>
              <a:rPr lang="cs-CZ" sz="36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(L</a:t>
            </a:r>
            <a:r>
              <a:rPr lang="cs-CZ" sz="3600" b="1" baseline="-250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</a:t>
            </a:r>
            <a:r>
              <a:rPr lang="cs-CZ" sz="36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).          Na vyparenie 1 kg kvapaliny je treba </a:t>
            </a:r>
            <a:r>
              <a:rPr lang="cs-CZ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merné skupenské teplo vyparovania</a:t>
            </a:r>
            <a:r>
              <a:rPr lang="cs-CZ" sz="36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(l</a:t>
            </a:r>
            <a:r>
              <a:rPr lang="cs-CZ" sz="3600" b="1" baseline="-250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</a:t>
            </a:r>
            <a:r>
              <a:rPr lang="cs-CZ" sz="36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).</a:t>
            </a:r>
            <a:endParaRPr lang="cs-CZ" sz="3200" b="1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1273175" y="3141663"/>
            <a:ext cx="1228725" cy="584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3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Platí:</a:t>
            </a:r>
          </a:p>
        </p:txBody>
      </p:sp>
      <p:graphicFrame>
        <p:nvGraphicFramePr>
          <p:cNvPr id="50185" name="Object 9"/>
          <p:cNvGraphicFramePr>
            <a:graphicFrameLocks noChangeAspect="1"/>
          </p:cNvGraphicFramePr>
          <p:nvPr/>
        </p:nvGraphicFramePr>
        <p:xfrm>
          <a:off x="2124075" y="3933825"/>
          <a:ext cx="4392613" cy="2462213"/>
        </p:xfrm>
        <a:graphic>
          <a:graphicData uri="http://schemas.openxmlformats.org/presentationml/2006/ole">
            <p:oleObj spid="_x0000_s1026" name="Rovnice" r:id="rId4" imgW="863225" imgH="482391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20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20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nimBg="1"/>
      <p:bldP spid="5018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692150"/>
            <a:ext cx="8229600" cy="1143000"/>
          </a:xfr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/>
          <a:lstStyle/>
          <a:p>
            <a:pPr algn="l" eaLnBrk="1" hangingPunct="1">
              <a:defRPr/>
            </a:pPr>
            <a:r>
              <a:rPr lang="cs-CZ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Intenzitu </a:t>
            </a:r>
            <a:r>
              <a:rPr lang="cs-CZ" sz="36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vyparovania</a:t>
            </a:r>
            <a:r>
              <a:rPr lang="cs-CZ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6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môžeme</a:t>
            </a:r>
            <a:r>
              <a:rPr lang="cs-CZ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6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ovplyvniť</a:t>
            </a:r>
            <a:r>
              <a:rPr lang="cs-CZ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:</a:t>
            </a:r>
            <a:r>
              <a:rPr lang="cs-CZ" sz="4000" dirty="0" smtClean="0"/>
              <a:t> </a:t>
            </a:r>
            <a:endParaRPr lang="cs-CZ" sz="4000" dirty="0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8313" y="2205038"/>
            <a:ext cx="8229600" cy="4137025"/>
          </a:xfr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/>
          <a:lstStyle/>
          <a:p>
            <a:pPr eaLnBrk="1" hangingPunct="1"/>
            <a:r>
              <a:rPr lang="cs-CZ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teplotou</a:t>
            </a:r>
            <a:r>
              <a:rPr lang="cs-CZ" smtClean="0">
                <a:solidFill>
                  <a:srgbClr val="FF0000"/>
                </a:solidFill>
              </a:rPr>
              <a:t/>
            </a:r>
            <a:br>
              <a:rPr lang="cs-CZ" smtClean="0">
                <a:solidFill>
                  <a:srgbClr val="FF0000"/>
                </a:solidFill>
              </a:rPr>
            </a:br>
            <a:r>
              <a:rPr lang="cs-CZ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(pri vyššej teplote je vyparovanie rýchlejšie)</a:t>
            </a:r>
          </a:p>
          <a:p>
            <a:pPr eaLnBrk="1" hangingPunct="1"/>
            <a:r>
              <a:rPr lang="cs-CZ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obsahom voľného povrchu kvapaliny</a:t>
            </a:r>
          </a:p>
          <a:p>
            <a:pPr eaLnBrk="1" hangingPunct="1"/>
            <a:r>
              <a:rPr lang="cs-CZ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spôsobom odstraňovania pár</a:t>
            </a:r>
            <a:r>
              <a:rPr lang="cs-CZ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br>
              <a:rPr lang="cs-CZ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cs-CZ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(napr. odsávaním, fúkaním atď.)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734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734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2000"/>
                                        <p:tgtEl>
                                          <p:spTgt spid="573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2000"/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5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2000"/>
                                        <p:tgtEl>
                                          <p:spTgt spid="5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5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5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2000"/>
                                        <p:tgtEl>
                                          <p:spTgt spid="5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animBg="1"/>
      <p:bldP spid="57349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6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/>
          <a:lstStyle/>
          <a:p>
            <a:pPr algn="l" eaLnBrk="1" hangingPunct="1">
              <a:defRPr/>
            </a:pP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Význam 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vyparovania</a:t>
            </a:r>
            <a:endParaRPr lang="cs-CZ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60423" name="Rectangle 1031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989138"/>
            <a:ext cx="8218487" cy="3341687"/>
          </a:xfr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anchor="ctr"/>
          <a:lstStyle/>
          <a:p>
            <a:pPr eaLnBrk="1" hangingPunct="1"/>
            <a:r>
              <a:rPr lang="cs-CZ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Živočíchy a rastliny sa chladia tak, že odparujú vodu.</a:t>
            </a:r>
          </a:p>
          <a:p>
            <a:pPr eaLnBrk="1" hangingPunct="1"/>
            <a:r>
              <a:rPr lang="cs-CZ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Vyparovaním tekutej kvapaliny sa znižuje teplota v mrazničke či chladničke.</a:t>
            </a:r>
            <a:endParaRPr lang="cs-CZ" sz="2800" smtClean="0"/>
          </a:p>
        </p:txBody>
      </p:sp>
      <p:sp>
        <p:nvSpPr>
          <p:cNvPr id="60430" name="Text Box 1038"/>
          <p:cNvSpPr txBox="1">
            <a:spLocks noChangeArrowheads="1"/>
          </p:cNvSpPr>
          <p:nvPr/>
        </p:nvSpPr>
        <p:spPr bwMode="auto">
          <a:xfrm>
            <a:off x="900113" y="5589588"/>
            <a:ext cx="7292975" cy="1006475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/>
              <a:t>Napr. ľudské telo sa odparovaním potu chladí tak účinne, že trénovaný človek je bez odevu schopný znášať suchý vzduch až  teploty 200 </a:t>
            </a:r>
            <a:r>
              <a:rPr lang="cs-CZ" baseline="30000"/>
              <a:t>o</a:t>
            </a:r>
            <a:r>
              <a:rPr lang="cs-CZ"/>
              <a:t>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04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04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604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60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0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0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60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60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60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60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60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60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60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604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604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604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4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0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0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5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2000"/>
                                        <p:tgtEl>
                                          <p:spTgt spid="60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/>
                                        <p:tgtEl>
                                          <p:spTgt spid="60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20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nimBg="1"/>
      <p:bldP spid="60418" grpId="1" animBg="1"/>
      <p:bldP spid="60423" grpId="0" build="p" animBg="1"/>
      <p:bldP spid="60423" grpId="1" build="p" animBg="1"/>
      <p:bldP spid="60430" grpId="0" animBg="1"/>
      <p:bldP spid="6043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06" name="Picture 10" descr="Kochendes_wasser0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763713" y="188913"/>
            <a:ext cx="5600700" cy="6408737"/>
          </a:xfrm>
          <a:ln w="44450">
            <a:solidFill>
              <a:schemeClr val="tx1"/>
            </a:solidFill>
          </a:ln>
        </p:spPr>
      </p:pic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218488" cy="1944688"/>
          </a:xfrm>
        </p:spPr>
        <p:txBody>
          <a:bodyPr/>
          <a:lstStyle/>
          <a:p>
            <a:pPr eaLnBrk="1" hangingPunct="1">
              <a:defRPr/>
            </a:pPr>
            <a:r>
              <a:rPr lang="cs-CZ" sz="1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Var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/>
      <p:bldP spid="5530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4679950"/>
          </a:xfr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/>
          <a:lstStyle/>
          <a:p>
            <a:pPr algn="l" eaLnBrk="1" hangingPunct="1">
              <a:defRPr/>
            </a:pPr>
            <a:r>
              <a:rPr lang="cs-CZ" sz="4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Var je </a:t>
            </a:r>
            <a:r>
              <a:rPr lang="cs-CZ" sz="4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zvláštny</a:t>
            </a:r>
            <a:r>
              <a:rPr lang="cs-CZ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prípad</a:t>
            </a:r>
            <a:r>
              <a:rPr lang="cs-CZ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vyparovania</a:t>
            </a:r>
            <a:r>
              <a:rPr lang="cs-CZ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kedy</a:t>
            </a:r>
            <a:r>
              <a:rPr lang="cs-CZ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sa</a:t>
            </a:r>
            <a:r>
              <a:rPr lang="cs-CZ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kvapalina</a:t>
            </a:r>
            <a:r>
              <a:rPr lang="cs-CZ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vyparuje </a:t>
            </a:r>
            <a:r>
              <a:rPr lang="cs-CZ" sz="4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na </a:t>
            </a:r>
            <a:r>
              <a:rPr lang="cs-CZ" sz="4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celom</a:t>
            </a:r>
            <a:r>
              <a:rPr lang="cs-CZ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svojom</a:t>
            </a:r>
            <a:r>
              <a:rPr lang="cs-CZ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povrchu.</a:t>
            </a: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92150"/>
            <a:ext cx="8229600" cy="1441450"/>
          </a:xfr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/>
          <a:lstStyle/>
          <a:p>
            <a:pPr algn="l" eaLnBrk="1" hangingPunct="1">
              <a:defRPr/>
            </a:pPr>
            <a:r>
              <a:rPr lang="cs-CZ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Podmienky</a:t>
            </a: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pre</a:t>
            </a: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var </a:t>
            </a:r>
            <a:r>
              <a:rPr lang="cs-CZ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kvapaliny</a:t>
            </a: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:</a:t>
            </a:r>
            <a:endParaRPr lang="cs-CZ" sz="4000" b="1" dirty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708275"/>
            <a:ext cx="8229600" cy="3417888"/>
          </a:xfrm>
          <a:solidFill>
            <a:schemeClr val="bg1"/>
          </a:solidFill>
          <a:ln w="31750">
            <a:solidFill>
              <a:srgbClr val="FF3300"/>
            </a:solidFill>
          </a:ln>
        </p:spPr>
        <p:txBody>
          <a:bodyPr anchor="ctr"/>
          <a:lstStyle/>
          <a:p>
            <a:pPr eaLnBrk="1" hangingPunct="1"/>
            <a:r>
              <a:rPr lang="cs-CZ" sz="4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zohriať ju </a:t>
            </a:r>
            <a:r>
              <a:rPr lang="cs-CZ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na teplotu varu</a:t>
            </a:r>
            <a:r>
              <a:rPr lang="cs-CZ" sz="4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(t</a:t>
            </a:r>
            <a:r>
              <a:rPr lang="cs-CZ" sz="4000" b="1" baseline="-25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</a:t>
            </a:r>
            <a:r>
              <a:rPr lang="cs-CZ" sz="4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)</a:t>
            </a:r>
          </a:p>
          <a:p>
            <a:pPr eaLnBrk="1" hangingPunct="1"/>
            <a:r>
              <a:rPr lang="cs-CZ" sz="4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celý čas varu dodávať teplo, tzv. </a:t>
            </a:r>
            <a:r>
              <a:rPr lang="cs-CZ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skupenské teplo varu </a:t>
            </a:r>
            <a:r>
              <a:rPr lang="cs-CZ" sz="4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(L</a:t>
            </a:r>
            <a:r>
              <a:rPr lang="cs-CZ" sz="4000" b="1" baseline="-25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</a:t>
            </a:r>
            <a:r>
              <a:rPr lang="cs-CZ" sz="4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).</a:t>
            </a:r>
            <a:endParaRPr lang="cs-CZ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4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4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614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nimBg="1"/>
      <p:bldP spid="61443" grpId="0" build="p" animBg="1"/>
    </p:bldLst>
  </p:timing>
</p:sld>
</file>

<file path=ppt/theme/theme1.xml><?xml version="1.0" encoding="utf-8"?>
<a:theme xmlns:a="http://schemas.openxmlformats.org/drawingml/2006/main" name="Výchozí návrh">
  <a:themeElements>
    <a:clrScheme name="Výchoz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ýchoz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s-CZ" sz="20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s-CZ" sz="20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385</Words>
  <Application>Microsoft Office PowerPoint</Application>
  <PresentationFormat>Prezentácia na obrazovke (4:3)</PresentationFormat>
  <Paragraphs>87</Paragraphs>
  <Slides>25</Slides>
  <Notes>25</Notes>
  <HiddenSlides>0</HiddenSlides>
  <MMClips>0</MMClips>
  <ScaleCrop>false</ScaleCrop>
  <HeadingPairs>
    <vt:vector size="8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25</vt:i4>
      </vt:variant>
    </vt:vector>
  </HeadingPairs>
  <TitlesOfParts>
    <vt:vector size="31" baseType="lpstr">
      <vt:lpstr>Comic Sans MS</vt:lpstr>
      <vt:lpstr>Arial</vt:lpstr>
      <vt:lpstr>Calibri</vt:lpstr>
      <vt:lpstr>Symbol</vt:lpstr>
      <vt:lpstr>Výchozí návrh</vt:lpstr>
      <vt:lpstr>Rovnice</vt:lpstr>
      <vt:lpstr>Zmeny skupenstva II.</vt:lpstr>
      <vt:lpstr>Snímka 2</vt:lpstr>
      <vt:lpstr>Vyparovaním rozumieme premenu kvapaliny na paru. Pretože z jej povrchu unikajú tie najrýchlejšie molekuly, kvapalina sa pri vyparovaní ochlazuje a odoberá svojmu okoliu teplo.</vt:lpstr>
      <vt:lpstr>Toto teplo se nazýva skupenské teplo vyparovania (Lv).          Na vyparenie 1 kg kvapaliny je treba merné skupenské teplo vyparovania (lv).</vt:lpstr>
      <vt:lpstr>Intenzitu vyparovania môžeme ovplyvniť: </vt:lpstr>
      <vt:lpstr>Význam vyparovania</vt:lpstr>
      <vt:lpstr>Var</vt:lpstr>
      <vt:lpstr>Var je zvláštny prípad vyparovania kedy sa kvapalina vyparuje na celom svojom povrchu. </vt:lpstr>
      <vt:lpstr>Podmienky pre var kvapaliny:</vt:lpstr>
      <vt:lpstr>Teplota varu závisí od…</vt:lpstr>
      <vt:lpstr>Snímka 11</vt:lpstr>
      <vt:lpstr>Var za zvýšeného tlaku využívame... </vt:lpstr>
      <vt:lpstr>Var za zníženého tlaku využívame pri destilácii. Napr.:</vt:lpstr>
      <vt:lpstr>Pri vare sa bublinky pary vytvárajú najskôr na nečistotách. Pokiaľ je ale kvapalina veľmi čistá, nevarí sa ani pri teplote vyššej než je teplota varu. Vtedy hovoríme o prehriatej kvapaline.</vt:lpstr>
      <vt:lpstr>Kvapalnenie</vt:lpstr>
      <vt:lpstr>Ak paru stláčame alebo ochladzujeme, može sa opäť meniť na kvapalinu – kvapalnieť alebo kondenzovať.</vt:lpstr>
      <vt:lpstr>Skvapalňovanie môže nastať… </vt:lpstr>
      <vt:lpstr>Pri skvapalňovaní sa skupenské teplo uvolňuje. Merné skupenské teplo kondenzačné je rovné mernému teplu vyparovania pri rovnakej teplote.</vt:lpstr>
      <vt:lpstr>Sublimácia a desublimácia</vt:lpstr>
      <vt:lpstr>Sublimácia je premena látky pevného skupenstva priamo do plynného skupenstva. Pozorujeme ju pri jóde, gáfri, pevnom oxide uhličitom, ľade alebo snehu ako aj u všetkých vonných alebo páchnucich látok.</vt:lpstr>
      <vt:lpstr>Sublimujúca látka odoberá svojmu okoliu skupenské teplo sublimácie (Ls). Teplo potrebné na vysublimovanie 1 kg látky se nazýva merné skupenské teplo sublimáce (ls), pričom Ls = m.ls. Merné skupenské teplo sublimácie závisí od teploty. </vt:lpstr>
      <vt:lpstr>Premena plynu priamo na pevnú látku sa nazýva desublimácia. Desublimáciou vzniká napr. inoväť pri teplotách nižších než 0 oC.</vt:lpstr>
      <vt:lpstr>Napr. na Marse je tlak taký nízky, že tu voda neexistuje ako kvapalina. Vodný ľad potom v lete sublimuje a v zime desublimuje. </vt:lpstr>
      <vt:lpstr>Jadro kométy je tvorené ľadom, ktorý v blízkosti Slnka sublimuje.</vt:lpstr>
      <vt:lpstr>Jadro kométy 81P/Wild 2</vt:lpstr>
    </vt:vector>
  </TitlesOfParts>
  <Company>GJP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Změny skupenství</dc:title>
  <dc:creator>Lauková</dc:creator>
  <cp:lastModifiedBy>Jarka Viťazková</cp:lastModifiedBy>
  <cp:revision>98</cp:revision>
  <dcterms:created xsi:type="dcterms:W3CDTF">2008-02-11T22:54:43Z</dcterms:created>
  <dcterms:modified xsi:type="dcterms:W3CDTF">2020-11-17T11:53:48Z</dcterms:modified>
</cp:coreProperties>
</file>