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6AADB-E3A6-4EF5-8105-652CED0FEE6C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16F2-AFB9-4AAB-A39B-1C4B062A0C2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116F2-AFB9-4AAB-A39B-1C4B062A0C22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49000">
              <a:schemeClr val="bg2">
                <a:lumMod val="90000"/>
              </a:schemeClr>
            </a:gs>
            <a:gs pos="100000">
              <a:srgbClr val="FEE7F2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F4A1-BB57-45CC-8BBB-96AEDC3D756B}" type="datetimeFigureOut">
              <a:rPr lang="sk-SK" smtClean="0"/>
              <a:pPr/>
              <a:t>19. 4. 2020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49E2-67DF-4C56-98A3-68F3E8001AE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</a:rPr>
              <a:t>Vodivosť v kvapalinách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Mgr. Jaroslava Viťazková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3528" y="1916832"/>
            <a:ext cx="7920880" cy="3073896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rgbClr val="FF0000"/>
                </a:solidFill>
              </a:rPr>
              <a:t>Väčšina kvapalín v čistom stave sú </a:t>
            </a:r>
            <a:r>
              <a:rPr lang="sk-SK" sz="2800" b="1" dirty="0" smtClean="0">
                <a:solidFill>
                  <a:srgbClr val="FF0000"/>
                </a:solidFill>
              </a:rPr>
              <a:t>izolanty.</a:t>
            </a:r>
          </a:p>
          <a:p>
            <a:pPr algn="just"/>
            <a:endParaRPr lang="sk-SK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rgbClr val="7030A0"/>
                </a:solidFill>
              </a:rPr>
              <a:t>Roztoky </a:t>
            </a:r>
            <a:r>
              <a:rPr lang="sk-SK" sz="2800" b="1" dirty="0" smtClean="0">
                <a:solidFill>
                  <a:srgbClr val="7030A0"/>
                </a:solidFill>
              </a:rPr>
              <a:t>kyselín, hydroxidov a solí</a:t>
            </a:r>
            <a:r>
              <a:rPr lang="sk-SK" sz="2800" dirty="0" smtClean="0">
                <a:solidFill>
                  <a:srgbClr val="7030A0"/>
                </a:solidFill>
              </a:rPr>
              <a:t>, ktoré vedú elektrický prúd sa nazývajú </a:t>
            </a:r>
            <a:r>
              <a:rPr lang="sk-SK" sz="2800" b="1" dirty="0" smtClean="0">
                <a:solidFill>
                  <a:srgbClr val="7030A0"/>
                </a:solidFill>
              </a:rPr>
              <a:t>elektrolyty</a:t>
            </a:r>
            <a:r>
              <a:rPr lang="sk-SK" sz="2800" dirty="0" smtClean="0">
                <a:solidFill>
                  <a:srgbClr val="7030A0"/>
                </a:solidFill>
              </a:rPr>
              <a:t>. </a:t>
            </a:r>
          </a:p>
          <a:p>
            <a:pPr algn="just"/>
            <a:endParaRPr lang="sk-SK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Pri rozpustení kyselín, solí a hydroxidov vo vode dochádza k vzniku iónov pôsobením molekúl rozpúšťadla. Jav sa nazýva </a:t>
            </a:r>
            <a:r>
              <a:rPr lang="sk-SK" sz="2800" b="1" dirty="0">
                <a:solidFill>
                  <a:schemeClr val="accent3">
                    <a:lumMod val="50000"/>
                  </a:schemeClr>
                </a:solidFill>
              </a:rPr>
              <a:t>elektrolytická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</a:rPr>
              <a:t>disociácia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H</a:t>
            </a:r>
            <a:r>
              <a:rPr lang="sk-SK" sz="2800" baseline="-25000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SO</a:t>
            </a:r>
            <a:r>
              <a:rPr lang="sk-SK" sz="2800" baseline="-25000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→ 2H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+ SO</a:t>
            </a:r>
            <a:r>
              <a:rPr lang="sk-SK" sz="2800" baseline="-25000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; </a:t>
            </a:r>
            <a:r>
              <a:rPr lang="sk-SK" sz="2800" dirty="0" err="1" smtClean="0">
                <a:solidFill>
                  <a:schemeClr val="accent3">
                    <a:lumMod val="50000"/>
                  </a:schemeClr>
                </a:solidFill>
              </a:rPr>
              <a:t>NaCl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→ Na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sk-SK" sz="2800" dirty="0" err="1" smtClean="0">
                <a:solidFill>
                  <a:schemeClr val="accent3">
                    <a:lumMod val="50000"/>
                  </a:schemeClr>
                </a:solidFill>
              </a:rPr>
              <a:t>Cl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endParaRPr lang="sk-SK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1520" y="404664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400" b="1" dirty="0">
                <a:solidFill>
                  <a:srgbClr val="E226B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Medená doska alebo elektróda</a:t>
            </a:r>
          </a:p>
          <a:p>
            <a:r>
              <a:rPr lang="sk-SK" sz="2400" b="1" dirty="0">
                <a:solidFill>
                  <a:srgbClr val="0F3CF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Zinková doska alebo elektróda</a:t>
            </a:r>
          </a:p>
          <a:p>
            <a:r>
              <a:rPr lang="sk-SK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Elektrolyt</a:t>
            </a:r>
          </a:p>
          <a:p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Elektrický prúd</a:t>
            </a:r>
          </a:p>
          <a:p>
            <a:endParaRPr lang="sk-SK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endParaRPr lang="sk-SK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sk-SK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sk-SK" dirty="0"/>
          </a:p>
          <a:p>
            <a:endParaRPr lang="sk-SK" dirty="0"/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789363"/>
            <a:ext cx="36909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9" name="Picture 11" descr="elpvroztoko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708275"/>
            <a:ext cx="2906713" cy="3744913"/>
          </a:xfrm>
          <a:prstGeom prst="rect">
            <a:avLst/>
          </a:prstGeom>
          <a:noFill/>
        </p:spPr>
      </p:pic>
      <p:sp>
        <p:nvSpPr>
          <p:cNvPr id="37901" name="AutoShape 13"/>
          <p:cNvSpPr>
            <a:spLocks noChangeArrowheads="1"/>
          </p:cNvSpPr>
          <p:nvPr/>
        </p:nvSpPr>
        <p:spPr bwMode="auto">
          <a:xfrm rot="1576284">
            <a:off x="1430338" y="4730750"/>
            <a:ext cx="976312" cy="360363"/>
          </a:xfrm>
          <a:prstGeom prst="rightArrow">
            <a:avLst>
              <a:gd name="adj1" fmla="val 50000"/>
              <a:gd name="adj2" fmla="val 67731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 rot="8749715">
            <a:off x="3995738" y="4797425"/>
            <a:ext cx="976312" cy="360363"/>
          </a:xfrm>
          <a:prstGeom prst="rightArrow">
            <a:avLst>
              <a:gd name="adj1" fmla="val 50000"/>
              <a:gd name="adj2" fmla="val 6773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 rot="16200000">
            <a:off x="2679700" y="5969000"/>
            <a:ext cx="976313" cy="360363"/>
          </a:xfrm>
          <a:prstGeom prst="rightArrow">
            <a:avLst>
              <a:gd name="adj1" fmla="val 50000"/>
              <a:gd name="adj2" fmla="val 67731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 rot="8749715">
            <a:off x="3203575" y="3500438"/>
            <a:ext cx="976313" cy="360362"/>
          </a:xfrm>
          <a:prstGeom prst="rightArrow">
            <a:avLst>
              <a:gd name="adj1" fmla="val 50000"/>
              <a:gd name="adj2" fmla="val 6773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>
            <a:off x="251520" y="0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2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nimBg="1"/>
      <p:bldP spid="37902" grpId="0" animBg="1"/>
      <p:bldP spid="37903" grpId="0" animBg="1"/>
      <p:bldP spid="37903" grpId="1" animBg="1"/>
      <p:bldP spid="379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820472" cy="4530725"/>
          </a:xfrm>
        </p:spPr>
        <p:txBody>
          <a:bodyPr>
            <a:noAutofit/>
          </a:bodyPr>
          <a:lstStyle/>
          <a:p>
            <a:r>
              <a:rPr lang="sk-SK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Ak do elektrolytu vložíme dve elektródy a pripojíme ich ku svorkám jednosmerného zdroja napätia, vznikne medzi elektródami elektrické pole vo vnútri elektrolytu, ktoré vyvoláva usmernený pohyb iónov v roztoku (iónová vodivosť)</a:t>
            </a:r>
          </a:p>
          <a:p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Katióny sa začnú pohybovať ku katóde pripojenej k zápornej svorke zdroja a anióny k anóde</a:t>
            </a:r>
          </a:p>
          <a:p>
            <a:r>
              <a:rPr lang="sk-SK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Dej, pri ktorom prechodom el. prúdu elektrolytom dochádza k látkovým zmenám nazývame </a:t>
            </a:r>
            <a:r>
              <a:rPr lang="sk-SK" sz="24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elektrolýza. </a:t>
            </a:r>
            <a:r>
              <a:rPr lang="sk-SK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 elektrolýze sa na katóde vždy vylučuje vodík, alebo kov. Výsledky elektrolýzy daného roztoku závisí od materiálu z ktorého sú elektródy.</a:t>
            </a:r>
            <a:endParaRPr lang="sk-SK" sz="24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sk-SK" sz="2400" u="sng" dirty="0">
              <a:solidFill>
                <a:schemeClr val="folHlink"/>
              </a:solidFill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4868863"/>
            <a:ext cx="1787525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1" name="Picture 9" descr="VSE20b4fe_VSE20b1e1_3_elektrolyz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4946650"/>
            <a:ext cx="2547938" cy="1911350"/>
          </a:xfrm>
          <a:prstGeom prst="rect">
            <a:avLst/>
          </a:prstGeom>
          <a:noFill/>
        </p:spPr>
      </p:pic>
      <p:pic>
        <p:nvPicPr>
          <p:cNvPr id="38923" name="Picture 11" descr="elektrolyz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5013325"/>
            <a:ext cx="1905000" cy="1647825"/>
          </a:xfrm>
          <a:prstGeom prst="rect">
            <a:avLst/>
          </a:prstGeom>
          <a:noFill/>
        </p:spPr>
      </p:pic>
      <p:sp>
        <p:nvSpPr>
          <p:cNvPr id="9" name="Nadpis 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C00000"/>
                </a:solidFill>
              </a:rPr>
              <a:t>Faradayove zákony: 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Procesy na anóde môžu byť zložitejšie - môžu sa na nej vylučovať rôzne látky, môže dochádzať ku rozpúšťaniu anódy. </a:t>
            </a:r>
          </a:p>
          <a:p>
            <a:r>
              <a:rPr lang="sk-SK" sz="2800" b="1" dirty="0">
                <a:solidFill>
                  <a:srgbClr val="C00000"/>
                </a:solidFill>
              </a:rPr>
              <a:t>1. Faradayov zákon:</a:t>
            </a:r>
            <a:r>
              <a:rPr lang="sk-SK" sz="2800" dirty="0" smtClean="0">
                <a:solidFill>
                  <a:srgbClr val="C00000"/>
                </a:solidFill>
              </a:rPr>
              <a:t> </a:t>
            </a:r>
            <a:r>
              <a:rPr lang="sk-SK" sz="2800" b="1" dirty="0">
                <a:solidFill>
                  <a:srgbClr val="C00000"/>
                </a:solidFill>
              </a:rPr>
              <a:t>Hmotnosť m vylúčenej látky je priamoúmerná náboju, ktorý elektrolytom </a:t>
            </a:r>
            <a:r>
              <a:rPr lang="sk-SK" sz="2800" b="1" dirty="0" smtClean="0">
                <a:solidFill>
                  <a:srgbClr val="C00000"/>
                </a:solidFill>
              </a:rPr>
              <a:t>prešiel</a:t>
            </a:r>
          </a:p>
          <a:p>
            <a:r>
              <a:rPr lang="sk-SK" sz="3900" b="1" dirty="0" smtClean="0">
                <a:solidFill>
                  <a:srgbClr val="C00000"/>
                </a:solidFill>
              </a:rPr>
              <a:t>m </a:t>
            </a:r>
            <a:r>
              <a:rPr lang="sk-SK" sz="3900" b="1" dirty="0">
                <a:solidFill>
                  <a:srgbClr val="C00000"/>
                </a:solidFill>
              </a:rPr>
              <a:t>=</a:t>
            </a:r>
            <a:r>
              <a:rPr lang="sk-SK" sz="3900" b="1" dirty="0" smtClean="0">
                <a:solidFill>
                  <a:srgbClr val="C00000"/>
                </a:solidFill>
              </a:rPr>
              <a:t>A.Q    </a:t>
            </a:r>
            <a:r>
              <a:rPr lang="sk-SK" sz="2800" b="1" dirty="0" smtClean="0">
                <a:solidFill>
                  <a:srgbClr val="C00000"/>
                </a:solidFill>
              </a:rPr>
              <a:t>=</a:t>
            </a:r>
            <a:r>
              <a:rPr lang="sk-SK" sz="3900" b="1" dirty="0" err="1" smtClean="0">
                <a:solidFill>
                  <a:srgbClr val="C00000"/>
                </a:solidFill>
              </a:rPr>
              <a:t>A.I.t</a:t>
            </a:r>
            <a:endParaRPr lang="sk-SK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sk-SK" sz="2800" dirty="0" smtClean="0"/>
              <a:t>elektrochemický ekvivalent látky A = M</a:t>
            </a:r>
            <a:r>
              <a:rPr lang="sk-SK" sz="2800" baseline="-25000" dirty="0" smtClean="0"/>
              <a:t>m</a:t>
            </a:r>
            <a:r>
              <a:rPr lang="sk-SK" sz="2800" dirty="0" smtClean="0"/>
              <a:t> / </a:t>
            </a:r>
            <a:r>
              <a:rPr lang="sk-SK" sz="2800" dirty="0" err="1" smtClean="0"/>
              <a:t>v.F</a:t>
            </a:r>
            <a:r>
              <a:rPr lang="sk-SK" sz="2800" dirty="0" smtClean="0"/>
              <a:t>,  </a:t>
            </a:r>
          </a:p>
          <a:p>
            <a:pPr>
              <a:buNone/>
            </a:pPr>
            <a:r>
              <a:rPr lang="sk-SK" sz="2800" dirty="0"/>
              <a:t>v</a:t>
            </a:r>
            <a:r>
              <a:rPr lang="sk-SK" sz="2800" dirty="0" smtClean="0"/>
              <a:t> – počet vymenených elektrónov medzi iónom a elektródou </a:t>
            </a:r>
          </a:p>
          <a:p>
            <a:pPr>
              <a:buNone/>
            </a:pPr>
            <a:r>
              <a:rPr lang="sk-SK" sz="2800" dirty="0" smtClean="0"/>
              <a:t>F = </a:t>
            </a:r>
            <a:r>
              <a:rPr lang="sk-SK" sz="2800" dirty="0" err="1" smtClean="0"/>
              <a:t>e.N</a:t>
            </a:r>
            <a:r>
              <a:rPr lang="sk-SK" sz="2800" baseline="-25000" dirty="0" err="1" smtClean="0"/>
              <a:t>A</a:t>
            </a:r>
            <a:r>
              <a:rPr lang="sk-SK" sz="2800" dirty="0" smtClean="0"/>
              <a:t> = 9,652.10</a:t>
            </a:r>
            <a:r>
              <a:rPr lang="sk-SK" sz="2800" baseline="30000" dirty="0" smtClean="0"/>
              <a:t>4</a:t>
            </a:r>
            <a:r>
              <a:rPr lang="sk-SK" sz="2800" dirty="0" smtClean="0"/>
              <a:t> C.mol</a:t>
            </a:r>
            <a:r>
              <a:rPr lang="sk-SK" sz="2800" baseline="30000" dirty="0" smtClean="0"/>
              <a:t>-1</a:t>
            </a:r>
            <a:r>
              <a:rPr lang="sk-SK" sz="2800" dirty="0" smtClean="0"/>
              <a:t> je </a:t>
            </a:r>
            <a:r>
              <a:rPr lang="sk-SK" sz="2800" dirty="0" err="1" smtClean="0"/>
              <a:t>Faradayova</a:t>
            </a:r>
            <a:r>
              <a:rPr lang="sk-SK" sz="2800" dirty="0" smtClean="0"/>
              <a:t> konštanta</a:t>
            </a:r>
          </a:p>
          <a:p>
            <a:endParaRPr lang="sk-SK" sz="28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1520" y="0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2. Faradayov zákon</a:t>
            </a:r>
            <a:r>
              <a:rPr lang="sk-SK" sz="2800" dirty="0">
                <a:solidFill>
                  <a:srgbClr val="C00000"/>
                </a:solidFill>
              </a:rPr>
              <a:t>:</a:t>
            </a:r>
            <a:r>
              <a:rPr lang="sk-SK" sz="2800" dirty="0" smtClean="0">
                <a:solidFill>
                  <a:srgbClr val="C00000"/>
                </a:solidFill>
              </a:rPr>
              <a:t> </a:t>
            </a:r>
            <a:r>
              <a:rPr lang="sk-SK" sz="2800" b="1" dirty="0">
                <a:solidFill>
                  <a:srgbClr val="C00000"/>
                </a:solidFill>
              </a:rPr>
              <a:t>Látkové množstvá rôznych látok vylúčených pri elektrolýze rovnako veľkým nábojom sú chemicky ekvivalentné, to jest môžu sa navzájom nahradiť v chemickej zlúčenine alebo sa môžu bezo zvyšku zlúčiť.</a:t>
            </a:r>
            <a:endParaRPr lang="sk-SK" sz="2800" dirty="0" smtClean="0">
              <a:solidFill>
                <a:srgbClr val="C00000"/>
              </a:solidFill>
            </a:endParaRPr>
          </a:p>
          <a:p>
            <a:endParaRPr lang="sk-SK" sz="2800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sk-SK" dirty="0" smtClean="0"/>
              <a:t>Elektrolýza sa využíva v metalurgii, galvanickom pokovovaní, galvanickom leptaní...</a:t>
            </a:r>
          </a:p>
          <a:p>
            <a:endParaRPr lang="sk-SK" dirty="0"/>
          </a:p>
          <a:p>
            <a:r>
              <a:rPr lang="sk-SK" dirty="0" smtClean="0"/>
              <a:t>Galvanický článok - </a:t>
            </a:r>
            <a:r>
              <a:rPr lang="sk-SK" b="1" dirty="0" smtClean="0">
                <a:solidFill>
                  <a:schemeClr val="folHlink"/>
                </a:solidFill>
              </a:rPr>
              <a:t>Je to zariadenie, ktoré slúži k priamemu prevodu chemickej energie na elektrickú. 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237318"/>
            <a:ext cx="4176464" cy="262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224</Words>
  <Application>Microsoft Office PowerPoint</Application>
  <PresentationFormat>Prezentácia na obrazovke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Vodivosť v kvapalinách</vt:lpstr>
      <vt:lpstr>Snímka 2</vt:lpstr>
      <vt:lpstr>Snímka 3</vt:lpstr>
      <vt:lpstr>Vodivosť v kvapalinách</vt:lpstr>
      <vt:lpstr>Snímka 5</vt:lpstr>
      <vt:lpstr>Vodivosť v kvapalinách</vt:lpstr>
      <vt:lpstr>Vodivosť v kvapalinách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Vodivosť v kvapalinách</dc:title>
  <dc:creator>Windows User</dc:creator>
  <cp:lastModifiedBy>Jarka Viťazková</cp:lastModifiedBy>
  <cp:revision>5</cp:revision>
  <dcterms:created xsi:type="dcterms:W3CDTF">2015-01-03T18:04:33Z</dcterms:created>
  <dcterms:modified xsi:type="dcterms:W3CDTF">2020-04-19T16:41:19Z</dcterms:modified>
</cp:coreProperties>
</file>