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D0384-9D27-4E4B-8539-09A4D6BE532D}" type="datetimeFigureOut">
              <a:rPr lang="sk-SK" smtClean="0"/>
              <a:pPr/>
              <a:t>3. 5. 2020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928F2-B407-4222-AD1F-ABCAD9F0EAFF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D0384-9D27-4E4B-8539-09A4D6BE532D}" type="datetimeFigureOut">
              <a:rPr lang="sk-SK" smtClean="0"/>
              <a:pPr/>
              <a:t>3. 5. 2020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928F2-B407-4222-AD1F-ABCAD9F0EAFF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D0384-9D27-4E4B-8539-09A4D6BE532D}" type="datetimeFigureOut">
              <a:rPr lang="sk-SK" smtClean="0"/>
              <a:pPr/>
              <a:t>3. 5. 2020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928F2-B407-4222-AD1F-ABCAD9F0EAFF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D0384-9D27-4E4B-8539-09A4D6BE532D}" type="datetimeFigureOut">
              <a:rPr lang="sk-SK" smtClean="0"/>
              <a:pPr/>
              <a:t>3. 5. 2020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928F2-B407-4222-AD1F-ABCAD9F0EAFF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D0384-9D27-4E4B-8539-09A4D6BE532D}" type="datetimeFigureOut">
              <a:rPr lang="sk-SK" smtClean="0"/>
              <a:pPr/>
              <a:t>3. 5. 2020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928F2-B407-4222-AD1F-ABCAD9F0EAFF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D0384-9D27-4E4B-8539-09A4D6BE532D}" type="datetimeFigureOut">
              <a:rPr lang="sk-SK" smtClean="0"/>
              <a:pPr/>
              <a:t>3. 5. 2020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928F2-B407-4222-AD1F-ABCAD9F0EAFF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D0384-9D27-4E4B-8539-09A4D6BE532D}" type="datetimeFigureOut">
              <a:rPr lang="sk-SK" smtClean="0"/>
              <a:pPr/>
              <a:t>3. 5. 2020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928F2-B407-4222-AD1F-ABCAD9F0EAFF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D0384-9D27-4E4B-8539-09A4D6BE532D}" type="datetimeFigureOut">
              <a:rPr lang="sk-SK" smtClean="0"/>
              <a:pPr/>
              <a:t>3. 5. 2020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928F2-B407-4222-AD1F-ABCAD9F0EAFF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D0384-9D27-4E4B-8539-09A4D6BE532D}" type="datetimeFigureOut">
              <a:rPr lang="sk-SK" smtClean="0"/>
              <a:pPr/>
              <a:t>3. 5. 2020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928F2-B407-4222-AD1F-ABCAD9F0EAFF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D0384-9D27-4E4B-8539-09A4D6BE532D}" type="datetimeFigureOut">
              <a:rPr lang="sk-SK" smtClean="0"/>
              <a:pPr/>
              <a:t>3. 5. 2020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928F2-B407-4222-AD1F-ABCAD9F0EAFF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D0384-9D27-4E4B-8539-09A4D6BE532D}" type="datetimeFigureOut">
              <a:rPr lang="sk-SK" smtClean="0"/>
              <a:pPr/>
              <a:t>3. 5. 2020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928F2-B407-4222-AD1F-ABCAD9F0EAFF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0000"/>
            </a:gs>
            <a:gs pos="39999">
              <a:srgbClr val="0A128C"/>
            </a:gs>
            <a:gs pos="70000">
              <a:srgbClr val="181CC7"/>
            </a:gs>
            <a:gs pos="88000">
              <a:srgbClr val="7005D4"/>
            </a:gs>
            <a:gs pos="100000">
              <a:srgbClr val="8C3D91"/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9D0384-9D27-4E4B-8539-09A4D6BE532D}" type="datetimeFigureOut">
              <a:rPr lang="sk-SK" smtClean="0"/>
              <a:pPr/>
              <a:t>3. 5. 2020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0928F2-B407-4222-AD1F-ABCAD9F0EAFF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random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0" y="3068960"/>
            <a:ext cx="8892480" cy="1470025"/>
          </a:xfrm>
        </p:spPr>
        <p:txBody>
          <a:bodyPr/>
          <a:lstStyle/>
          <a:p>
            <a:r>
              <a:rPr lang="sk-SK" b="1" dirty="0" smtClean="0">
                <a:solidFill>
                  <a:srgbClr val="FFC000"/>
                </a:solidFill>
              </a:rPr>
              <a:t>Vodivosť v plynoch</a:t>
            </a:r>
            <a:endParaRPr lang="sk-SK" b="1" dirty="0">
              <a:solidFill>
                <a:srgbClr val="FFC000"/>
              </a:solidFill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2267744" y="4725144"/>
            <a:ext cx="6400800" cy="1752600"/>
          </a:xfrm>
        </p:spPr>
        <p:txBody>
          <a:bodyPr/>
          <a:lstStyle/>
          <a:p>
            <a:r>
              <a:rPr lang="sk-SK" dirty="0" smtClean="0">
                <a:solidFill>
                  <a:schemeClr val="bg2"/>
                </a:solidFill>
              </a:rPr>
              <a:t>Mgr. Jaroslava Viťazková</a:t>
            </a:r>
            <a:endParaRPr lang="sk-SK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9552" y="3140968"/>
            <a:ext cx="8229600" cy="1143000"/>
          </a:xfrm>
        </p:spPr>
        <p:txBody>
          <a:bodyPr/>
          <a:lstStyle/>
          <a:p>
            <a:r>
              <a:rPr lang="sk-SK" dirty="0" smtClean="0"/>
              <a:t>Ďakujem za pozornosť</a:t>
            </a:r>
            <a:endParaRPr lang="sk-SK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0" y="1700808"/>
            <a:ext cx="9144000" cy="3600400"/>
          </a:xfrm>
        </p:spPr>
        <p:txBody>
          <a:bodyPr/>
          <a:lstStyle/>
          <a:p>
            <a:pPr algn="l">
              <a:buFont typeface="Arial" pitchFamily="34" charset="0"/>
              <a:buChar char="•"/>
            </a:pPr>
            <a:r>
              <a:rPr lang="sk-SK" dirty="0" smtClean="0">
                <a:solidFill>
                  <a:srgbClr val="FFFF00"/>
                </a:solidFill>
              </a:rPr>
              <a:t> Plyny za </a:t>
            </a:r>
            <a:r>
              <a:rPr lang="sk-SK" b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normálnych podmienok  </a:t>
            </a:r>
            <a:r>
              <a:rPr lang="sk-SK" dirty="0" smtClean="0">
                <a:solidFill>
                  <a:srgbClr val="FFFF00"/>
                </a:solidFill>
              </a:rPr>
              <a:t>el. prúd </a:t>
            </a:r>
            <a:r>
              <a:rPr lang="sk-SK" b="1" dirty="0" smtClean="0">
                <a:solidFill>
                  <a:srgbClr val="FFFF00"/>
                </a:solidFill>
              </a:rPr>
              <a:t>nevedú </a:t>
            </a:r>
          </a:p>
          <a:p>
            <a:pPr algn="l"/>
            <a:endParaRPr lang="sk-SK" b="1" dirty="0" smtClean="0">
              <a:solidFill>
                <a:schemeClr val="tx1"/>
              </a:solidFill>
            </a:endParaRPr>
          </a:p>
          <a:p>
            <a:pPr algn="l">
              <a:buFont typeface="Arial" pitchFamily="34" charset="0"/>
              <a:buChar char="•"/>
            </a:pPr>
            <a:r>
              <a:rPr lang="sk-SK" b="1" dirty="0">
                <a:solidFill>
                  <a:srgbClr val="FFFF00"/>
                </a:solidFill>
              </a:rPr>
              <a:t> </a:t>
            </a:r>
            <a:r>
              <a:rPr lang="sk-SK" smtClean="0">
                <a:solidFill>
                  <a:srgbClr val="FFFF00"/>
                </a:solidFill>
              </a:rPr>
              <a:t>Nemajú </a:t>
            </a:r>
            <a:r>
              <a:rPr lang="sk-SK" b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voľné </a:t>
            </a:r>
            <a:r>
              <a:rPr lang="sk-SK" b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elektricky nabité častice</a:t>
            </a:r>
            <a:r>
              <a:rPr lang="sk-SK" b="1" dirty="0" smtClean="0">
                <a:solidFill>
                  <a:srgbClr val="FFFF00"/>
                </a:solidFill>
              </a:rPr>
              <a:t>  </a:t>
            </a:r>
          </a:p>
          <a:p>
            <a:pPr algn="l"/>
            <a:endParaRPr lang="sk-SK" dirty="0" smtClean="0">
              <a:solidFill>
                <a:schemeClr val="tx1"/>
              </a:solidFill>
            </a:endParaRPr>
          </a:p>
          <a:p>
            <a:pPr algn="l">
              <a:buFont typeface="Arial" pitchFamily="34" charset="0"/>
              <a:buChar char="•"/>
            </a:pPr>
            <a:r>
              <a:rPr lang="sk-SK" b="1" dirty="0">
                <a:solidFill>
                  <a:srgbClr val="FFFF00"/>
                </a:solidFill>
              </a:rPr>
              <a:t> </a:t>
            </a:r>
            <a:r>
              <a:rPr lang="sk-SK" dirty="0" smtClean="0">
                <a:solidFill>
                  <a:srgbClr val="FFFF00"/>
                </a:solidFill>
              </a:rPr>
              <a:t>Zložené sú z atómov a molekúl, ktoré sú elektricky </a:t>
            </a:r>
            <a:r>
              <a:rPr lang="sk-SK" b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neutrálne </a:t>
            </a:r>
            <a:r>
              <a:rPr lang="sk-SK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endParaRPr lang="sk-SK" b="1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Nadpis 1"/>
          <p:cNvSpPr>
            <a:spLocks noGrp="1"/>
          </p:cNvSpPr>
          <p:nvPr>
            <p:ph type="ctrTitle"/>
          </p:nvPr>
        </p:nvSpPr>
        <p:spPr>
          <a:xfrm>
            <a:off x="683568" y="0"/>
            <a:ext cx="7772400" cy="1470025"/>
          </a:xfrm>
        </p:spPr>
        <p:txBody>
          <a:bodyPr/>
          <a:lstStyle/>
          <a:p>
            <a:r>
              <a:rPr lang="sk-SK" b="1" dirty="0" smtClean="0">
                <a:solidFill>
                  <a:srgbClr val="FFC000"/>
                </a:solidFill>
              </a:rPr>
              <a:t>Vodivosť v plynoch</a:t>
            </a:r>
            <a:endParaRPr lang="sk-SK" b="1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k-SK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Ak atómu dodáme energiu ( teplo, žiarenie...), tak atóm za rozdelí na ióny  - kladné katióny a voľné elektróny. </a:t>
            </a:r>
          </a:p>
          <a:p>
            <a:endParaRPr lang="sk-SK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>
              <a:buNone/>
            </a:pPr>
            <a:r>
              <a:rPr lang="sk-SK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Atóm                  ióny + voľné elektróny</a:t>
            </a:r>
          </a:p>
          <a:p>
            <a:r>
              <a:rPr lang="sk-SK" dirty="0" smtClean="0">
                <a:solidFill>
                  <a:srgbClr val="FFFF00"/>
                </a:solidFill>
              </a:rPr>
              <a:t>Tento jav sa nazýva </a:t>
            </a:r>
            <a:r>
              <a:rPr lang="sk-SK" sz="3600" b="1" dirty="0" smtClean="0">
                <a:solidFill>
                  <a:srgbClr val="FFFF00"/>
                </a:solidFill>
              </a:rPr>
              <a:t>ionizácia. </a:t>
            </a:r>
          </a:p>
          <a:p>
            <a:r>
              <a:rPr lang="sk-SK" sz="3600" dirty="0" smtClean="0">
                <a:solidFill>
                  <a:srgbClr val="FFFF00"/>
                </a:solidFill>
              </a:rPr>
              <a:t>Zariadenia, ktorými dodávame energiu sa nazývajú </a:t>
            </a:r>
            <a:r>
              <a:rPr lang="sk-SK" sz="3600" b="1" dirty="0" smtClean="0">
                <a:solidFill>
                  <a:srgbClr val="FFFF00"/>
                </a:solidFill>
              </a:rPr>
              <a:t>ionizátory</a:t>
            </a:r>
            <a:r>
              <a:rPr lang="sk-SK" sz="3600" dirty="0" smtClean="0">
                <a:solidFill>
                  <a:srgbClr val="FFFF00"/>
                </a:solidFill>
              </a:rPr>
              <a:t> (plameň, žiarenie) </a:t>
            </a:r>
            <a:endParaRPr lang="sk-SK" dirty="0" smtClean="0">
              <a:solidFill>
                <a:srgbClr val="FFFF00"/>
              </a:solidFill>
            </a:endParaRPr>
          </a:p>
          <a:p>
            <a:pPr>
              <a:buNone/>
            </a:pPr>
            <a:endParaRPr lang="sk-SK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>
              <a:buNone/>
            </a:pPr>
            <a:endParaRPr lang="sk-SK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>
                <a:solidFill>
                  <a:srgbClr val="FFC000"/>
                </a:solidFill>
              </a:rPr>
              <a:t>Vodivosť v plynoch</a:t>
            </a:r>
            <a:endParaRPr lang="sk-SK" b="1" dirty="0">
              <a:solidFill>
                <a:srgbClr val="FFC000"/>
              </a:solidFill>
            </a:endParaRPr>
          </a:p>
        </p:txBody>
      </p:sp>
      <p:graphicFrame>
        <p:nvGraphicFramePr>
          <p:cNvPr id="5" name="Objekt 4"/>
          <p:cNvGraphicFramePr>
            <a:graphicFrameLocks noChangeAspect="1"/>
          </p:cNvGraphicFramePr>
          <p:nvPr/>
        </p:nvGraphicFramePr>
        <p:xfrm>
          <a:off x="1835696" y="2924944"/>
          <a:ext cx="1008112" cy="1135930"/>
        </p:xfrm>
        <a:graphic>
          <a:graphicData uri="http://schemas.openxmlformats.org/presentationml/2006/ole">
            <p:oleObj spid="_x0000_s1026" name="Rovnica" r:id="rId3" imgW="190440" imgH="279360" progId="Equation.3">
              <p:embed/>
            </p:oleObj>
          </a:graphicData>
        </a:graphic>
      </p:graphicFrame>
      <p:pic>
        <p:nvPicPr>
          <p:cNvPr id="6" name="Picture 1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76256" y="2852936"/>
            <a:ext cx="2267744" cy="1551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>
                <a:solidFill>
                  <a:srgbClr val="FFC000"/>
                </a:solidFill>
              </a:rPr>
              <a:t>Vodivosť v plynoch</a:t>
            </a:r>
            <a:endParaRPr lang="sk-SK" dirty="0">
              <a:solidFill>
                <a:srgbClr val="FFC00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Energia, ktorá je potrebná na ionizáciu sa nazýva </a:t>
            </a:r>
            <a:r>
              <a:rPr lang="sk-SK" b="1" dirty="0" smtClean="0">
                <a:solidFill>
                  <a:srgbClr val="FFFF00"/>
                </a:solidFill>
              </a:rPr>
              <a:t>ionizačná energia. </a:t>
            </a:r>
          </a:p>
          <a:p>
            <a:r>
              <a:rPr lang="sk-SK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V el. poli nastane usmernený pohyb iónov a elektrónov – tečie el. prúd. </a:t>
            </a:r>
          </a:p>
          <a:p>
            <a:r>
              <a:rPr lang="sk-SK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Ak plynom prechádza el. prúd, tak nastáva </a:t>
            </a:r>
            <a:r>
              <a:rPr lang="sk-SK" b="1" dirty="0" smtClean="0">
                <a:solidFill>
                  <a:srgbClr val="FFFF00"/>
                </a:solidFill>
              </a:rPr>
              <a:t>elektrický výboj.  </a:t>
            </a:r>
            <a:endParaRPr lang="sk-SK" b="1" dirty="0">
              <a:solidFill>
                <a:srgbClr val="FFFF00"/>
              </a:solidFill>
            </a:endParaRPr>
          </a:p>
        </p:txBody>
      </p:sp>
      <p:pic>
        <p:nvPicPr>
          <p:cNvPr id="2050" name="Picture 2" descr="https://encrypted-tbn0.gstatic.com/images?q=tbn:ANd9GcQfMMX4VRphy4c8b6Vk8cfP-EpeB28_ZSvmzKvgyVtCql7CKGH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39952" y="4437112"/>
            <a:ext cx="2952328" cy="2251582"/>
          </a:xfrm>
          <a:prstGeom prst="rect">
            <a:avLst/>
          </a:prstGeom>
          <a:noFill/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8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8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8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8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sk-SK" b="1" dirty="0" smtClean="0">
                <a:solidFill>
                  <a:srgbClr val="FFC000"/>
                </a:solidFill>
              </a:rPr>
              <a:t>El. výboj </a:t>
            </a:r>
          </a:p>
          <a:p>
            <a:r>
              <a:rPr lang="sk-SK" b="1" dirty="0" smtClean="0">
                <a:solidFill>
                  <a:srgbClr val="FFFF00"/>
                </a:solidFill>
              </a:rPr>
              <a:t>Samostatný</a:t>
            </a:r>
            <a:r>
              <a:rPr lang="sk-SK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– prebieha aj bez ionizátora – </a:t>
            </a:r>
            <a:r>
              <a:rPr lang="sk-SK" b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ionizácia nárazom </a:t>
            </a:r>
          </a:p>
          <a:p>
            <a:r>
              <a:rPr lang="sk-SK" b="1" dirty="0" smtClean="0">
                <a:solidFill>
                  <a:srgbClr val="FFFF00"/>
                </a:solidFill>
              </a:rPr>
              <a:t>Nesamostatný</a:t>
            </a:r>
            <a:r>
              <a:rPr lang="sk-SK" b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sk-SK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– prebieha len za </a:t>
            </a:r>
            <a:r>
              <a:rPr lang="sk-SK" b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prítomnosti </a:t>
            </a:r>
            <a:r>
              <a:rPr lang="sk-SK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ionizátora </a:t>
            </a:r>
          </a:p>
          <a:p>
            <a:pPr>
              <a:buNone/>
            </a:pPr>
            <a:r>
              <a:rPr lang="sk-SK" b="1" dirty="0" smtClean="0">
                <a:solidFill>
                  <a:srgbClr val="FFC000"/>
                </a:solidFill>
              </a:rPr>
              <a:t>El. výboj </a:t>
            </a:r>
          </a:p>
          <a:p>
            <a:r>
              <a:rPr lang="sk-SK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Tlecí (tlejivky)</a:t>
            </a:r>
          </a:p>
          <a:p>
            <a:r>
              <a:rPr lang="sk-SK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Iskrový (blesk)</a:t>
            </a:r>
          </a:p>
          <a:p>
            <a:r>
              <a:rPr lang="sk-SK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Oblúkový</a:t>
            </a:r>
            <a:endParaRPr lang="sk-SK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>
                <a:solidFill>
                  <a:srgbClr val="FFC000"/>
                </a:solidFill>
              </a:rPr>
              <a:t>Vodivosť v plynoch</a:t>
            </a:r>
            <a:endParaRPr lang="sk-SK" dirty="0">
              <a:solidFill>
                <a:srgbClr val="FFC000"/>
              </a:solidFill>
            </a:endParaRPr>
          </a:p>
        </p:txBody>
      </p:sp>
      <p:pic>
        <p:nvPicPr>
          <p:cNvPr id="17410" name="Picture 2" descr="http://upload.wikimedia.org/wikipedia/commons/thumb/f/f8/Lichtbogen_3000_Volt.jpg/200px-Lichtbogen_3000_Vol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32040" y="4869160"/>
            <a:ext cx="1905000" cy="1647825"/>
          </a:xfrm>
          <a:prstGeom prst="rect">
            <a:avLst/>
          </a:prstGeom>
          <a:noFill/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k-SK" b="1" dirty="0" smtClean="0">
                <a:solidFill>
                  <a:srgbClr val="FFFF00"/>
                </a:solidFill>
              </a:rPr>
              <a:t>Ionizácia nárazom</a:t>
            </a:r>
          </a:p>
          <a:p>
            <a:pPr algn="just"/>
            <a:r>
              <a:rPr lang="sk-SK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výboj v plyne, ktorý ku svojej existencii nepotrebuje prítomnosť ionizátora a udrží sa vlastnou ionizáciou. Elektróny sú elektrickým poľom urýchlené natoľko, že pri zrážkach ionizujú neutrálne molekuly, dochádza k ionizácii nárazom.</a:t>
            </a:r>
          </a:p>
          <a:p>
            <a:pPr>
              <a:buNone/>
            </a:pPr>
            <a:endParaRPr lang="sk-SK" dirty="0" smtClean="0"/>
          </a:p>
          <a:p>
            <a:endParaRPr lang="sk-SK" b="1" dirty="0" smtClean="0"/>
          </a:p>
          <a:p>
            <a:pPr>
              <a:buNone/>
            </a:pPr>
            <a:endParaRPr lang="sk-SK" dirty="0"/>
          </a:p>
        </p:txBody>
      </p:sp>
      <p:sp>
        <p:nvSpPr>
          <p:cNvPr id="4" name="Nadpis 1"/>
          <p:cNvSpPr>
            <a:spLocks noGrp="1"/>
          </p:cNvSpPr>
          <p:nvPr>
            <p:ph type="title"/>
          </p:nvPr>
        </p:nvSpPr>
        <p:spPr>
          <a:xfrm>
            <a:off x="539552" y="0"/>
            <a:ext cx="8229600" cy="1143000"/>
          </a:xfrm>
        </p:spPr>
        <p:txBody>
          <a:bodyPr/>
          <a:lstStyle/>
          <a:p>
            <a:r>
              <a:rPr lang="sk-SK" b="1" dirty="0" smtClean="0">
                <a:solidFill>
                  <a:srgbClr val="FFC000"/>
                </a:solidFill>
              </a:rPr>
              <a:t>Vodivosť v plynoch</a:t>
            </a:r>
            <a:endParaRPr lang="sk-SK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sk-SK" dirty="0" smtClean="0">
                <a:solidFill>
                  <a:srgbClr val="FFFF00"/>
                </a:solidFill>
              </a:rPr>
              <a:t>Voltampérová charakteristika výboja</a:t>
            </a:r>
          </a:p>
          <a:p>
            <a:pPr>
              <a:buNone/>
            </a:pPr>
            <a:endParaRPr lang="sk-SK" dirty="0" smtClean="0"/>
          </a:p>
        </p:txBody>
      </p:sp>
      <p:sp>
        <p:nvSpPr>
          <p:cNvPr id="4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>
                <a:solidFill>
                  <a:srgbClr val="FFC000"/>
                </a:solidFill>
              </a:rPr>
              <a:t>Vodivosť v plynoch</a:t>
            </a:r>
            <a:endParaRPr lang="sk-SK" dirty="0">
              <a:solidFill>
                <a:srgbClr val="FFC000"/>
              </a:solidFill>
            </a:endParaRPr>
          </a:p>
        </p:txBody>
      </p:sp>
      <p:pic>
        <p:nvPicPr>
          <p:cNvPr id="20482" name="Picture 2" descr="http://www.oskole.sk/userfiles/image/fyzika/el_prud_v_kvapalinach_a_plynoch/image00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2420888"/>
            <a:ext cx="7660356" cy="3652348"/>
          </a:xfrm>
          <a:prstGeom prst="rect">
            <a:avLst/>
          </a:prstGeom>
          <a:noFill/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2" dur="20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sk-SK" dirty="0" smtClean="0">
                <a:solidFill>
                  <a:srgbClr val="FFFF00"/>
                </a:solidFill>
              </a:rPr>
              <a:t>Voltampérová charakteristika výboja</a:t>
            </a:r>
          </a:p>
          <a:p>
            <a:pPr>
              <a:buNone/>
            </a:pPr>
            <a:endParaRPr lang="sk-SK" dirty="0" smtClean="0"/>
          </a:p>
          <a:p>
            <a:r>
              <a:rPr lang="sk-SK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Na </a:t>
            </a:r>
            <a:r>
              <a:rPr lang="sk-SK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voltampérovej</a:t>
            </a:r>
            <a:r>
              <a:rPr lang="sk-SK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charakteristike výboja v plyne vidíme, že napätie je menšie ako </a:t>
            </a:r>
            <a:r>
              <a:rPr lang="sk-SK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U</a:t>
            </a:r>
            <a:r>
              <a:rPr lang="sk-SK" baseline="-25000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n</a:t>
            </a:r>
            <a:r>
              <a:rPr lang="sk-SK" baseline="-25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sk-SK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 </a:t>
            </a:r>
            <a:r>
              <a:rPr lang="sk-SK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a s</a:t>
            </a:r>
            <a:r>
              <a:rPr lang="sk-SK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 rastúcim napätím vrastá aj prúd . </a:t>
            </a:r>
            <a:r>
              <a:rPr lang="sk-SK" b="1" dirty="0" smtClean="0">
                <a:solidFill>
                  <a:srgbClr val="FFC000"/>
                </a:solidFill>
              </a:rPr>
              <a:t>Medzi nasýteným napätím a zápalným napätím sa všetky ióny a elektróny podieľajú na vedení prúdu, prúd sa nezvyšuje (nasýtený prúd).</a:t>
            </a:r>
          </a:p>
          <a:p>
            <a:pPr>
              <a:buNone/>
            </a:pPr>
            <a:endParaRPr lang="sk-SK" dirty="0" smtClean="0"/>
          </a:p>
          <a:p>
            <a:r>
              <a:rPr lang="sk-SK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Ak je napätie väčšie ako zápalné napätie, počet ionizovaných molekúl lavínovite narastá. </a:t>
            </a:r>
            <a:r>
              <a:rPr lang="sk-SK" b="1" dirty="0" smtClean="0">
                <a:solidFill>
                  <a:srgbClr val="FFC000"/>
                </a:solidFill>
              </a:rPr>
              <a:t>Plyn vedie prúd bez prítomnosti vonkajšieho ionizátora.</a:t>
            </a:r>
          </a:p>
          <a:p>
            <a:pPr>
              <a:buNone/>
            </a:pPr>
            <a:endParaRPr lang="sk-SK" dirty="0"/>
          </a:p>
        </p:txBody>
      </p:sp>
      <p:sp>
        <p:nvSpPr>
          <p:cNvPr id="4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>
                <a:solidFill>
                  <a:srgbClr val="FFC000"/>
                </a:solidFill>
              </a:rPr>
              <a:t>Vodivosť v plynoch</a:t>
            </a:r>
            <a:endParaRPr lang="sk-SK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800" decel="100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k-SK" b="1" dirty="0" smtClean="0">
                <a:solidFill>
                  <a:srgbClr val="FFFF00"/>
                </a:solidFill>
              </a:rPr>
              <a:t>Využitie: </a:t>
            </a:r>
          </a:p>
          <a:p>
            <a:pPr>
              <a:buNone/>
            </a:pPr>
            <a:endParaRPr lang="sk-SK" dirty="0" smtClean="0"/>
          </a:p>
          <a:p>
            <a:r>
              <a:rPr lang="sk-SK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Reklamné tabule  </a:t>
            </a:r>
          </a:p>
          <a:p>
            <a:r>
              <a:rPr lang="sk-SK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Svietenie</a:t>
            </a:r>
          </a:p>
          <a:p>
            <a:r>
              <a:rPr lang="sk-SK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Zváranie </a:t>
            </a:r>
          </a:p>
          <a:p>
            <a:endParaRPr lang="sk-SK" dirty="0" smtClean="0"/>
          </a:p>
          <a:p>
            <a:endParaRPr lang="sk-SK" dirty="0"/>
          </a:p>
        </p:txBody>
      </p:sp>
      <p:sp>
        <p:nvSpPr>
          <p:cNvPr id="4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>
                <a:solidFill>
                  <a:srgbClr val="FFC000"/>
                </a:solidFill>
              </a:rPr>
              <a:t>Vodivosť v plynoch</a:t>
            </a:r>
            <a:endParaRPr lang="sk-SK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199</Words>
  <Application>Microsoft Office PowerPoint</Application>
  <PresentationFormat>Prezentácia na obrazovke (4:3)</PresentationFormat>
  <Paragraphs>45</Paragraphs>
  <Slides>10</Slides>
  <Notes>0</Notes>
  <HiddenSlides>0</HiddenSlides>
  <MMClips>0</MMClips>
  <ScaleCrop>false</ScaleCrop>
  <HeadingPairs>
    <vt:vector size="6" baseType="variant">
      <vt:variant>
        <vt:lpstr>Motív</vt:lpstr>
      </vt:variant>
      <vt:variant>
        <vt:i4>1</vt:i4>
      </vt:variant>
      <vt:variant>
        <vt:lpstr>Vložené servery OLE</vt:lpstr>
      </vt:variant>
      <vt:variant>
        <vt:i4>1</vt:i4>
      </vt:variant>
      <vt:variant>
        <vt:lpstr>Nadpisy snímok</vt:lpstr>
      </vt:variant>
      <vt:variant>
        <vt:i4>10</vt:i4>
      </vt:variant>
    </vt:vector>
  </HeadingPairs>
  <TitlesOfParts>
    <vt:vector size="12" baseType="lpstr">
      <vt:lpstr>Motív Office</vt:lpstr>
      <vt:lpstr>Rovnica</vt:lpstr>
      <vt:lpstr>Vodivosť v plynoch</vt:lpstr>
      <vt:lpstr>Vodivosť v plynoch</vt:lpstr>
      <vt:lpstr>Vodivosť v plynoch</vt:lpstr>
      <vt:lpstr>Vodivosť v plynoch</vt:lpstr>
      <vt:lpstr>Vodivosť v plynoch</vt:lpstr>
      <vt:lpstr>Vodivosť v plynoch</vt:lpstr>
      <vt:lpstr>Vodivosť v plynoch</vt:lpstr>
      <vt:lpstr>Vodivosť v plynoch</vt:lpstr>
      <vt:lpstr>Vodivosť v plynoch</vt:lpstr>
      <vt:lpstr>Ďakujem za pozornosť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Vodivosť v plynoch</dc:title>
  <dc:creator>Windows User</dc:creator>
  <cp:lastModifiedBy>Jarka Viťazková</cp:lastModifiedBy>
  <cp:revision>9</cp:revision>
  <dcterms:created xsi:type="dcterms:W3CDTF">2015-01-05T10:12:12Z</dcterms:created>
  <dcterms:modified xsi:type="dcterms:W3CDTF">2020-05-03T12:37:03Z</dcterms:modified>
</cp:coreProperties>
</file>