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4" r:id="rId2"/>
    <p:sldId id="265" r:id="rId3"/>
    <p:sldId id="266" r:id="rId4"/>
    <p:sldId id="267" r:id="rId5"/>
    <p:sldId id="262" r:id="rId6"/>
    <p:sldId id="263" r:id="rId7"/>
    <p:sldId id="268" r:id="rId8"/>
    <p:sldId id="269" r:id="rId9"/>
    <p:sldId id="270" r:id="rId10"/>
    <p:sldId id="273" r:id="rId11"/>
    <p:sldId id="271" r:id="rId12"/>
    <p:sldId id="272" r:id="rId13"/>
    <p:sldId id="275" r:id="rId14"/>
    <p:sldId id="274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76" r:id="rId29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33CC"/>
    <a:srgbClr val="FFFF00"/>
    <a:srgbClr val="FF3300"/>
    <a:srgbClr val="008000"/>
    <a:srgbClr val="0099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672" autoAdjust="0"/>
    <p:restoredTop sz="96694" autoAdjust="0"/>
  </p:normalViewPr>
  <p:slideViewPr>
    <p:cSldViewPr>
      <p:cViewPr varScale="1">
        <p:scale>
          <a:sx n="71" d="100"/>
          <a:sy n="71" d="100"/>
        </p:scale>
        <p:origin x="-14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4.wmf"/><Relationship Id="rId7" Type="http://schemas.openxmlformats.org/officeDocument/2006/relationships/image" Target="../media/image19.wmf"/><Relationship Id="rId2" Type="http://schemas.openxmlformats.org/officeDocument/2006/relationships/image" Target="../media/image13.wmf"/><Relationship Id="rId1" Type="http://schemas.openxmlformats.org/officeDocument/2006/relationships/image" Target="../media/image17.wmf"/><Relationship Id="rId6" Type="http://schemas.openxmlformats.org/officeDocument/2006/relationships/image" Target="../media/image18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2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9.wmf"/><Relationship Id="rId7" Type="http://schemas.openxmlformats.org/officeDocument/2006/relationships/image" Target="../media/image26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5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27.wmf"/><Relationship Id="rId3" Type="http://schemas.openxmlformats.org/officeDocument/2006/relationships/image" Target="../media/image29.wmf"/><Relationship Id="rId7" Type="http://schemas.openxmlformats.org/officeDocument/2006/relationships/image" Target="../media/image34.wmf"/><Relationship Id="rId12" Type="http://schemas.openxmlformats.org/officeDocument/2006/relationships/image" Target="../media/image26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33.wmf"/><Relationship Id="rId11" Type="http://schemas.openxmlformats.org/officeDocument/2006/relationships/image" Target="../media/image25.wmf"/><Relationship Id="rId5" Type="http://schemas.openxmlformats.org/officeDocument/2006/relationships/image" Target="../media/image32.wmf"/><Relationship Id="rId10" Type="http://schemas.openxmlformats.org/officeDocument/2006/relationships/image" Target="../media/image1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9.wmf"/><Relationship Id="rId7" Type="http://schemas.openxmlformats.org/officeDocument/2006/relationships/image" Target="../media/image34.wmf"/><Relationship Id="rId12" Type="http://schemas.openxmlformats.org/officeDocument/2006/relationships/image" Target="../media/image2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33.wmf"/><Relationship Id="rId11" Type="http://schemas.openxmlformats.org/officeDocument/2006/relationships/image" Target="../media/image26.wmf"/><Relationship Id="rId5" Type="http://schemas.openxmlformats.org/officeDocument/2006/relationships/image" Target="../media/image32.wmf"/><Relationship Id="rId10" Type="http://schemas.openxmlformats.org/officeDocument/2006/relationships/image" Target="../media/image25.wmf"/><Relationship Id="rId4" Type="http://schemas.openxmlformats.org/officeDocument/2006/relationships/image" Target="../media/image30.wmf"/><Relationship Id="rId9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197A85B-3846-4E7B-9F7C-88ABCC46CDF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C558D-8889-41FA-ADD1-C56391D18E3B}" type="slidenum">
              <a:rPr lang="cs-CZ" smtClean="0"/>
              <a:pPr/>
              <a:t>1</a:t>
            </a:fld>
            <a:endParaRPr lang="cs-CZ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0DD04-0633-4565-8A51-112C8090CB36}" type="slidenum">
              <a:rPr lang="cs-CZ" smtClean="0"/>
              <a:pPr/>
              <a:t>10</a:t>
            </a:fld>
            <a:endParaRPr lang="cs-CZ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FD8E5-804E-42EA-8159-0A4D3C230A42}" type="slidenum">
              <a:rPr lang="cs-CZ" smtClean="0"/>
              <a:pPr/>
              <a:t>11</a:t>
            </a:fld>
            <a:endParaRPr lang="cs-CZ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00FA6-660B-402E-AC40-5B3FA9E61758}" type="slidenum">
              <a:rPr lang="cs-CZ" smtClean="0"/>
              <a:pPr/>
              <a:t>12</a:t>
            </a:fld>
            <a:endParaRPr lang="cs-CZ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FD3A78-001F-4E31-B684-0C2C4C03C2C1}" type="slidenum">
              <a:rPr lang="cs-CZ" smtClean="0"/>
              <a:pPr/>
              <a:t>13</a:t>
            </a:fld>
            <a:endParaRPr lang="cs-CZ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FB8E0-3B34-4C73-B8E5-E2C9F876419B}" type="slidenum">
              <a:rPr lang="cs-CZ" smtClean="0"/>
              <a:pPr/>
              <a:t>14</a:t>
            </a:fld>
            <a:endParaRPr lang="cs-CZ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Zástupný symbol poznámo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k-SK" smtClean="0"/>
          </a:p>
        </p:txBody>
      </p:sp>
      <p:sp>
        <p:nvSpPr>
          <p:cNvPr id="21508" name="Zástupný symbol čísla snímky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47DF8-4AA0-49AB-AC64-06275279870E}" type="slidenum">
              <a:rPr lang="sk-SK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36737-9438-4C1F-A583-F23FCB068176}" type="slidenum">
              <a:rPr lang="cs-CZ" smtClean="0"/>
              <a:pPr/>
              <a:t>28</a:t>
            </a:fld>
            <a:endParaRPr lang="cs-CZ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20602-1509-43C1-984E-778FC4039BF5}" type="slidenum">
              <a:rPr lang="cs-CZ" smtClean="0"/>
              <a:pPr/>
              <a:t>2</a:t>
            </a:fld>
            <a:endParaRPr lang="cs-CZ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B6E318-DA6E-4AE4-B2FD-1E39F90C2B6B}" type="slidenum">
              <a:rPr lang="cs-CZ" smtClean="0"/>
              <a:pPr/>
              <a:t>3</a:t>
            </a:fld>
            <a:endParaRPr lang="cs-CZ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F7FDF4-8EC6-4D49-ABFD-F46146F4F453}" type="slidenum">
              <a:rPr lang="cs-CZ" smtClean="0"/>
              <a:pPr/>
              <a:t>4</a:t>
            </a:fld>
            <a:endParaRPr lang="cs-CZ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706E0-55E7-4C2D-8A51-644BD933E6CE}" type="slidenum">
              <a:rPr lang="cs-CZ" smtClean="0"/>
              <a:pPr/>
              <a:t>5</a:t>
            </a:fld>
            <a:endParaRPr lang="cs-CZ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32011-707A-405C-AA5B-7A00AA7E3F8E}" type="slidenum">
              <a:rPr lang="cs-CZ" smtClean="0"/>
              <a:pPr/>
              <a:t>6</a:t>
            </a:fld>
            <a:endParaRPr lang="cs-CZ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5D9C1-A88B-41B7-8ACC-3D15D719E15E}" type="slidenum">
              <a:rPr lang="cs-CZ" smtClean="0"/>
              <a:pPr/>
              <a:t>7</a:t>
            </a:fld>
            <a:endParaRPr lang="cs-CZ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FC44A-3D09-4CDC-932C-59F9A2A03AA5}" type="slidenum">
              <a:rPr lang="cs-CZ" smtClean="0"/>
              <a:pPr/>
              <a:t>8</a:t>
            </a:fld>
            <a:endParaRPr lang="cs-CZ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DA9E8-3F5A-4E15-A6E8-67DB54626127}" type="slidenum">
              <a:rPr lang="cs-CZ" smtClean="0"/>
              <a:pPr/>
              <a:t>9</a:t>
            </a:fld>
            <a:endParaRPr lang="cs-CZ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F33F-4C42-4495-9BA8-B9CC7BC6353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00D0-BB27-4902-8931-8E66B22450A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F1BE6-702F-425A-AD23-C9B69E3C51E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DF6FE-B03E-4946-B22A-8D3D9193102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F651B-333C-4B1F-B3A2-A333B858089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B528-C483-4C2E-B562-3A20D61EE54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B1011-6A88-4A59-A3FA-7A6E289CFB4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8624E-97A4-4736-8962-E8D6B935635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18952-E29B-4B4A-950B-1F4DEA452D4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21433-492F-4F0D-B487-9FA3DB8F104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B8B52-0D56-4138-A42E-E2E08F039FF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505F690-B710-492B-A911-41D00FF0A73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51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l_uzel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4213" y="260350"/>
            <a:ext cx="8064500" cy="6400800"/>
          </a:xfrm>
          <a:noFill/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05263"/>
            <a:ext cx="8569325" cy="2098675"/>
          </a:xfrm>
          <a:solidFill>
            <a:schemeClr val="bg1">
              <a:alpha val="62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cs-CZ" sz="72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Deformácia</a:t>
            </a:r>
            <a:r>
              <a:rPr lang="cs-CZ" sz="7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pevného </a:t>
            </a:r>
            <a:r>
              <a:rPr lang="cs-CZ" sz="72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telesa</a:t>
            </a:r>
            <a:endParaRPr lang="cs-CZ" sz="72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alpha val="53000"/>
            </a:schemeClr>
          </a:solidFill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FF33CC"/>
              </a:buClr>
              <a:buSzPct val="150000"/>
              <a:buFont typeface="Wingdings" pitchFamily="2" charset="2"/>
              <a:buChar char="§"/>
              <a:defRPr/>
            </a:pPr>
            <a:r>
              <a:rPr lang="cs-CZ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deformácia</a:t>
            </a:r>
            <a:r>
              <a:rPr lang="cs-CZ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 </a:t>
            </a:r>
            <a:r>
              <a:rPr lang="cs-CZ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šmyku</a:t>
            </a:r>
            <a:endParaRPr lang="cs-CZ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20483" name="Picture 3" descr="smyk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20000" contrast="20000"/>
          </a:blip>
          <a:srcRect t="9732" r="5176"/>
          <a:stretch>
            <a:fillRect/>
          </a:stretch>
        </p:blipFill>
        <p:spPr>
          <a:xfrm>
            <a:off x="755650" y="2824163"/>
            <a:ext cx="7562850" cy="1979612"/>
          </a:xfrm>
          <a:noFill/>
          <a:ln w="4445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alpha val="53000"/>
            </a:schemeClr>
          </a:solidFill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FF33CC"/>
              </a:buClr>
              <a:buSzPct val="150000"/>
              <a:buFont typeface="Wingdings" pitchFamily="2" charset="2"/>
              <a:buChar char="§"/>
              <a:defRPr/>
            </a:pPr>
            <a:r>
              <a:rPr lang="cs-CZ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deformácia</a:t>
            </a:r>
            <a:r>
              <a:rPr lang="cs-CZ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 ohybe</a:t>
            </a:r>
          </a:p>
        </p:txBody>
      </p:sp>
      <p:pic>
        <p:nvPicPr>
          <p:cNvPr id="18435" name="Picture 3" descr="Skenovaný obrázek002"/>
          <p:cNvPicPr>
            <a:picLocks noChangeAspect="1" noChangeArrowheads="1"/>
          </p:cNvPicPr>
          <p:nvPr/>
        </p:nvPicPr>
        <p:blipFill>
          <a:blip r:embed="rId3">
            <a:lum bright="26000" contrast="26000"/>
          </a:blip>
          <a:srcRect/>
          <a:stretch>
            <a:fillRect/>
          </a:stretch>
        </p:blipFill>
        <p:spPr bwMode="auto">
          <a:xfrm>
            <a:off x="684213" y="2060575"/>
            <a:ext cx="7939087" cy="3965575"/>
          </a:xfrm>
          <a:prstGeom prst="rect">
            <a:avLst/>
          </a:prstGeom>
          <a:solidFill>
            <a:srgbClr val="339966">
              <a:alpha val="58038"/>
            </a:srgbClr>
          </a:solidFill>
          <a:ln w="4445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solidFill>
            <a:schemeClr val="bg1">
              <a:alpha val="53000"/>
            </a:schemeClr>
          </a:solidFill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FF33CC"/>
              </a:buClr>
              <a:buSzPct val="150000"/>
              <a:buFont typeface="Wingdings" pitchFamily="2" charset="2"/>
              <a:buChar char="§"/>
              <a:defRPr/>
            </a:pPr>
            <a:r>
              <a:rPr lang="cs-CZ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deformácia</a:t>
            </a:r>
            <a:r>
              <a:rPr lang="cs-CZ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krútením</a:t>
            </a:r>
            <a:endParaRPr lang="cs-CZ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19459" name="Picture 3" descr="Skenovaný obrázek004"/>
          <p:cNvPicPr>
            <a:picLocks noChangeAspect="1" noChangeArrowheads="1"/>
          </p:cNvPicPr>
          <p:nvPr/>
        </p:nvPicPr>
        <p:blipFill>
          <a:blip r:embed="rId3">
            <a:lum bright="40000" contrast="42000"/>
          </a:blip>
          <a:srcRect l="8755" t="5061" r="7147" b="5905"/>
          <a:stretch>
            <a:fillRect/>
          </a:stretch>
        </p:blipFill>
        <p:spPr bwMode="auto">
          <a:xfrm>
            <a:off x="2051050" y="1773238"/>
            <a:ext cx="4175125" cy="4679950"/>
          </a:xfrm>
          <a:prstGeom prst="rect">
            <a:avLst/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09600"/>
            <a:ext cx="7989887" cy="1143000"/>
          </a:xfrm>
          <a:solidFill>
            <a:schemeClr val="bg1">
              <a:alpha val="67999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cs-CZ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Deformácie</a:t>
            </a:r>
            <a:r>
              <a:rPr lang="cs-CZ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 </a:t>
            </a:r>
            <a:r>
              <a:rPr lang="cs-CZ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ťahu</a:t>
            </a:r>
            <a:r>
              <a:rPr lang="cs-CZ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cs-CZ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napätie</a:t>
            </a:r>
            <a:endParaRPr lang="cs-CZ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001000" cy="2998788"/>
          </a:xfrm>
          <a:solidFill>
            <a:schemeClr val="bg1">
              <a:alpha val="53000"/>
            </a:schemeClr>
          </a:solidFill>
        </p:spPr>
        <p:txBody>
          <a:bodyPr anchor="ctr"/>
          <a:lstStyle/>
          <a:p>
            <a:pPr eaLnBrk="1" hangingPunct="1">
              <a:lnSpc>
                <a:spcPct val="90000"/>
              </a:lnSpc>
              <a:buClr>
                <a:srgbClr val="FF33CC"/>
              </a:buClr>
              <a:buSzPct val="150000"/>
              <a:buFont typeface="Wingdings" pitchFamily="2" charset="2"/>
              <a:buChar char="§"/>
              <a:defRPr/>
            </a:pP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Sila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deformujúca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teleso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ťahom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sa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 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materiálom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telesa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šíři a vyvolává v 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ňom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určitý stav „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napätosti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“ – </a:t>
            </a:r>
            <a:r>
              <a:rPr lang="cs-CZ" sz="3600" b="1" dirty="0" err="1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napätie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(σ)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867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916863" cy="720725"/>
          </a:xfrm>
          <a:solidFill>
            <a:schemeClr val="bg1">
              <a:alpha val="50999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Napätie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 pevných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látkach</a:t>
            </a:r>
            <a:endParaRPr lang="cs-CZ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029" name="Rectangle 21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1030" name="Rectangle 2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4067175" y="4941888"/>
          <a:ext cx="3479800" cy="917575"/>
        </p:xfrm>
        <a:graphic>
          <a:graphicData uri="http://schemas.openxmlformats.org/presentationml/2006/ole">
            <p:oleObj spid="_x0000_s1026" name="Rovnice" r:id="rId4" imgW="1104900" imgH="457200" progId="Equation.3">
              <p:embed/>
            </p:oleObj>
          </a:graphicData>
        </a:graphic>
      </p:graphicFrame>
      <p:sp>
        <p:nvSpPr>
          <p:cNvPr id="1031" name="Rectangle 25"/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  <p:pic>
        <p:nvPicPr>
          <p:cNvPr id="23581" name="Picture 29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 t="12283"/>
          <a:stretch>
            <a:fillRect/>
          </a:stretch>
        </p:blipFill>
        <p:spPr>
          <a:xfrm>
            <a:off x="611188" y="1196975"/>
            <a:ext cx="7772400" cy="3452813"/>
          </a:xfrm>
          <a:solidFill>
            <a:schemeClr val="bg1"/>
          </a:solidFill>
          <a:ln w="44450">
            <a:solidFill>
              <a:srgbClr val="FF0000"/>
            </a:solidFill>
          </a:ln>
        </p:spPr>
      </p:pic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187450" y="4365625"/>
          <a:ext cx="1944688" cy="1668463"/>
        </p:xfrm>
        <a:graphic>
          <a:graphicData uri="http://schemas.openxmlformats.org/presentationml/2006/ole">
            <p:oleObj spid="_x0000_s1027" name="Rovnice" r:id="rId6" imgW="457002" imgH="393529" progId="Equation.3">
              <p:embed/>
            </p:oleObj>
          </a:graphicData>
        </a:graphic>
      </p:graphicFrame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040063" y="6261100"/>
            <a:ext cx="4800600" cy="369888"/>
          </a:xfrm>
          <a:prstGeom prst="rect">
            <a:avLst/>
          </a:prstGeom>
          <a:solidFill>
            <a:srgbClr val="FFCC99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σ</a:t>
            </a:r>
            <a:r>
              <a:rPr lang="cs-CZ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… </a:t>
            </a:r>
            <a:r>
              <a:rPr lang="cs-CZ" sz="1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napätie</a:t>
            </a:r>
            <a:r>
              <a:rPr lang="cs-CZ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, S … obsah kolmého </a:t>
            </a:r>
            <a:r>
              <a:rPr lang="cs-CZ" sz="1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prierezu</a:t>
            </a:r>
            <a:endParaRPr lang="el-GR" sz="1800" b="1" dirty="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1034" name="Text Box 3"/>
          <p:cNvSpPr txBox="1">
            <a:spLocks noChangeArrowheads="1"/>
          </p:cNvSpPr>
          <p:nvPr/>
        </p:nvSpPr>
        <p:spPr bwMode="auto">
          <a:xfrm>
            <a:off x="6567488" y="5969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  <p:bldP spid="389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1500166" y="2214554"/>
            <a:ext cx="6072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400" dirty="0" smtClean="0"/>
              <a:t>Krivka deformácie a HOOKOV ZÁKON</a:t>
            </a:r>
            <a:endParaRPr lang="sk-SK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3" name="Text Box 293"/>
          <p:cNvSpPr txBox="1">
            <a:spLocks noChangeArrowheads="1"/>
          </p:cNvSpPr>
          <p:nvPr/>
        </p:nvSpPr>
        <p:spPr bwMode="auto">
          <a:xfrm>
            <a:off x="179388" y="179388"/>
            <a:ext cx="8237537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>
            <a:spAutoFit/>
          </a:bodyPr>
          <a:lstStyle/>
          <a:p>
            <a:r>
              <a:rPr lang="sk-SK" sz="3300" b="0"/>
              <a:t>Pri deformácii ťahom sa menia rozmery telesa...</a:t>
            </a:r>
            <a:endParaRPr lang="en-US" sz="3300" b="0"/>
          </a:p>
        </p:txBody>
      </p:sp>
      <p:grpSp>
        <p:nvGrpSpPr>
          <p:cNvPr id="2" name="Group 820"/>
          <p:cNvGrpSpPr>
            <a:grpSpLocks/>
          </p:cNvGrpSpPr>
          <p:nvPr/>
        </p:nvGrpSpPr>
        <p:grpSpPr bwMode="auto">
          <a:xfrm>
            <a:off x="465138" y="1403350"/>
            <a:ext cx="1803400" cy="2860675"/>
            <a:chOff x="293" y="716"/>
            <a:chExt cx="1136" cy="1802"/>
          </a:xfrm>
        </p:grpSpPr>
        <p:sp>
          <p:nvSpPr>
            <p:cNvPr id="5910" name="AutoShape 790"/>
            <p:cNvSpPr>
              <a:spLocks noChangeArrowheads="1"/>
            </p:cNvSpPr>
            <p:nvPr/>
          </p:nvSpPr>
          <p:spPr bwMode="auto">
            <a:xfrm>
              <a:off x="804" y="752"/>
              <a:ext cx="112" cy="1766"/>
            </a:xfrm>
            <a:prstGeom prst="can">
              <a:avLst>
                <a:gd name="adj" fmla="val 24966"/>
              </a:avLst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56471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3" name="Group 810"/>
            <p:cNvGrpSpPr>
              <a:grpSpLocks/>
            </p:cNvGrpSpPr>
            <p:nvPr/>
          </p:nvGrpSpPr>
          <p:grpSpPr bwMode="auto">
            <a:xfrm>
              <a:off x="293" y="716"/>
              <a:ext cx="1136" cy="120"/>
              <a:chOff x="1165" y="673"/>
              <a:chExt cx="1136" cy="120"/>
            </a:xfrm>
          </p:grpSpPr>
          <p:sp>
            <p:nvSpPr>
              <p:cNvPr id="2077" name="Rectangle 787" descr="Světlý šikmo nahoru"/>
              <p:cNvSpPr>
                <a:spLocks noChangeArrowheads="1"/>
              </p:cNvSpPr>
              <p:nvPr/>
            </p:nvSpPr>
            <p:spPr bwMode="auto">
              <a:xfrm>
                <a:off x="1167" y="673"/>
                <a:ext cx="1134" cy="12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rgbClr val="DDDDDD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8" name="Line 788"/>
              <p:cNvSpPr>
                <a:spLocks noChangeShapeType="1"/>
              </p:cNvSpPr>
              <p:nvPr/>
            </p:nvSpPr>
            <p:spPr bwMode="auto">
              <a:xfrm>
                <a:off x="1165" y="792"/>
                <a:ext cx="1134" cy="0"/>
              </a:xfrm>
              <a:prstGeom prst="line">
                <a:avLst/>
              </a:prstGeom>
              <a:noFill/>
              <a:ln w="25400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4" name="Group 821"/>
          <p:cNvGrpSpPr>
            <a:grpSpLocks/>
          </p:cNvGrpSpPr>
          <p:nvPr/>
        </p:nvGrpSpPr>
        <p:grpSpPr bwMode="auto">
          <a:xfrm>
            <a:off x="1485900" y="1604963"/>
            <a:ext cx="492125" cy="2660650"/>
            <a:chOff x="936" y="843"/>
            <a:chExt cx="310" cy="1676"/>
          </a:xfrm>
        </p:grpSpPr>
        <p:sp>
          <p:nvSpPr>
            <p:cNvPr id="2073" name="Line 791"/>
            <p:cNvSpPr>
              <a:spLocks noChangeShapeType="1"/>
            </p:cNvSpPr>
            <p:nvPr/>
          </p:nvSpPr>
          <p:spPr bwMode="auto">
            <a:xfrm>
              <a:off x="936" y="2519"/>
              <a:ext cx="3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074" name="Line 792"/>
            <p:cNvSpPr>
              <a:spLocks noChangeShapeType="1"/>
            </p:cNvSpPr>
            <p:nvPr/>
          </p:nvSpPr>
          <p:spPr bwMode="auto">
            <a:xfrm>
              <a:off x="1199" y="843"/>
              <a:ext cx="0" cy="1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5" name="Group 822"/>
          <p:cNvGrpSpPr>
            <a:grpSpLocks/>
          </p:cNvGrpSpPr>
          <p:nvPr/>
        </p:nvGrpSpPr>
        <p:grpSpPr bwMode="auto">
          <a:xfrm>
            <a:off x="3457575" y="1600200"/>
            <a:ext cx="495300" cy="3106738"/>
            <a:chOff x="2178" y="840"/>
            <a:chExt cx="312" cy="1957"/>
          </a:xfrm>
        </p:grpSpPr>
        <p:sp>
          <p:nvSpPr>
            <p:cNvPr id="2071" name="Line 798"/>
            <p:cNvSpPr>
              <a:spLocks noChangeShapeType="1"/>
            </p:cNvSpPr>
            <p:nvPr/>
          </p:nvSpPr>
          <p:spPr bwMode="auto">
            <a:xfrm>
              <a:off x="2178" y="2797"/>
              <a:ext cx="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072" name="Line 799"/>
            <p:cNvSpPr>
              <a:spLocks noChangeShapeType="1"/>
            </p:cNvSpPr>
            <p:nvPr/>
          </p:nvSpPr>
          <p:spPr bwMode="auto">
            <a:xfrm>
              <a:off x="2437" y="840"/>
              <a:ext cx="0" cy="1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923" name="Line 803"/>
          <p:cNvSpPr>
            <a:spLocks noChangeShapeType="1"/>
          </p:cNvSpPr>
          <p:nvPr/>
        </p:nvSpPr>
        <p:spPr bwMode="auto">
          <a:xfrm>
            <a:off x="1865313" y="4714875"/>
            <a:ext cx="13287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924" name="Line 804"/>
          <p:cNvSpPr>
            <a:spLocks noChangeShapeType="1"/>
          </p:cNvSpPr>
          <p:nvPr/>
        </p:nvSpPr>
        <p:spPr bwMode="auto">
          <a:xfrm>
            <a:off x="1903413" y="4268788"/>
            <a:ext cx="0" cy="447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sk-SK"/>
          </a:p>
        </p:txBody>
      </p:sp>
      <p:sp>
        <p:nvSpPr>
          <p:cNvPr id="5927" name="Text Box 807"/>
          <p:cNvSpPr txBox="1">
            <a:spLocks noChangeArrowheads="1"/>
          </p:cNvSpPr>
          <p:nvPr/>
        </p:nvSpPr>
        <p:spPr bwMode="auto">
          <a:xfrm>
            <a:off x="93663" y="5684838"/>
            <a:ext cx="8947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>
            <a:spAutoFit/>
          </a:bodyPr>
          <a:lstStyle/>
          <a:p>
            <a:r>
              <a:rPr lang="sk-SK" sz="3200" b="0">
                <a:latin typeface="Symbol" pitchFamily="18" charset="2"/>
              </a:rPr>
              <a:t>D</a:t>
            </a:r>
            <a:r>
              <a:rPr lang="sk-SK" sz="3200" b="0" i="1"/>
              <a:t>l - </a:t>
            </a:r>
            <a:r>
              <a:rPr lang="sk-SK" sz="3200" b="0" i="1">
                <a:solidFill>
                  <a:srgbClr val="FF0000"/>
                </a:solidFill>
              </a:rPr>
              <a:t>absolútne predĺženie</a:t>
            </a:r>
          </a:p>
          <a:p>
            <a:r>
              <a:rPr lang="sk-SK" sz="3200"/>
              <a:t> </a:t>
            </a:r>
            <a:r>
              <a:rPr lang="sk-SK" sz="3200" b="0"/>
              <a:t>- je dané rozdielom medzi novou a pôvodnou dĺžkou.</a:t>
            </a:r>
            <a:endParaRPr lang="en-US" sz="3200" b="0"/>
          </a:p>
        </p:txBody>
      </p:sp>
      <p:grpSp>
        <p:nvGrpSpPr>
          <p:cNvPr id="6" name="Group 828"/>
          <p:cNvGrpSpPr>
            <a:grpSpLocks/>
          </p:cNvGrpSpPr>
          <p:nvPr/>
        </p:nvGrpSpPr>
        <p:grpSpPr bwMode="auto">
          <a:xfrm>
            <a:off x="3233738" y="1073150"/>
            <a:ext cx="177800" cy="3932238"/>
            <a:chOff x="2037" y="676"/>
            <a:chExt cx="112" cy="2477"/>
          </a:xfrm>
        </p:grpSpPr>
        <p:sp>
          <p:nvSpPr>
            <p:cNvPr id="2069" name="Line 801"/>
            <p:cNvSpPr>
              <a:spLocks noChangeShapeType="1"/>
            </p:cNvSpPr>
            <p:nvPr/>
          </p:nvSpPr>
          <p:spPr bwMode="auto">
            <a:xfrm>
              <a:off x="2094" y="2686"/>
              <a:ext cx="0" cy="46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934" name="AutoShape 814"/>
            <p:cNvSpPr>
              <a:spLocks noChangeArrowheads="1"/>
            </p:cNvSpPr>
            <p:nvPr/>
          </p:nvSpPr>
          <p:spPr bwMode="auto">
            <a:xfrm>
              <a:off x="2037" y="676"/>
              <a:ext cx="112" cy="2012"/>
            </a:xfrm>
            <a:prstGeom prst="can">
              <a:avLst>
                <a:gd name="adj" fmla="val 28443"/>
              </a:avLst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56471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aphicFrame>
        <p:nvGraphicFramePr>
          <p:cNvPr id="5935" name="Object 815"/>
          <p:cNvGraphicFramePr>
            <a:graphicFrameLocks noChangeAspect="1"/>
          </p:cNvGraphicFramePr>
          <p:nvPr/>
        </p:nvGraphicFramePr>
        <p:xfrm>
          <a:off x="2011363" y="2654300"/>
          <a:ext cx="371475" cy="608013"/>
        </p:xfrm>
        <a:graphic>
          <a:graphicData uri="http://schemas.openxmlformats.org/presentationml/2006/ole">
            <p:oleObj spid="_x0000_s43010" name="Rovnica" r:id="rId3" imgW="139680" imgH="228600" progId="Equation.3">
              <p:embed/>
            </p:oleObj>
          </a:graphicData>
        </a:graphic>
      </p:graphicFrame>
      <p:graphicFrame>
        <p:nvGraphicFramePr>
          <p:cNvPr id="5936" name="Object 816"/>
          <p:cNvGraphicFramePr>
            <a:graphicFrameLocks noChangeAspect="1"/>
          </p:cNvGraphicFramePr>
          <p:nvPr/>
        </p:nvGraphicFramePr>
        <p:xfrm>
          <a:off x="1223963" y="4311650"/>
          <a:ext cx="508000" cy="473075"/>
        </p:xfrm>
        <a:graphic>
          <a:graphicData uri="http://schemas.openxmlformats.org/presentationml/2006/ole">
            <p:oleObj spid="_x0000_s43011" name="Rovnica" r:id="rId4" imgW="190440" imgH="177480" progId="Equation.3">
              <p:embed/>
            </p:oleObj>
          </a:graphicData>
        </a:graphic>
      </p:graphicFrame>
      <p:graphicFrame>
        <p:nvGraphicFramePr>
          <p:cNvPr id="5937" name="Object 817"/>
          <p:cNvGraphicFramePr>
            <a:graphicFrameLocks noChangeAspect="1"/>
          </p:cNvGraphicFramePr>
          <p:nvPr/>
        </p:nvGraphicFramePr>
        <p:xfrm>
          <a:off x="4005263" y="2940050"/>
          <a:ext cx="246062" cy="495300"/>
        </p:xfrm>
        <a:graphic>
          <a:graphicData uri="http://schemas.openxmlformats.org/presentationml/2006/ole">
            <p:oleObj spid="_x0000_s43012" name="Rovnica" r:id="rId5" imgW="88560" imgH="177480" progId="Equation.3">
              <p:embed/>
            </p:oleObj>
          </a:graphicData>
        </a:graphic>
      </p:graphicFrame>
      <p:graphicFrame>
        <p:nvGraphicFramePr>
          <p:cNvPr id="5938" name="Object 818"/>
          <p:cNvGraphicFramePr>
            <a:graphicFrameLocks noChangeAspect="1"/>
          </p:cNvGraphicFramePr>
          <p:nvPr/>
        </p:nvGraphicFramePr>
        <p:xfrm>
          <a:off x="3443288" y="4783138"/>
          <a:ext cx="457200" cy="460375"/>
        </p:xfrm>
        <a:graphic>
          <a:graphicData uri="http://schemas.openxmlformats.org/presentationml/2006/ole">
            <p:oleObj spid="_x0000_s43013" name="Rovnica" r:id="rId6" imgW="164880" imgH="164880" progId="Equation.3">
              <p:embed/>
            </p:oleObj>
          </a:graphicData>
        </a:graphic>
      </p:graphicFrame>
      <p:graphicFrame>
        <p:nvGraphicFramePr>
          <p:cNvPr id="5939" name="Object 819"/>
          <p:cNvGraphicFramePr>
            <a:graphicFrameLocks noChangeAspect="1"/>
          </p:cNvGraphicFramePr>
          <p:nvPr/>
        </p:nvGraphicFramePr>
        <p:xfrm>
          <a:off x="5813425" y="1130300"/>
          <a:ext cx="1625600" cy="609600"/>
        </p:xfrm>
        <a:graphic>
          <a:graphicData uri="http://schemas.openxmlformats.org/presentationml/2006/ole">
            <p:oleObj spid="_x0000_s43014" name="Rovnica" r:id="rId7" imgW="609480" imgH="228600" progId="Equation.3">
              <p:embed/>
            </p:oleObj>
          </a:graphicData>
        </a:graphic>
      </p:graphicFrame>
      <p:grpSp>
        <p:nvGrpSpPr>
          <p:cNvPr id="7" name="Group 827"/>
          <p:cNvGrpSpPr>
            <a:grpSpLocks/>
          </p:cNvGrpSpPr>
          <p:nvPr/>
        </p:nvGrpSpPr>
        <p:grpSpPr bwMode="auto">
          <a:xfrm>
            <a:off x="2430463" y="993775"/>
            <a:ext cx="1803400" cy="3273425"/>
            <a:chOff x="1531" y="458"/>
            <a:chExt cx="1136" cy="2062"/>
          </a:xfrm>
        </p:grpSpPr>
        <p:sp>
          <p:nvSpPr>
            <p:cNvPr id="5943" name="AutoShape 823"/>
            <p:cNvSpPr>
              <a:spLocks noChangeArrowheads="1"/>
            </p:cNvSpPr>
            <p:nvPr/>
          </p:nvSpPr>
          <p:spPr bwMode="auto">
            <a:xfrm>
              <a:off x="2037" y="754"/>
              <a:ext cx="112" cy="1766"/>
            </a:xfrm>
            <a:prstGeom prst="can">
              <a:avLst>
                <a:gd name="adj" fmla="val 34164"/>
              </a:avLst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56471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 useBgFill="1">
          <p:nvSpPr>
            <p:cNvPr id="2065" name="Rectangle 824"/>
            <p:cNvSpPr>
              <a:spLocks noChangeArrowheads="1"/>
            </p:cNvSpPr>
            <p:nvPr/>
          </p:nvSpPr>
          <p:spPr bwMode="auto">
            <a:xfrm>
              <a:off x="1957" y="458"/>
              <a:ext cx="258" cy="3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8" name="Group 811"/>
            <p:cNvGrpSpPr>
              <a:grpSpLocks/>
            </p:cNvGrpSpPr>
            <p:nvPr/>
          </p:nvGrpSpPr>
          <p:grpSpPr bwMode="auto">
            <a:xfrm>
              <a:off x="1531" y="714"/>
              <a:ext cx="1136" cy="120"/>
              <a:chOff x="1165" y="673"/>
              <a:chExt cx="1136" cy="120"/>
            </a:xfrm>
          </p:grpSpPr>
          <p:sp>
            <p:nvSpPr>
              <p:cNvPr id="2067" name="Rectangle 812" descr="Světlý šikmo nahoru"/>
              <p:cNvSpPr>
                <a:spLocks noChangeArrowheads="1"/>
              </p:cNvSpPr>
              <p:nvPr/>
            </p:nvSpPr>
            <p:spPr bwMode="auto">
              <a:xfrm>
                <a:off x="1167" y="673"/>
                <a:ext cx="1134" cy="12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rgbClr val="DDDDDD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8" name="Line 813"/>
              <p:cNvSpPr>
                <a:spLocks noChangeShapeType="1"/>
              </p:cNvSpPr>
              <p:nvPr/>
            </p:nvSpPr>
            <p:spPr bwMode="auto">
              <a:xfrm>
                <a:off x="1165" y="792"/>
                <a:ext cx="1134" cy="0"/>
              </a:xfrm>
              <a:prstGeom prst="line">
                <a:avLst/>
              </a:prstGeom>
              <a:noFill/>
              <a:ln w="25400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1.94444E-6 0.0682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3" grpId="0" autoUpdateAnimBg="0"/>
      <p:bldP spid="5923" grpId="0" animBg="1"/>
      <p:bldP spid="5924" grpId="0" animBg="1"/>
      <p:bldP spid="592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06" name="Rectangle 62"/>
          <p:cNvSpPr>
            <a:spLocks noChangeArrowheads="1"/>
          </p:cNvSpPr>
          <p:nvPr/>
        </p:nvSpPr>
        <p:spPr bwMode="auto">
          <a:xfrm>
            <a:off x="5930900" y="1738313"/>
            <a:ext cx="1406525" cy="1136650"/>
          </a:xfrm>
          <a:prstGeom prst="rect">
            <a:avLst/>
          </a:prstGeom>
          <a:solidFill>
            <a:srgbClr val="EAEAEA"/>
          </a:solidFill>
          <a:ln w="158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084" name="Text Box 2"/>
          <p:cNvSpPr txBox="1">
            <a:spLocks noChangeArrowheads="1"/>
          </p:cNvSpPr>
          <p:nvPr/>
        </p:nvSpPr>
        <p:spPr bwMode="auto">
          <a:xfrm>
            <a:off x="179388" y="179388"/>
            <a:ext cx="8237537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>
            <a:spAutoFit/>
          </a:bodyPr>
          <a:lstStyle/>
          <a:p>
            <a:r>
              <a:rPr lang="sk-SK" sz="3300" b="0"/>
              <a:t>Pri deformácii ťahom sa menia rozmery telesa...</a:t>
            </a:r>
            <a:endParaRPr lang="en-US" sz="3300" b="0"/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93663" y="5684838"/>
            <a:ext cx="902017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>
            <a:spAutoFit/>
          </a:bodyPr>
          <a:lstStyle/>
          <a:p>
            <a:r>
              <a:rPr lang="sk-SK" sz="3200" b="0">
                <a:latin typeface="Symbol" pitchFamily="18" charset="2"/>
              </a:rPr>
              <a:t>e</a:t>
            </a:r>
            <a:r>
              <a:rPr lang="sk-SK" sz="3200" b="0" i="1"/>
              <a:t> - </a:t>
            </a:r>
            <a:r>
              <a:rPr lang="sk-SK" sz="3200" b="0" i="1">
                <a:solidFill>
                  <a:srgbClr val="FF0000"/>
                </a:solidFill>
              </a:rPr>
              <a:t>relatívne predĺženie</a:t>
            </a:r>
          </a:p>
          <a:p>
            <a:r>
              <a:rPr lang="sk-SK" sz="3100"/>
              <a:t>- </a:t>
            </a:r>
            <a:r>
              <a:rPr lang="sk-SK" sz="3100" b="0"/>
              <a:t>udáva predĺženie pripadajúce na jednotku dĺžky telesa.</a:t>
            </a:r>
            <a:endParaRPr lang="en-US" sz="3100" b="0"/>
          </a:p>
        </p:txBody>
      </p:sp>
      <p:graphicFrame>
        <p:nvGraphicFramePr>
          <p:cNvPr id="3074" name="Object 24"/>
          <p:cNvGraphicFramePr>
            <a:graphicFrameLocks noChangeAspect="1"/>
          </p:cNvGraphicFramePr>
          <p:nvPr/>
        </p:nvGraphicFramePr>
        <p:xfrm>
          <a:off x="5813425" y="1130300"/>
          <a:ext cx="1625600" cy="609600"/>
        </p:xfrm>
        <a:graphic>
          <a:graphicData uri="http://schemas.openxmlformats.org/presentationml/2006/ole">
            <p:oleObj spid="_x0000_s44034" name="Rovnica" r:id="rId3" imgW="609480" imgH="228600" progId="Equation.3">
              <p:embed/>
            </p:oleObj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65138" y="1403350"/>
            <a:ext cx="1803400" cy="2860675"/>
            <a:chOff x="293" y="716"/>
            <a:chExt cx="1136" cy="1802"/>
          </a:xfrm>
        </p:grpSpPr>
        <p:sp>
          <p:nvSpPr>
            <p:cNvPr id="57376" name="AutoShape 32"/>
            <p:cNvSpPr>
              <a:spLocks noChangeArrowheads="1"/>
            </p:cNvSpPr>
            <p:nvPr/>
          </p:nvSpPr>
          <p:spPr bwMode="auto">
            <a:xfrm>
              <a:off x="804" y="752"/>
              <a:ext cx="112" cy="1766"/>
            </a:xfrm>
            <a:prstGeom prst="can">
              <a:avLst>
                <a:gd name="adj" fmla="val 24966"/>
              </a:avLst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56471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293" y="716"/>
              <a:ext cx="1136" cy="120"/>
              <a:chOff x="1165" y="673"/>
              <a:chExt cx="1136" cy="120"/>
            </a:xfrm>
          </p:grpSpPr>
          <p:sp>
            <p:nvSpPr>
              <p:cNvPr id="3104" name="Rectangle 34" descr="Světlý šikmo nahoru"/>
              <p:cNvSpPr>
                <a:spLocks noChangeArrowheads="1"/>
              </p:cNvSpPr>
              <p:nvPr/>
            </p:nvSpPr>
            <p:spPr bwMode="auto">
              <a:xfrm>
                <a:off x="1167" y="673"/>
                <a:ext cx="1134" cy="12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rgbClr val="DDDDDD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5" name="Line 35"/>
              <p:cNvSpPr>
                <a:spLocks noChangeShapeType="1"/>
              </p:cNvSpPr>
              <p:nvPr/>
            </p:nvSpPr>
            <p:spPr bwMode="auto">
              <a:xfrm>
                <a:off x="1165" y="792"/>
                <a:ext cx="1134" cy="0"/>
              </a:xfrm>
              <a:prstGeom prst="line">
                <a:avLst/>
              </a:prstGeom>
              <a:noFill/>
              <a:ln w="25400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485900" y="1604963"/>
            <a:ext cx="492125" cy="2660650"/>
            <a:chOff x="936" y="843"/>
            <a:chExt cx="310" cy="1676"/>
          </a:xfrm>
        </p:grpSpPr>
        <p:sp>
          <p:nvSpPr>
            <p:cNvPr id="3100" name="Line 37"/>
            <p:cNvSpPr>
              <a:spLocks noChangeShapeType="1"/>
            </p:cNvSpPr>
            <p:nvPr/>
          </p:nvSpPr>
          <p:spPr bwMode="auto">
            <a:xfrm>
              <a:off x="936" y="2519"/>
              <a:ext cx="3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101" name="Line 38"/>
            <p:cNvSpPr>
              <a:spLocks noChangeShapeType="1"/>
            </p:cNvSpPr>
            <p:nvPr/>
          </p:nvSpPr>
          <p:spPr bwMode="auto">
            <a:xfrm>
              <a:off x="1199" y="843"/>
              <a:ext cx="0" cy="1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457575" y="1600200"/>
            <a:ext cx="495300" cy="3106738"/>
            <a:chOff x="2178" y="840"/>
            <a:chExt cx="312" cy="1957"/>
          </a:xfrm>
        </p:grpSpPr>
        <p:sp>
          <p:nvSpPr>
            <p:cNvPr id="3098" name="Line 40"/>
            <p:cNvSpPr>
              <a:spLocks noChangeShapeType="1"/>
            </p:cNvSpPr>
            <p:nvPr/>
          </p:nvSpPr>
          <p:spPr bwMode="auto">
            <a:xfrm>
              <a:off x="2178" y="2797"/>
              <a:ext cx="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099" name="Line 41"/>
            <p:cNvSpPr>
              <a:spLocks noChangeShapeType="1"/>
            </p:cNvSpPr>
            <p:nvPr/>
          </p:nvSpPr>
          <p:spPr bwMode="auto">
            <a:xfrm>
              <a:off x="2437" y="840"/>
              <a:ext cx="0" cy="1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089" name="Line 42"/>
          <p:cNvSpPr>
            <a:spLocks noChangeShapeType="1"/>
          </p:cNvSpPr>
          <p:nvPr/>
        </p:nvSpPr>
        <p:spPr bwMode="auto">
          <a:xfrm>
            <a:off x="1865313" y="4714875"/>
            <a:ext cx="13287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90" name="Line 43"/>
          <p:cNvSpPr>
            <a:spLocks noChangeShapeType="1"/>
          </p:cNvSpPr>
          <p:nvPr/>
        </p:nvSpPr>
        <p:spPr bwMode="auto">
          <a:xfrm>
            <a:off x="1903413" y="4268788"/>
            <a:ext cx="0" cy="447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sk-SK"/>
          </a:p>
        </p:txBody>
      </p: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3233738" y="1539875"/>
            <a:ext cx="177800" cy="3932238"/>
            <a:chOff x="2037" y="676"/>
            <a:chExt cx="112" cy="2477"/>
          </a:xfrm>
        </p:grpSpPr>
        <p:sp>
          <p:nvSpPr>
            <p:cNvPr id="3096" name="Line 45"/>
            <p:cNvSpPr>
              <a:spLocks noChangeShapeType="1"/>
            </p:cNvSpPr>
            <p:nvPr/>
          </p:nvSpPr>
          <p:spPr bwMode="auto">
            <a:xfrm>
              <a:off x="2094" y="2686"/>
              <a:ext cx="0" cy="46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7390" name="AutoShape 46"/>
            <p:cNvSpPr>
              <a:spLocks noChangeArrowheads="1"/>
            </p:cNvSpPr>
            <p:nvPr/>
          </p:nvSpPr>
          <p:spPr bwMode="auto">
            <a:xfrm>
              <a:off x="2037" y="676"/>
              <a:ext cx="112" cy="2012"/>
            </a:xfrm>
            <a:prstGeom prst="can">
              <a:avLst>
                <a:gd name="adj" fmla="val 28443"/>
              </a:avLst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56471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aphicFrame>
        <p:nvGraphicFramePr>
          <p:cNvPr id="3075" name="Object 47"/>
          <p:cNvGraphicFramePr>
            <a:graphicFrameLocks noChangeAspect="1"/>
          </p:cNvGraphicFramePr>
          <p:nvPr/>
        </p:nvGraphicFramePr>
        <p:xfrm>
          <a:off x="2011363" y="2654300"/>
          <a:ext cx="371475" cy="608013"/>
        </p:xfrm>
        <a:graphic>
          <a:graphicData uri="http://schemas.openxmlformats.org/presentationml/2006/ole">
            <p:oleObj spid="_x0000_s44035" name="Rovnica" r:id="rId4" imgW="139680" imgH="228600" progId="Equation.3">
              <p:embed/>
            </p:oleObj>
          </a:graphicData>
        </a:graphic>
      </p:graphicFrame>
      <p:graphicFrame>
        <p:nvGraphicFramePr>
          <p:cNvPr id="3076" name="Object 48"/>
          <p:cNvGraphicFramePr>
            <a:graphicFrameLocks noChangeAspect="1"/>
          </p:cNvGraphicFramePr>
          <p:nvPr/>
        </p:nvGraphicFramePr>
        <p:xfrm>
          <a:off x="1223963" y="4311650"/>
          <a:ext cx="508000" cy="473075"/>
        </p:xfrm>
        <a:graphic>
          <a:graphicData uri="http://schemas.openxmlformats.org/presentationml/2006/ole">
            <p:oleObj spid="_x0000_s44036" name="Rovnica" r:id="rId5" imgW="190440" imgH="177480" progId="Equation.3">
              <p:embed/>
            </p:oleObj>
          </a:graphicData>
        </a:graphic>
      </p:graphicFrame>
      <p:graphicFrame>
        <p:nvGraphicFramePr>
          <p:cNvPr id="3077" name="Object 49"/>
          <p:cNvGraphicFramePr>
            <a:graphicFrameLocks noChangeAspect="1"/>
          </p:cNvGraphicFramePr>
          <p:nvPr/>
        </p:nvGraphicFramePr>
        <p:xfrm>
          <a:off x="4005263" y="2940050"/>
          <a:ext cx="246062" cy="495300"/>
        </p:xfrm>
        <a:graphic>
          <a:graphicData uri="http://schemas.openxmlformats.org/presentationml/2006/ole">
            <p:oleObj spid="_x0000_s44037" name="Rovnica" r:id="rId6" imgW="88560" imgH="177480" progId="Equation.3">
              <p:embed/>
            </p:oleObj>
          </a:graphicData>
        </a:graphic>
      </p:graphicFrame>
      <p:graphicFrame>
        <p:nvGraphicFramePr>
          <p:cNvPr id="3078" name="Object 50"/>
          <p:cNvGraphicFramePr>
            <a:graphicFrameLocks noChangeAspect="1"/>
          </p:cNvGraphicFramePr>
          <p:nvPr/>
        </p:nvGraphicFramePr>
        <p:xfrm>
          <a:off x="3443288" y="4783138"/>
          <a:ext cx="457200" cy="460375"/>
        </p:xfrm>
        <a:graphic>
          <a:graphicData uri="http://schemas.openxmlformats.org/presentationml/2006/ole">
            <p:oleObj spid="_x0000_s44038" name="Rovnica" r:id="rId7" imgW="164880" imgH="164880" progId="Equation.3">
              <p:embed/>
            </p:oleObj>
          </a:graphicData>
        </a:graphic>
      </p:graphicFrame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2430463" y="1400175"/>
            <a:ext cx="1803400" cy="190500"/>
            <a:chOff x="1165" y="673"/>
            <a:chExt cx="1136" cy="120"/>
          </a:xfrm>
        </p:grpSpPr>
        <p:sp>
          <p:nvSpPr>
            <p:cNvPr id="3094" name="Rectangle 55" descr="Světlý šikmo nahoru"/>
            <p:cNvSpPr>
              <a:spLocks noChangeArrowheads="1"/>
            </p:cNvSpPr>
            <p:nvPr/>
          </p:nvSpPr>
          <p:spPr bwMode="auto">
            <a:xfrm>
              <a:off x="1167" y="673"/>
              <a:ext cx="1134" cy="12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rgbClr val="DDDDDD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95" name="Line 56"/>
            <p:cNvSpPr>
              <a:spLocks noChangeShapeType="1"/>
            </p:cNvSpPr>
            <p:nvPr/>
          </p:nvSpPr>
          <p:spPr bwMode="auto">
            <a:xfrm>
              <a:off x="1165" y="792"/>
              <a:ext cx="1134" cy="0"/>
            </a:xfrm>
            <a:prstGeom prst="line">
              <a:avLst/>
            </a:prstGeom>
            <a:noFill/>
            <a:ln w="2540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graphicFrame>
        <p:nvGraphicFramePr>
          <p:cNvPr id="57401" name="Object 57"/>
          <p:cNvGraphicFramePr>
            <a:graphicFrameLocks noChangeAspect="1"/>
          </p:cNvGraphicFramePr>
          <p:nvPr/>
        </p:nvGraphicFramePr>
        <p:xfrm>
          <a:off x="6019800" y="1727200"/>
          <a:ext cx="1195388" cy="1195388"/>
        </p:xfrm>
        <a:graphic>
          <a:graphicData uri="http://schemas.openxmlformats.org/presentationml/2006/ole">
            <p:oleObj spid="_x0000_s44039" name="Rovnica" r:id="rId8" imgW="431640" imgH="431640" progId="Equation.3">
              <p:embed/>
            </p:oleObj>
          </a:graphicData>
        </a:graphic>
      </p:graphicFrame>
      <p:sp>
        <p:nvSpPr>
          <p:cNvPr id="57402" name="Text Box 58"/>
          <p:cNvSpPr txBox="1">
            <a:spLocks noChangeArrowheads="1"/>
          </p:cNvSpPr>
          <p:nvPr/>
        </p:nvSpPr>
        <p:spPr bwMode="auto">
          <a:xfrm>
            <a:off x="5324475" y="2955925"/>
            <a:ext cx="2489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sk-SK" sz="3000" b="0"/>
              <a:t>ak  </a:t>
            </a:r>
            <a:r>
              <a:rPr lang="sk-SK" sz="3000" b="0">
                <a:latin typeface="Symbol" pitchFamily="18" charset="2"/>
              </a:rPr>
              <a:t>D</a:t>
            </a:r>
            <a:r>
              <a:rPr lang="sk-SK" sz="3000" b="0" i="1"/>
              <a:t>l = </a:t>
            </a:r>
            <a:r>
              <a:rPr lang="sk-SK" sz="3000" b="0"/>
              <a:t>0,05</a:t>
            </a:r>
            <a:r>
              <a:rPr lang="sk-SK" sz="3000" b="0" i="1"/>
              <a:t> </a:t>
            </a:r>
            <a:r>
              <a:rPr lang="sk-SK" sz="3000" b="0"/>
              <a:t>m</a:t>
            </a:r>
          </a:p>
          <a:p>
            <a:r>
              <a:rPr lang="sk-SK" sz="3000" b="0" i="1"/>
              <a:t>        l</a:t>
            </a:r>
            <a:r>
              <a:rPr lang="sk-SK" sz="3000" b="0" baseline="-25000"/>
              <a:t>o</a:t>
            </a:r>
            <a:r>
              <a:rPr lang="sk-SK" sz="3000" b="0" i="1"/>
              <a:t>= </a:t>
            </a:r>
            <a:r>
              <a:rPr lang="sk-SK" sz="3000" b="0"/>
              <a:t>5</a:t>
            </a:r>
            <a:r>
              <a:rPr lang="sk-SK" sz="3000" b="0" i="1"/>
              <a:t> </a:t>
            </a:r>
            <a:r>
              <a:rPr lang="sk-SK" sz="3000" b="0"/>
              <a:t>m </a:t>
            </a:r>
            <a:endParaRPr lang="en-US" sz="3000" b="0"/>
          </a:p>
        </p:txBody>
      </p:sp>
      <p:graphicFrame>
        <p:nvGraphicFramePr>
          <p:cNvPr id="57403" name="Object 59"/>
          <p:cNvGraphicFramePr>
            <a:graphicFrameLocks noChangeAspect="1"/>
          </p:cNvGraphicFramePr>
          <p:nvPr/>
        </p:nvGraphicFramePr>
        <p:xfrm>
          <a:off x="5222875" y="4076700"/>
          <a:ext cx="2578100" cy="1109663"/>
        </p:xfrm>
        <a:graphic>
          <a:graphicData uri="http://schemas.openxmlformats.org/presentationml/2006/ole">
            <p:oleObj spid="_x0000_s44040" name="Rovnice" r:id="rId9" imgW="1002960" imgH="431640" progId="Equation.3">
              <p:embed/>
            </p:oleObj>
          </a:graphicData>
        </a:graphic>
      </p:graphicFrame>
      <p:graphicFrame>
        <p:nvGraphicFramePr>
          <p:cNvPr id="57404" name="Object 60"/>
          <p:cNvGraphicFramePr>
            <a:graphicFrameLocks noChangeAspect="1"/>
          </p:cNvGraphicFramePr>
          <p:nvPr/>
        </p:nvGraphicFramePr>
        <p:xfrm>
          <a:off x="5276850" y="5305425"/>
          <a:ext cx="1296988" cy="504825"/>
        </p:xfrm>
        <a:graphic>
          <a:graphicData uri="http://schemas.openxmlformats.org/presentationml/2006/ole">
            <p:oleObj spid="_x0000_s44041" name="Rovnica" r:id="rId10" imgW="520560" imgH="203040" progId="Equation.3">
              <p:embed/>
            </p:oleObj>
          </a:graphicData>
        </a:graphic>
      </p:graphicFrame>
      <p:graphicFrame>
        <p:nvGraphicFramePr>
          <p:cNvPr id="57405" name="Object 61"/>
          <p:cNvGraphicFramePr>
            <a:graphicFrameLocks noChangeAspect="1"/>
          </p:cNvGraphicFramePr>
          <p:nvPr/>
        </p:nvGraphicFramePr>
        <p:xfrm>
          <a:off x="6523038" y="5303838"/>
          <a:ext cx="1927225" cy="441325"/>
        </p:xfrm>
        <a:graphic>
          <a:graphicData uri="http://schemas.openxmlformats.org/presentationml/2006/ole">
            <p:oleObj spid="_x0000_s44042" name="Rovnice" r:id="rId11" imgW="77436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7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7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7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06" grpId="0" animBg="1"/>
      <p:bldP spid="57360" grpId="0" build="p" autoUpdateAnimBg="0"/>
      <p:bldP spid="5740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92075" y="985838"/>
            <a:ext cx="8882063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>
            <a:spAutoFit/>
          </a:bodyPr>
          <a:lstStyle/>
          <a:p>
            <a:r>
              <a:rPr lang="sk-SK" sz="3200" b="0"/>
              <a:t>Pri postupnom zväčšovaní veľkostí síl deformujúcich</a:t>
            </a:r>
          </a:p>
          <a:p>
            <a:r>
              <a:rPr lang="sk-SK" sz="3200" b="0"/>
              <a:t>skúmaný  materiál  môžeme experimentálne sledovať</a:t>
            </a:r>
          </a:p>
          <a:p>
            <a:pPr>
              <a:spcAft>
                <a:spcPct val="15000"/>
              </a:spcAft>
            </a:pPr>
            <a:r>
              <a:rPr lang="sk-SK" sz="3200" b="0"/>
              <a:t>závislosť...    </a:t>
            </a:r>
          </a:p>
          <a:p>
            <a:r>
              <a:rPr lang="sk-SK" sz="3200" b="0"/>
              <a:t>  normálového napätia </a:t>
            </a:r>
            <a:r>
              <a:rPr lang="sk-SK" sz="3200" b="0">
                <a:latin typeface="Symbol" pitchFamily="18" charset="2"/>
              </a:rPr>
              <a:t>s</a:t>
            </a:r>
            <a:r>
              <a:rPr lang="sk-SK" sz="3200" b="0" baseline="-25000">
                <a:cs typeface="Times New Roman" pitchFamily="18" charset="0"/>
              </a:rPr>
              <a:t>n</a:t>
            </a:r>
            <a:r>
              <a:rPr lang="sk-SK" sz="3200" b="0"/>
              <a:t> od relatívneho predĺženia </a:t>
            </a:r>
            <a:r>
              <a:rPr lang="sk-SK" sz="3200" b="0">
                <a:latin typeface="Symbol" pitchFamily="18" charset="2"/>
              </a:rPr>
              <a:t>e</a:t>
            </a:r>
            <a:r>
              <a:rPr lang="sk-SK" sz="3200" b="0"/>
              <a:t>.</a:t>
            </a:r>
            <a:endParaRPr lang="en-US" sz="3200" b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61925" y="4068763"/>
            <a:ext cx="84010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rIns="18000" bIns="10800">
            <a:spAutoFit/>
          </a:bodyPr>
          <a:lstStyle/>
          <a:p>
            <a:r>
              <a:rPr lang="sk-SK" sz="3300" b="0"/>
              <a:t>Grafická závislosť  </a:t>
            </a:r>
            <a:r>
              <a:rPr lang="sk-SK" sz="3600" b="0">
                <a:latin typeface="Symbol" pitchFamily="18" charset="2"/>
              </a:rPr>
              <a:t>s</a:t>
            </a:r>
            <a:r>
              <a:rPr lang="sk-SK" sz="3600" b="0" baseline="-25000"/>
              <a:t>n</a:t>
            </a:r>
            <a:r>
              <a:rPr lang="sk-SK" sz="3600" b="0"/>
              <a:t>=f(</a:t>
            </a:r>
            <a:r>
              <a:rPr lang="sk-SK" sz="3600" b="0">
                <a:latin typeface="Symbol" pitchFamily="18" charset="2"/>
              </a:rPr>
              <a:t>e) </a:t>
            </a:r>
            <a:r>
              <a:rPr lang="sk-SK" sz="3300" b="0"/>
              <a:t>je </a:t>
            </a:r>
            <a:r>
              <a:rPr lang="sk-SK" sz="3300" b="0" i="1">
                <a:solidFill>
                  <a:srgbClr val="FF0000"/>
                </a:solidFill>
              </a:rPr>
              <a:t>krivka deformácie</a:t>
            </a:r>
            <a:r>
              <a:rPr lang="sk-SK" sz="3300" b="0"/>
              <a:t>.</a:t>
            </a:r>
            <a:endParaRPr lang="en-US" sz="33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  <p:bldP spid="3891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85" name="Rectangle 49"/>
          <p:cNvSpPr>
            <a:spLocks noChangeArrowheads="1"/>
          </p:cNvSpPr>
          <p:nvPr/>
        </p:nvSpPr>
        <p:spPr bwMode="auto">
          <a:xfrm>
            <a:off x="6059488" y="2674938"/>
            <a:ext cx="1722437" cy="644525"/>
          </a:xfrm>
          <a:prstGeom prst="rect">
            <a:avLst/>
          </a:prstGeom>
          <a:solidFill>
            <a:srgbClr val="EAEAEA"/>
          </a:solidFill>
          <a:ln w="158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844550" y="3619500"/>
            <a:ext cx="6762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79388" y="179388"/>
            <a:ext cx="3455987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sk-SK" sz="3300" b="0"/>
              <a:t>Krivka deformácie</a:t>
            </a:r>
          </a:p>
          <a:p>
            <a:r>
              <a:rPr lang="sk-SK" sz="3000" b="0">
                <a:latin typeface="Symbol" pitchFamily="18" charset="2"/>
              </a:rPr>
              <a:t>s</a:t>
            </a:r>
            <a:r>
              <a:rPr lang="sk-SK" sz="3000" b="0" baseline="-25000"/>
              <a:t>u</a:t>
            </a:r>
            <a:r>
              <a:rPr lang="sk-SK" sz="3000" b="0"/>
              <a:t> - medza úmernosti</a:t>
            </a:r>
            <a:endParaRPr lang="en-US" sz="3000" b="0"/>
          </a:p>
        </p:txBody>
      </p:sp>
      <p:sp>
        <p:nvSpPr>
          <p:cNvPr id="39964" name="Freeform 28"/>
          <p:cNvSpPr>
            <a:spLocks/>
          </p:cNvSpPr>
          <p:nvPr/>
        </p:nvSpPr>
        <p:spPr bwMode="auto">
          <a:xfrm>
            <a:off x="890588" y="2133600"/>
            <a:ext cx="3830637" cy="2595563"/>
          </a:xfrm>
          <a:custGeom>
            <a:avLst/>
            <a:gdLst>
              <a:gd name="T0" fmla="*/ 0 w 2517"/>
              <a:gd name="T1" fmla="*/ 2012 h 2012"/>
              <a:gd name="T2" fmla="*/ 374 w 2517"/>
              <a:gd name="T3" fmla="*/ 1241 h 2012"/>
              <a:gd name="T4" fmla="*/ 493 w 2517"/>
              <a:gd name="T5" fmla="*/ 1048 h 2012"/>
              <a:gd name="T6" fmla="*/ 649 w 2517"/>
              <a:gd name="T7" fmla="*/ 940 h 2012"/>
              <a:gd name="T8" fmla="*/ 921 w 2517"/>
              <a:gd name="T9" fmla="*/ 884 h 2012"/>
              <a:gd name="T10" fmla="*/ 1829 w 2517"/>
              <a:gd name="T11" fmla="*/ 844 h 2012"/>
              <a:gd name="T12" fmla="*/ 2101 w 2517"/>
              <a:gd name="T13" fmla="*/ 764 h 2012"/>
              <a:gd name="T14" fmla="*/ 2269 w 2517"/>
              <a:gd name="T15" fmla="*/ 356 h 2012"/>
              <a:gd name="T16" fmla="*/ 2393 w 2517"/>
              <a:gd name="T17" fmla="*/ 68 h 2012"/>
              <a:gd name="T18" fmla="*/ 2517 w 2517"/>
              <a:gd name="T19" fmla="*/ 0 h 20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17"/>
              <a:gd name="T31" fmla="*/ 0 h 2012"/>
              <a:gd name="T32" fmla="*/ 2517 w 2517"/>
              <a:gd name="T33" fmla="*/ 2012 h 20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17" h="2012">
                <a:moveTo>
                  <a:pt x="0" y="2012"/>
                </a:moveTo>
                <a:lnTo>
                  <a:pt x="374" y="1241"/>
                </a:lnTo>
                <a:cubicBezTo>
                  <a:pt x="456" y="1080"/>
                  <a:pt x="447" y="1098"/>
                  <a:pt x="493" y="1048"/>
                </a:cubicBezTo>
                <a:cubicBezTo>
                  <a:pt x="539" y="998"/>
                  <a:pt x="578" y="967"/>
                  <a:pt x="649" y="940"/>
                </a:cubicBezTo>
                <a:cubicBezTo>
                  <a:pt x="720" y="913"/>
                  <a:pt x="724" y="900"/>
                  <a:pt x="921" y="884"/>
                </a:cubicBezTo>
                <a:cubicBezTo>
                  <a:pt x="1118" y="868"/>
                  <a:pt x="1632" y="864"/>
                  <a:pt x="1829" y="844"/>
                </a:cubicBezTo>
                <a:cubicBezTo>
                  <a:pt x="2026" y="824"/>
                  <a:pt x="2028" y="845"/>
                  <a:pt x="2101" y="764"/>
                </a:cubicBezTo>
                <a:cubicBezTo>
                  <a:pt x="2174" y="683"/>
                  <a:pt x="2220" y="472"/>
                  <a:pt x="2269" y="356"/>
                </a:cubicBezTo>
                <a:cubicBezTo>
                  <a:pt x="2318" y="240"/>
                  <a:pt x="2352" y="127"/>
                  <a:pt x="2393" y="68"/>
                </a:cubicBezTo>
                <a:cubicBezTo>
                  <a:pt x="2434" y="9"/>
                  <a:pt x="2491" y="14"/>
                  <a:pt x="2517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88900" y="5222875"/>
            <a:ext cx="894873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000" b="0" i="1"/>
              <a:t>E</a:t>
            </a:r>
            <a:r>
              <a:rPr lang="sk-SK" sz="3000" b="0"/>
              <a:t> - modul pružnosti v ťahu, </a:t>
            </a:r>
            <a:r>
              <a:rPr lang="en-US" sz="3000" b="0"/>
              <a:t>[</a:t>
            </a:r>
            <a:r>
              <a:rPr lang="sk-SK" sz="3000" b="0"/>
              <a:t> </a:t>
            </a:r>
            <a:r>
              <a:rPr lang="sk-SK" sz="3000" b="0" i="1"/>
              <a:t>E</a:t>
            </a:r>
            <a:r>
              <a:rPr lang="sk-SK" sz="3000" b="0"/>
              <a:t> </a:t>
            </a:r>
            <a:r>
              <a:rPr lang="en-US" sz="3000" b="0"/>
              <a:t>]</a:t>
            </a:r>
            <a:r>
              <a:rPr lang="sk-SK" sz="3000" b="0"/>
              <a:t> = 1Pa</a:t>
            </a:r>
            <a:r>
              <a:rPr lang="sk-SK" sz="3000"/>
              <a:t> </a:t>
            </a:r>
          </a:p>
          <a:p>
            <a:r>
              <a:rPr lang="sk-SK" sz="3200" b="0">
                <a:solidFill>
                  <a:srgbClr val="FF0000"/>
                </a:solidFill>
              </a:rPr>
              <a:t>Normálové napätie  </a:t>
            </a:r>
            <a:r>
              <a:rPr lang="sk-SK" sz="3200" b="0">
                <a:solidFill>
                  <a:srgbClr val="FF0000"/>
                </a:solidFill>
                <a:latin typeface="Symbol" pitchFamily="18" charset="2"/>
              </a:rPr>
              <a:t>s</a:t>
            </a:r>
            <a:r>
              <a:rPr lang="sk-SK" sz="3200" b="0" baseline="-25000">
                <a:solidFill>
                  <a:srgbClr val="FF0000"/>
                </a:solidFill>
                <a:cs typeface="Times New Roman" pitchFamily="18" charset="0"/>
              </a:rPr>
              <a:t>n </a:t>
            </a:r>
            <a:r>
              <a:rPr lang="sk-SK" sz="3200" b="0">
                <a:solidFill>
                  <a:srgbClr val="FF0000"/>
                </a:solidFill>
              </a:rPr>
              <a:t> je priamo úmerné relatívnemu</a:t>
            </a:r>
          </a:p>
          <a:p>
            <a:r>
              <a:rPr lang="sk-SK" sz="3200" b="0">
                <a:solidFill>
                  <a:srgbClr val="FF0000"/>
                </a:solidFill>
              </a:rPr>
              <a:t>predĺženiu  </a:t>
            </a:r>
            <a:r>
              <a:rPr lang="sk-SK" sz="3200" b="0">
                <a:solidFill>
                  <a:srgbClr val="FF0000"/>
                </a:solidFill>
                <a:latin typeface="Symbol" pitchFamily="18" charset="2"/>
              </a:rPr>
              <a:t>e</a:t>
            </a:r>
            <a:r>
              <a:rPr lang="sk-SK" sz="3200" b="0">
                <a:solidFill>
                  <a:srgbClr val="FF0000"/>
                </a:solidFill>
              </a:rPr>
              <a:t> </a:t>
            </a:r>
            <a:endParaRPr lang="cs-CZ" sz="3200" b="0">
              <a:solidFill>
                <a:srgbClr val="FF0000"/>
              </a:solidFill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88938" y="1371600"/>
            <a:ext cx="5072062" cy="3719513"/>
            <a:chOff x="245" y="864"/>
            <a:chExt cx="3195" cy="2343"/>
          </a:xfrm>
        </p:grpSpPr>
        <p:sp>
          <p:nvSpPr>
            <p:cNvPr id="4111" name="Line 22"/>
            <p:cNvSpPr>
              <a:spLocks noChangeShapeType="1"/>
            </p:cNvSpPr>
            <p:nvPr/>
          </p:nvSpPr>
          <p:spPr bwMode="auto">
            <a:xfrm>
              <a:off x="550" y="2984"/>
              <a:ext cx="27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12" name="Line 23"/>
            <p:cNvSpPr>
              <a:spLocks noChangeShapeType="1"/>
            </p:cNvSpPr>
            <p:nvPr/>
          </p:nvSpPr>
          <p:spPr bwMode="auto">
            <a:xfrm rot="-5400000">
              <a:off x="-452" y="1981"/>
              <a:ext cx="2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sk-SK"/>
            </a:p>
          </p:txBody>
        </p:sp>
        <p:graphicFrame>
          <p:nvGraphicFramePr>
            <p:cNvPr id="4101" name="Object 40"/>
            <p:cNvGraphicFramePr>
              <a:graphicFrameLocks noChangeAspect="1"/>
            </p:cNvGraphicFramePr>
            <p:nvPr/>
          </p:nvGraphicFramePr>
          <p:xfrm>
            <a:off x="3271" y="2999"/>
            <a:ext cx="169" cy="208"/>
          </p:xfrm>
          <a:graphic>
            <a:graphicData uri="http://schemas.openxmlformats.org/presentationml/2006/ole">
              <p:oleObj spid="_x0000_s45061" name="Rovnica" r:id="rId3" imgW="114120" imgH="139680" progId="Equation.3">
                <p:embed/>
              </p:oleObj>
            </a:graphicData>
          </a:graphic>
        </p:graphicFrame>
        <p:graphicFrame>
          <p:nvGraphicFramePr>
            <p:cNvPr id="4102" name="Object 41"/>
            <p:cNvGraphicFramePr>
              <a:graphicFrameLocks noChangeAspect="1"/>
            </p:cNvGraphicFramePr>
            <p:nvPr/>
          </p:nvGraphicFramePr>
          <p:xfrm>
            <a:off x="245" y="864"/>
            <a:ext cx="270" cy="307"/>
          </p:xfrm>
          <a:graphic>
            <a:graphicData uri="http://schemas.openxmlformats.org/presentationml/2006/ole">
              <p:oleObj spid="_x0000_s45062" name="Rovnica" r:id="rId4" imgW="190440" imgH="215640" progId="Equation.3">
                <p:embed/>
              </p:oleObj>
            </a:graphicData>
          </a:graphic>
        </p:graphicFrame>
        <p:graphicFrame>
          <p:nvGraphicFramePr>
            <p:cNvPr id="4103" name="Object 42"/>
            <p:cNvGraphicFramePr>
              <a:graphicFrameLocks noChangeAspect="1"/>
            </p:cNvGraphicFramePr>
            <p:nvPr/>
          </p:nvGraphicFramePr>
          <p:xfrm>
            <a:off x="382" y="2969"/>
            <a:ext cx="170" cy="237"/>
          </p:xfrm>
          <a:graphic>
            <a:graphicData uri="http://schemas.openxmlformats.org/presentationml/2006/ole">
              <p:oleObj spid="_x0000_s45063" name="Rovnica" r:id="rId5" imgW="126720" imgH="177480" progId="Equation.3">
                <p:embed/>
              </p:oleObj>
            </a:graphicData>
          </a:graphic>
        </p:graphicFrame>
      </p:grpSp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1450975" y="3625850"/>
          <a:ext cx="411163" cy="411163"/>
        </p:xfrm>
        <a:graphic>
          <a:graphicData uri="http://schemas.openxmlformats.org/presentationml/2006/ole">
            <p:oleObj spid="_x0000_s45058" name="Rovnica" r:id="rId6" imgW="164880" imgH="164880" progId="Equation.3">
              <p:embed/>
            </p:oleObj>
          </a:graphicData>
        </a:graphic>
      </p:graphicFrame>
      <p:sp>
        <p:nvSpPr>
          <p:cNvPr id="39981" name="Oval 45"/>
          <p:cNvSpPr>
            <a:spLocks noChangeAspect="1" noChangeArrowheads="1"/>
          </p:cNvSpPr>
          <p:nvPr/>
        </p:nvSpPr>
        <p:spPr bwMode="auto">
          <a:xfrm>
            <a:off x="1492250" y="3589338"/>
            <a:ext cx="71438" cy="714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461963" y="3411538"/>
          <a:ext cx="404812" cy="485775"/>
        </p:xfrm>
        <a:graphic>
          <a:graphicData uri="http://schemas.openxmlformats.org/presentationml/2006/ole">
            <p:oleObj spid="_x0000_s45059" name="Rovnica" r:id="rId7" imgW="190440" imgH="228600" progId="Equation.3">
              <p:embed/>
            </p:oleObj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6119813" y="2686050"/>
          <a:ext cx="1577975" cy="638175"/>
        </p:xfrm>
        <a:graphic>
          <a:graphicData uri="http://schemas.openxmlformats.org/presentationml/2006/ole">
            <p:oleObj spid="_x0000_s45060" name="Rovnica" r:id="rId8" imgW="53316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9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9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9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9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9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85" grpId="0" animBg="1"/>
      <p:bldP spid="39971" grpId="0" animBg="1"/>
      <p:bldP spid="39939" grpId="0" build="p" autoUpdateAnimBg="0"/>
      <p:bldP spid="39964" grpId="0" animBg="1"/>
      <p:bldP spid="39975" grpId="0" build="p" autoUpdateAnimBg="0"/>
      <p:bldP spid="399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96975"/>
            <a:ext cx="7848600" cy="3673475"/>
          </a:xfrm>
          <a:solidFill>
            <a:schemeClr val="bg1">
              <a:alpha val="53000"/>
            </a:schemeClr>
          </a:solidFill>
        </p:spPr>
        <p:txBody>
          <a:bodyPr/>
          <a:lstStyle/>
          <a:p>
            <a:pPr marL="342900" indent="14288" algn="l" eaLnBrk="1" hangingPunct="1">
              <a:lnSpc>
                <a:spcPct val="90000"/>
              </a:lnSpc>
              <a:spcBef>
                <a:spcPct val="20000"/>
              </a:spcBef>
              <a:buClr>
                <a:srgbClr val="FF33CC"/>
              </a:buClr>
              <a:buSzPct val="150000"/>
              <a:defRPr/>
            </a:pP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Pevné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teleso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má stály tvar a objem.</a:t>
            </a:r>
            <a:b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Deformace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</a:t>
            </a:r>
            <a:r>
              <a:rPr lang="cs-CZ" b="1" dirty="0" err="1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zmena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jeho </a:t>
            </a:r>
            <a:r>
              <a:rPr lang="cs-CZ" b="1" dirty="0" err="1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rozmerov</a:t>
            </a:r>
            <a:r>
              <a:rPr lang="cs-CZ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tvaru, objemu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spôsobená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vonkajšími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silami.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79388" y="179388"/>
            <a:ext cx="261937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sk-SK" sz="3300" b="0"/>
              <a:t>Hookov zákon</a:t>
            </a:r>
          </a:p>
        </p:txBody>
      </p:sp>
      <p:sp>
        <p:nvSpPr>
          <p:cNvPr id="5124" name="Text Box 18"/>
          <p:cNvSpPr txBox="1">
            <a:spLocks noChangeArrowheads="1"/>
          </p:cNvSpPr>
          <p:nvPr/>
        </p:nvSpPr>
        <p:spPr bwMode="auto">
          <a:xfrm>
            <a:off x="88900" y="5680075"/>
            <a:ext cx="89487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200" b="0">
                <a:solidFill>
                  <a:srgbClr val="FF0000"/>
                </a:solidFill>
              </a:rPr>
              <a:t>Normálové napätie  </a:t>
            </a:r>
            <a:r>
              <a:rPr lang="sk-SK" sz="3200" b="0">
                <a:solidFill>
                  <a:srgbClr val="FF0000"/>
                </a:solidFill>
                <a:latin typeface="Symbol" pitchFamily="18" charset="2"/>
              </a:rPr>
              <a:t>s</a:t>
            </a:r>
            <a:r>
              <a:rPr lang="sk-SK" sz="3200" b="0" baseline="-25000">
                <a:solidFill>
                  <a:srgbClr val="FF0000"/>
                </a:solidFill>
                <a:cs typeface="Times New Roman" pitchFamily="18" charset="0"/>
              </a:rPr>
              <a:t>n </a:t>
            </a:r>
            <a:r>
              <a:rPr lang="sk-SK" sz="3200" b="0">
                <a:solidFill>
                  <a:srgbClr val="FF0000"/>
                </a:solidFill>
              </a:rPr>
              <a:t> je priamo úmerné relatívnemu</a:t>
            </a:r>
          </a:p>
          <a:p>
            <a:r>
              <a:rPr lang="sk-SK" sz="3200" b="0">
                <a:solidFill>
                  <a:srgbClr val="FF0000"/>
                </a:solidFill>
              </a:rPr>
              <a:t>predĺženiu  </a:t>
            </a:r>
            <a:r>
              <a:rPr lang="sk-SK" sz="3200" b="0">
                <a:solidFill>
                  <a:srgbClr val="FF0000"/>
                </a:solidFill>
                <a:latin typeface="Symbol" pitchFamily="18" charset="2"/>
              </a:rPr>
              <a:t>e</a:t>
            </a:r>
            <a:r>
              <a:rPr lang="sk-SK" sz="3200" b="0">
                <a:solidFill>
                  <a:srgbClr val="FF0000"/>
                </a:solidFill>
              </a:rPr>
              <a:t> </a:t>
            </a:r>
            <a:endParaRPr lang="cs-CZ" sz="3200" b="0">
              <a:solidFill>
                <a:srgbClr val="FF0000"/>
              </a:solidFill>
            </a:endParaRPr>
          </a:p>
        </p:txBody>
      </p:sp>
      <p:sp>
        <p:nvSpPr>
          <p:cNvPr id="5125" name="Rectangle 19"/>
          <p:cNvSpPr>
            <a:spLocks noChangeArrowheads="1"/>
          </p:cNvSpPr>
          <p:nvPr/>
        </p:nvSpPr>
        <p:spPr bwMode="auto">
          <a:xfrm>
            <a:off x="692150" y="4859338"/>
            <a:ext cx="38036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sk-SK" sz="2600" b="0" i="1"/>
              <a:t>Ro</a:t>
            </a:r>
            <a:r>
              <a:rPr lang="sk-SK" sz="2600" b="0" i="1">
                <a:cs typeface="Times New Roman" pitchFamily="18" charset="0"/>
              </a:rPr>
              <a:t>bert Hooke</a:t>
            </a:r>
            <a:endParaRPr lang="sk-SK" sz="2600" b="0" i="1"/>
          </a:p>
          <a:p>
            <a:pPr algn="ctr"/>
            <a:r>
              <a:rPr lang="cs-CZ" sz="2600" b="0"/>
              <a:t>(</a:t>
            </a:r>
            <a:r>
              <a:rPr lang="sk-SK" sz="2600" b="0">
                <a:cs typeface="Times New Roman" pitchFamily="18" charset="0"/>
              </a:rPr>
              <a:t>1635-1702)</a:t>
            </a:r>
            <a:r>
              <a:rPr lang="sk-SK" sz="2600" b="0"/>
              <a:t>,</a:t>
            </a:r>
            <a:r>
              <a:rPr lang="sk-SK" sz="2600" b="0" i="1"/>
              <a:t> anglický fyzik</a:t>
            </a:r>
            <a:endParaRPr lang="cs-CZ" sz="2600" b="0" i="1"/>
          </a:p>
        </p:txBody>
      </p:sp>
      <p:pic>
        <p:nvPicPr>
          <p:cNvPr id="5126" name="Picture 21" descr="hoo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6313" y="857250"/>
            <a:ext cx="3273425" cy="394652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5127" name="Rectangle 24"/>
          <p:cNvSpPr>
            <a:spLocks noChangeArrowheads="1"/>
          </p:cNvSpPr>
          <p:nvPr/>
        </p:nvSpPr>
        <p:spPr bwMode="auto">
          <a:xfrm>
            <a:off x="6059488" y="2674938"/>
            <a:ext cx="1722437" cy="644525"/>
          </a:xfrm>
          <a:prstGeom prst="rect">
            <a:avLst/>
          </a:prstGeom>
          <a:solidFill>
            <a:srgbClr val="EAEAEA"/>
          </a:solidFill>
          <a:ln w="158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122" name="Object 25"/>
          <p:cNvGraphicFramePr>
            <a:graphicFrameLocks noChangeAspect="1"/>
          </p:cNvGraphicFramePr>
          <p:nvPr/>
        </p:nvGraphicFramePr>
        <p:xfrm>
          <a:off x="6119813" y="2686050"/>
          <a:ext cx="1577975" cy="638175"/>
        </p:xfrm>
        <a:graphic>
          <a:graphicData uri="http://schemas.openxmlformats.org/presentationml/2006/ole">
            <p:oleObj spid="_x0000_s46082" name="Rovnica" r:id="rId4" imgW="53316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Line 3"/>
          <p:cNvSpPr>
            <a:spLocks noChangeShapeType="1"/>
          </p:cNvSpPr>
          <p:nvPr/>
        </p:nvSpPr>
        <p:spPr bwMode="auto">
          <a:xfrm>
            <a:off x="844550" y="3619500"/>
            <a:ext cx="7016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79388" y="179388"/>
            <a:ext cx="3349625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sk-SK" sz="3300" b="0"/>
              <a:t>Krivka deformácie</a:t>
            </a:r>
          </a:p>
          <a:p>
            <a:r>
              <a:rPr lang="sk-SK" sz="3000" b="0">
                <a:latin typeface="Symbol" pitchFamily="18" charset="2"/>
              </a:rPr>
              <a:t>s</a:t>
            </a:r>
            <a:r>
              <a:rPr lang="sk-SK" sz="3000" b="0" baseline="-25000"/>
              <a:t>d</a:t>
            </a:r>
            <a:r>
              <a:rPr lang="sk-SK" sz="3000" b="0"/>
              <a:t> - medza pružnosti</a:t>
            </a:r>
            <a:endParaRPr lang="en-US" sz="3000" b="0"/>
          </a:p>
        </p:txBody>
      </p:sp>
      <p:sp>
        <p:nvSpPr>
          <p:cNvPr id="6155" name="Freeform 5"/>
          <p:cNvSpPr>
            <a:spLocks/>
          </p:cNvSpPr>
          <p:nvPr/>
        </p:nvSpPr>
        <p:spPr bwMode="auto">
          <a:xfrm>
            <a:off x="890588" y="2133600"/>
            <a:ext cx="3830637" cy="2595563"/>
          </a:xfrm>
          <a:custGeom>
            <a:avLst/>
            <a:gdLst>
              <a:gd name="T0" fmla="*/ 0 w 2517"/>
              <a:gd name="T1" fmla="*/ 2012 h 2012"/>
              <a:gd name="T2" fmla="*/ 374 w 2517"/>
              <a:gd name="T3" fmla="*/ 1241 h 2012"/>
              <a:gd name="T4" fmla="*/ 493 w 2517"/>
              <a:gd name="T5" fmla="*/ 1048 h 2012"/>
              <a:gd name="T6" fmla="*/ 649 w 2517"/>
              <a:gd name="T7" fmla="*/ 940 h 2012"/>
              <a:gd name="T8" fmla="*/ 921 w 2517"/>
              <a:gd name="T9" fmla="*/ 884 h 2012"/>
              <a:gd name="T10" fmla="*/ 1829 w 2517"/>
              <a:gd name="T11" fmla="*/ 844 h 2012"/>
              <a:gd name="T12" fmla="*/ 2101 w 2517"/>
              <a:gd name="T13" fmla="*/ 764 h 2012"/>
              <a:gd name="T14" fmla="*/ 2269 w 2517"/>
              <a:gd name="T15" fmla="*/ 356 h 2012"/>
              <a:gd name="T16" fmla="*/ 2393 w 2517"/>
              <a:gd name="T17" fmla="*/ 68 h 2012"/>
              <a:gd name="T18" fmla="*/ 2517 w 2517"/>
              <a:gd name="T19" fmla="*/ 0 h 20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17"/>
              <a:gd name="T31" fmla="*/ 0 h 2012"/>
              <a:gd name="T32" fmla="*/ 2517 w 2517"/>
              <a:gd name="T33" fmla="*/ 2012 h 20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17" h="2012">
                <a:moveTo>
                  <a:pt x="0" y="2012"/>
                </a:moveTo>
                <a:lnTo>
                  <a:pt x="374" y="1241"/>
                </a:lnTo>
                <a:cubicBezTo>
                  <a:pt x="456" y="1080"/>
                  <a:pt x="447" y="1098"/>
                  <a:pt x="493" y="1048"/>
                </a:cubicBezTo>
                <a:cubicBezTo>
                  <a:pt x="539" y="998"/>
                  <a:pt x="578" y="967"/>
                  <a:pt x="649" y="940"/>
                </a:cubicBezTo>
                <a:cubicBezTo>
                  <a:pt x="720" y="913"/>
                  <a:pt x="724" y="900"/>
                  <a:pt x="921" y="884"/>
                </a:cubicBezTo>
                <a:cubicBezTo>
                  <a:pt x="1118" y="868"/>
                  <a:pt x="1632" y="864"/>
                  <a:pt x="1829" y="844"/>
                </a:cubicBezTo>
                <a:cubicBezTo>
                  <a:pt x="2026" y="824"/>
                  <a:pt x="2028" y="845"/>
                  <a:pt x="2101" y="764"/>
                </a:cubicBezTo>
                <a:cubicBezTo>
                  <a:pt x="2174" y="683"/>
                  <a:pt x="2220" y="472"/>
                  <a:pt x="2269" y="356"/>
                </a:cubicBezTo>
                <a:cubicBezTo>
                  <a:pt x="2318" y="240"/>
                  <a:pt x="2352" y="127"/>
                  <a:pt x="2393" y="68"/>
                </a:cubicBezTo>
                <a:cubicBezTo>
                  <a:pt x="2434" y="9"/>
                  <a:pt x="2491" y="14"/>
                  <a:pt x="2517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88900" y="5289550"/>
            <a:ext cx="8983663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000" b="0"/>
              <a:t>OA - úsečka OA odpovedá pružnej deformácii</a:t>
            </a:r>
          </a:p>
          <a:p>
            <a:r>
              <a:rPr lang="sk-SK" sz="3000" b="0"/>
              <a:t>AB - úsečka AB odpovedá </a:t>
            </a:r>
            <a:r>
              <a:rPr lang="sk-SK" sz="3000" b="0" i="1"/>
              <a:t>dopružovaniu</a:t>
            </a:r>
            <a:r>
              <a:rPr lang="sk-SK" sz="3000" b="0"/>
              <a:t> </a:t>
            </a:r>
            <a:r>
              <a:rPr lang="en-US" sz="3000" b="0"/>
              <a:t>(deform</a:t>
            </a:r>
            <a:r>
              <a:rPr lang="sk-SK" sz="3000" b="0"/>
              <a:t>ácia ne-</a:t>
            </a:r>
          </a:p>
          <a:p>
            <a:r>
              <a:rPr lang="sk-SK" sz="3000" b="0"/>
              <a:t>         zanikne ihneď po pôsobení síl, ale po určitom čase</a:t>
            </a:r>
            <a:r>
              <a:rPr lang="en-US" sz="3000" b="0"/>
              <a:t>)</a:t>
            </a:r>
            <a:endParaRPr lang="cs-CZ" sz="3000" b="0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8938" y="1371600"/>
            <a:ext cx="5072062" cy="3719513"/>
            <a:chOff x="245" y="864"/>
            <a:chExt cx="3195" cy="2343"/>
          </a:xfrm>
        </p:grpSpPr>
        <p:sp>
          <p:nvSpPr>
            <p:cNvPr id="6161" name="Line 8"/>
            <p:cNvSpPr>
              <a:spLocks noChangeShapeType="1"/>
            </p:cNvSpPr>
            <p:nvPr/>
          </p:nvSpPr>
          <p:spPr bwMode="auto">
            <a:xfrm>
              <a:off x="550" y="2984"/>
              <a:ext cx="27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6162" name="Line 9"/>
            <p:cNvSpPr>
              <a:spLocks noChangeShapeType="1"/>
            </p:cNvSpPr>
            <p:nvPr/>
          </p:nvSpPr>
          <p:spPr bwMode="auto">
            <a:xfrm rot="-5400000">
              <a:off x="-452" y="1981"/>
              <a:ext cx="2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sk-SK"/>
            </a:p>
          </p:txBody>
        </p:sp>
        <p:graphicFrame>
          <p:nvGraphicFramePr>
            <p:cNvPr id="6150" name="Object 10"/>
            <p:cNvGraphicFramePr>
              <a:graphicFrameLocks noChangeAspect="1"/>
            </p:cNvGraphicFramePr>
            <p:nvPr/>
          </p:nvGraphicFramePr>
          <p:xfrm>
            <a:off x="3271" y="2999"/>
            <a:ext cx="169" cy="208"/>
          </p:xfrm>
          <a:graphic>
            <a:graphicData uri="http://schemas.openxmlformats.org/presentationml/2006/ole">
              <p:oleObj spid="_x0000_s47110" name="Rovnica" r:id="rId3" imgW="114120" imgH="139680" progId="Equation.3">
                <p:embed/>
              </p:oleObj>
            </a:graphicData>
          </a:graphic>
        </p:graphicFrame>
        <p:graphicFrame>
          <p:nvGraphicFramePr>
            <p:cNvPr id="6151" name="Object 11"/>
            <p:cNvGraphicFramePr>
              <a:graphicFrameLocks noChangeAspect="1"/>
            </p:cNvGraphicFramePr>
            <p:nvPr/>
          </p:nvGraphicFramePr>
          <p:xfrm>
            <a:off x="245" y="864"/>
            <a:ext cx="270" cy="307"/>
          </p:xfrm>
          <a:graphic>
            <a:graphicData uri="http://schemas.openxmlformats.org/presentationml/2006/ole">
              <p:oleObj spid="_x0000_s47111" name="Rovnica" r:id="rId4" imgW="190440" imgH="215640" progId="Equation.3">
                <p:embed/>
              </p:oleObj>
            </a:graphicData>
          </a:graphic>
        </p:graphicFrame>
        <p:graphicFrame>
          <p:nvGraphicFramePr>
            <p:cNvPr id="6152" name="Object 12"/>
            <p:cNvGraphicFramePr>
              <a:graphicFrameLocks noChangeAspect="1"/>
            </p:cNvGraphicFramePr>
            <p:nvPr/>
          </p:nvGraphicFramePr>
          <p:xfrm>
            <a:off x="382" y="2969"/>
            <a:ext cx="170" cy="237"/>
          </p:xfrm>
          <a:graphic>
            <a:graphicData uri="http://schemas.openxmlformats.org/presentationml/2006/ole">
              <p:oleObj spid="_x0000_s47112" name="Rovnica" r:id="rId5" imgW="126720" imgH="177480" progId="Equation.3">
                <p:embed/>
              </p:oleObj>
            </a:graphicData>
          </a:graphic>
        </p:graphicFrame>
      </p:grpSp>
      <p:graphicFrame>
        <p:nvGraphicFramePr>
          <p:cNvPr id="6146" name="Object 13"/>
          <p:cNvGraphicFramePr>
            <a:graphicFrameLocks noChangeAspect="1"/>
          </p:cNvGraphicFramePr>
          <p:nvPr/>
        </p:nvGraphicFramePr>
        <p:xfrm>
          <a:off x="1450975" y="3625850"/>
          <a:ext cx="411163" cy="411163"/>
        </p:xfrm>
        <a:graphic>
          <a:graphicData uri="http://schemas.openxmlformats.org/presentationml/2006/ole">
            <p:oleObj spid="_x0000_s47106" name="Rovnica" r:id="rId6" imgW="164880" imgH="164880" progId="Equation.3">
              <p:embed/>
            </p:oleObj>
          </a:graphicData>
        </a:graphic>
      </p:graphicFrame>
      <p:sp>
        <p:nvSpPr>
          <p:cNvPr id="6158" name="Oval 14"/>
          <p:cNvSpPr>
            <a:spLocks noChangeAspect="1" noChangeArrowheads="1"/>
          </p:cNvSpPr>
          <p:nvPr/>
        </p:nvSpPr>
        <p:spPr bwMode="auto">
          <a:xfrm>
            <a:off x="1492250" y="3589338"/>
            <a:ext cx="71438" cy="714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6147" name="Object 15"/>
          <p:cNvGraphicFramePr>
            <a:graphicFrameLocks noChangeAspect="1"/>
          </p:cNvGraphicFramePr>
          <p:nvPr/>
        </p:nvGraphicFramePr>
        <p:xfrm>
          <a:off x="461963" y="3411538"/>
          <a:ext cx="404812" cy="485775"/>
        </p:xfrm>
        <a:graphic>
          <a:graphicData uri="http://schemas.openxmlformats.org/presentationml/2006/ole">
            <p:oleObj spid="_x0000_s47107" name="Rovnica" r:id="rId7" imgW="190440" imgH="228600" progId="Equation.3">
              <p:embed/>
            </p:oleObj>
          </a:graphicData>
        </a:graphic>
      </p:graphicFrame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842963" y="3460750"/>
            <a:ext cx="8350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1712913" y="3371850"/>
          <a:ext cx="379412" cy="411163"/>
        </p:xfrm>
        <a:graphic>
          <a:graphicData uri="http://schemas.openxmlformats.org/presentationml/2006/ole">
            <p:oleObj spid="_x0000_s47108" name="Rovnica" r:id="rId8" imgW="152280" imgH="164880" progId="Equation.3">
              <p:embed/>
            </p:oleObj>
          </a:graphicData>
        </a:graphic>
      </p:graphicFrame>
      <p:sp>
        <p:nvSpPr>
          <p:cNvPr id="59411" name="Oval 19"/>
          <p:cNvSpPr>
            <a:spLocks noChangeAspect="1" noChangeArrowheads="1"/>
          </p:cNvSpPr>
          <p:nvPr/>
        </p:nvSpPr>
        <p:spPr bwMode="auto">
          <a:xfrm>
            <a:off x="1624013" y="3430588"/>
            <a:ext cx="71437" cy="714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431800" y="3100388"/>
          <a:ext cx="404813" cy="485775"/>
        </p:xfrm>
        <a:graphic>
          <a:graphicData uri="http://schemas.openxmlformats.org/presentationml/2006/ole">
            <p:oleObj spid="_x0000_s47109" name="Rovnica" r:id="rId9" imgW="19044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9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9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build="p"/>
      <p:bldP spid="59409" grpId="0" animBg="1"/>
      <p:bldP spid="594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Line 2"/>
          <p:cNvSpPr>
            <a:spLocks noChangeShapeType="1"/>
          </p:cNvSpPr>
          <p:nvPr/>
        </p:nvSpPr>
        <p:spPr bwMode="auto">
          <a:xfrm>
            <a:off x="844550" y="3619500"/>
            <a:ext cx="7016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7179" name="Text Box 3"/>
          <p:cNvSpPr txBox="1">
            <a:spLocks noChangeArrowheads="1"/>
          </p:cNvSpPr>
          <p:nvPr/>
        </p:nvSpPr>
        <p:spPr bwMode="auto">
          <a:xfrm>
            <a:off x="179388" y="179388"/>
            <a:ext cx="33147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sk-SK" sz="3300" b="0"/>
              <a:t>Krivka deformácie</a:t>
            </a:r>
          </a:p>
          <a:p>
            <a:endParaRPr lang="en-US" sz="3000" b="0"/>
          </a:p>
        </p:txBody>
      </p:sp>
      <p:sp>
        <p:nvSpPr>
          <p:cNvPr id="7180" name="Freeform 4"/>
          <p:cNvSpPr>
            <a:spLocks/>
          </p:cNvSpPr>
          <p:nvPr/>
        </p:nvSpPr>
        <p:spPr bwMode="auto">
          <a:xfrm>
            <a:off x="890588" y="2133600"/>
            <a:ext cx="3830637" cy="2595563"/>
          </a:xfrm>
          <a:custGeom>
            <a:avLst/>
            <a:gdLst>
              <a:gd name="T0" fmla="*/ 0 w 2517"/>
              <a:gd name="T1" fmla="*/ 2012 h 2012"/>
              <a:gd name="T2" fmla="*/ 374 w 2517"/>
              <a:gd name="T3" fmla="*/ 1241 h 2012"/>
              <a:gd name="T4" fmla="*/ 493 w 2517"/>
              <a:gd name="T5" fmla="*/ 1048 h 2012"/>
              <a:gd name="T6" fmla="*/ 649 w 2517"/>
              <a:gd name="T7" fmla="*/ 940 h 2012"/>
              <a:gd name="T8" fmla="*/ 921 w 2517"/>
              <a:gd name="T9" fmla="*/ 884 h 2012"/>
              <a:gd name="T10" fmla="*/ 1829 w 2517"/>
              <a:gd name="T11" fmla="*/ 844 h 2012"/>
              <a:gd name="T12" fmla="*/ 2101 w 2517"/>
              <a:gd name="T13" fmla="*/ 764 h 2012"/>
              <a:gd name="T14" fmla="*/ 2269 w 2517"/>
              <a:gd name="T15" fmla="*/ 356 h 2012"/>
              <a:gd name="T16" fmla="*/ 2393 w 2517"/>
              <a:gd name="T17" fmla="*/ 68 h 2012"/>
              <a:gd name="T18" fmla="*/ 2517 w 2517"/>
              <a:gd name="T19" fmla="*/ 0 h 20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17"/>
              <a:gd name="T31" fmla="*/ 0 h 2012"/>
              <a:gd name="T32" fmla="*/ 2517 w 2517"/>
              <a:gd name="T33" fmla="*/ 2012 h 20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17" h="2012">
                <a:moveTo>
                  <a:pt x="0" y="2012"/>
                </a:moveTo>
                <a:lnTo>
                  <a:pt x="374" y="1241"/>
                </a:lnTo>
                <a:cubicBezTo>
                  <a:pt x="456" y="1080"/>
                  <a:pt x="447" y="1098"/>
                  <a:pt x="493" y="1048"/>
                </a:cubicBezTo>
                <a:cubicBezTo>
                  <a:pt x="539" y="998"/>
                  <a:pt x="578" y="967"/>
                  <a:pt x="649" y="940"/>
                </a:cubicBezTo>
                <a:cubicBezTo>
                  <a:pt x="720" y="913"/>
                  <a:pt x="724" y="900"/>
                  <a:pt x="921" y="884"/>
                </a:cubicBezTo>
                <a:cubicBezTo>
                  <a:pt x="1118" y="868"/>
                  <a:pt x="1632" y="864"/>
                  <a:pt x="1829" y="844"/>
                </a:cubicBezTo>
                <a:cubicBezTo>
                  <a:pt x="2026" y="824"/>
                  <a:pt x="2028" y="845"/>
                  <a:pt x="2101" y="764"/>
                </a:cubicBezTo>
                <a:cubicBezTo>
                  <a:pt x="2174" y="683"/>
                  <a:pt x="2220" y="472"/>
                  <a:pt x="2269" y="356"/>
                </a:cubicBezTo>
                <a:cubicBezTo>
                  <a:pt x="2318" y="240"/>
                  <a:pt x="2352" y="127"/>
                  <a:pt x="2393" y="68"/>
                </a:cubicBezTo>
                <a:cubicBezTo>
                  <a:pt x="2434" y="9"/>
                  <a:pt x="2491" y="14"/>
                  <a:pt x="2517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88900" y="5756275"/>
            <a:ext cx="8672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000" b="0"/>
              <a:t>BE - úsečka BE odpovedá oblasti plastickej deformácie</a:t>
            </a:r>
            <a:endParaRPr lang="cs-CZ" sz="3000" b="0"/>
          </a:p>
          <a:p>
            <a:r>
              <a:rPr lang="en-US" sz="3000" b="0"/>
              <a:t>(deform</a:t>
            </a:r>
            <a:r>
              <a:rPr lang="sk-SK" sz="3000" b="0"/>
              <a:t>ácia nezanikne ani pôsobení deformačných síl</a:t>
            </a:r>
            <a:r>
              <a:rPr lang="en-US" sz="3000" b="0"/>
              <a:t>)</a:t>
            </a:r>
            <a:endParaRPr lang="cs-CZ" sz="3000" b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8938" y="1371600"/>
            <a:ext cx="5072062" cy="3719513"/>
            <a:chOff x="245" y="864"/>
            <a:chExt cx="3195" cy="2343"/>
          </a:xfrm>
        </p:grpSpPr>
        <p:sp>
          <p:nvSpPr>
            <p:cNvPr id="7187" name="Line 7"/>
            <p:cNvSpPr>
              <a:spLocks noChangeShapeType="1"/>
            </p:cNvSpPr>
            <p:nvPr/>
          </p:nvSpPr>
          <p:spPr bwMode="auto">
            <a:xfrm>
              <a:off x="550" y="2984"/>
              <a:ext cx="27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188" name="Line 8"/>
            <p:cNvSpPr>
              <a:spLocks noChangeShapeType="1"/>
            </p:cNvSpPr>
            <p:nvPr/>
          </p:nvSpPr>
          <p:spPr bwMode="auto">
            <a:xfrm rot="-5400000">
              <a:off x="-452" y="1981"/>
              <a:ext cx="2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sk-SK"/>
            </a:p>
          </p:txBody>
        </p:sp>
        <p:graphicFrame>
          <p:nvGraphicFramePr>
            <p:cNvPr id="7175" name="Object 9"/>
            <p:cNvGraphicFramePr>
              <a:graphicFrameLocks noChangeAspect="1"/>
            </p:cNvGraphicFramePr>
            <p:nvPr/>
          </p:nvGraphicFramePr>
          <p:xfrm>
            <a:off x="3271" y="2999"/>
            <a:ext cx="169" cy="208"/>
          </p:xfrm>
          <a:graphic>
            <a:graphicData uri="http://schemas.openxmlformats.org/presentationml/2006/ole">
              <p:oleObj spid="_x0000_s48135" name="Rovnica" r:id="rId3" imgW="114120" imgH="139680" progId="Equation.3">
                <p:embed/>
              </p:oleObj>
            </a:graphicData>
          </a:graphic>
        </p:graphicFrame>
        <p:graphicFrame>
          <p:nvGraphicFramePr>
            <p:cNvPr id="7176" name="Object 10"/>
            <p:cNvGraphicFramePr>
              <a:graphicFrameLocks noChangeAspect="1"/>
            </p:cNvGraphicFramePr>
            <p:nvPr/>
          </p:nvGraphicFramePr>
          <p:xfrm>
            <a:off x="245" y="864"/>
            <a:ext cx="270" cy="307"/>
          </p:xfrm>
          <a:graphic>
            <a:graphicData uri="http://schemas.openxmlformats.org/presentationml/2006/ole">
              <p:oleObj spid="_x0000_s48136" name="Rovnica" r:id="rId4" imgW="190440" imgH="215640" progId="Equation.3">
                <p:embed/>
              </p:oleObj>
            </a:graphicData>
          </a:graphic>
        </p:graphicFrame>
        <p:graphicFrame>
          <p:nvGraphicFramePr>
            <p:cNvPr id="7177" name="Object 11"/>
            <p:cNvGraphicFramePr>
              <a:graphicFrameLocks noChangeAspect="1"/>
            </p:cNvGraphicFramePr>
            <p:nvPr/>
          </p:nvGraphicFramePr>
          <p:xfrm>
            <a:off x="382" y="2969"/>
            <a:ext cx="170" cy="237"/>
          </p:xfrm>
          <a:graphic>
            <a:graphicData uri="http://schemas.openxmlformats.org/presentationml/2006/ole">
              <p:oleObj spid="_x0000_s48137" name="Rovnica" r:id="rId5" imgW="126720" imgH="177480" progId="Equation.3">
                <p:embed/>
              </p:oleObj>
            </a:graphicData>
          </a:graphic>
        </p:graphicFrame>
      </p:grpSp>
      <p:graphicFrame>
        <p:nvGraphicFramePr>
          <p:cNvPr id="7170" name="Object 12"/>
          <p:cNvGraphicFramePr>
            <a:graphicFrameLocks noChangeAspect="1"/>
          </p:cNvGraphicFramePr>
          <p:nvPr/>
        </p:nvGraphicFramePr>
        <p:xfrm>
          <a:off x="1450975" y="3625850"/>
          <a:ext cx="411163" cy="411163"/>
        </p:xfrm>
        <a:graphic>
          <a:graphicData uri="http://schemas.openxmlformats.org/presentationml/2006/ole">
            <p:oleObj spid="_x0000_s48130" name="Rovnica" r:id="rId6" imgW="164880" imgH="164880" progId="Equation.3">
              <p:embed/>
            </p:oleObj>
          </a:graphicData>
        </a:graphic>
      </p:graphicFrame>
      <p:sp>
        <p:nvSpPr>
          <p:cNvPr id="7183" name="Oval 13"/>
          <p:cNvSpPr>
            <a:spLocks noChangeAspect="1" noChangeArrowheads="1"/>
          </p:cNvSpPr>
          <p:nvPr/>
        </p:nvSpPr>
        <p:spPr bwMode="auto">
          <a:xfrm>
            <a:off x="1492250" y="3589338"/>
            <a:ext cx="71438" cy="714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7171" name="Object 14"/>
          <p:cNvGraphicFramePr>
            <a:graphicFrameLocks noChangeAspect="1"/>
          </p:cNvGraphicFramePr>
          <p:nvPr/>
        </p:nvGraphicFramePr>
        <p:xfrm>
          <a:off x="461963" y="3411538"/>
          <a:ext cx="404812" cy="485775"/>
        </p:xfrm>
        <a:graphic>
          <a:graphicData uri="http://schemas.openxmlformats.org/presentationml/2006/ole">
            <p:oleObj spid="_x0000_s48131" name="Rovnica" r:id="rId7" imgW="190440" imgH="228600" progId="Equation.3">
              <p:embed/>
            </p:oleObj>
          </a:graphicData>
        </a:graphic>
      </p:graphicFrame>
      <p:sp>
        <p:nvSpPr>
          <p:cNvPr id="7184" name="Line 15"/>
          <p:cNvSpPr>
            <a:spLocks noChangeShapeType="1"/>
          </p:cNvSpPr>
          <p:nvPr/>
        </p:nvSpPr>
        <p:spPr bwMode="auto">
          <a:xfrm>
            <a:off x="842963" y="3460750"/>
            <a:ext cx="8350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aphicFrame>
        <p:nvGraphicFramePr>
          <p:cNvPr id="7172" name="Object 16"/>
          <p:cNvGraphicFramePr>
            <a:graphicFrameLocks noChangeAspect="1"/>
          </p:cNvGraphicFramePr>
          <p:nvPr/>
        </p:nvGraphicFramePr>
        <p:xfrm>
          <a:off x="1712913" y="3371850"/>
          <a:ext cx="379412" cy="411163"/>
        </p:xfrm>
        <a:graphic>
          <a:graphicData uri="http://schemas.openxmlformats.org/presentationml/2006/ole">
            <p:oleObj spid="_x0000_s48132" name="Rovnica" r:id="rId8" imgW="152280" imgH="164880" progId="Equation.3">
              <p:embed/>
            </p:oleObj>
          </a:graphicData>
        </a:graphic>
      </p:graphicFrame>
      <p:sp>
        <p:nvSpPr>
          <p:cNvPr id="7185" name="Oval 17"/>
          <p:cNvSpPr>
            <a:spLocks noChangeAspect="1" noChangeArrowheads="1"/>
          </p:cNvSpPr>
          <p:nvPr/>
        </p:nvSpPr>
        <p:spPr bwMode="auto">
          <a:xfrm>
            <a:off x="1624013" y="3430588"/>
            <a:ext cx="71437" cy="714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7173" name="Object 18"/>
          <p:cNvGraphicFramePr>
            <a:graphicFrameLocks noChangeAspect="1"/>
          </p:cNvGraphicFramePr>
          <p:nvPr/>
        </p:nvGraphicFramePr>
        <p:xfrm>
          <a:off x="431800" y="3100388"/>
          <a:ext cx="404813" cy="485775"/>
        </p:xfrm>
        <a:graphic>
          <a:graphicData uri="http://schemas.openxmlformats.org/presentationml/2006/ole">
            <p:oleObj spid="_x0000_s48133" name="Rovnica" r:id="rId9" imgW="190440" imgH="228600" progId="Equation.3">
              <p:embed/>
            </p:oleObj>
          </a:graphicData>
        </a:graphic>
      </p:graphicFrame>
      <p:graphicFrame>
        <p:nvGraphicFramePr>
          <p:cNvPr id="60441" name="Object 25"/>
          <p:cNvGraphicFramePr>
            <a:graphicFrameLocks noChangeAspect="1"/>
          </p:cNvGraphicFramePr>
          <p:nvPr/>
        </p:nvGraphicFramePr>
        <p:xfrm>
          <a:off x="4743450" y="2114550"/>
          <a:ext cx="347663" cy="412750"/>
        </p:xfrm>
        <a:graphic>
          <a:graphicData uri="http://schemas.openxmlformats.org/presentationml/2006/ole">
            <p:oleObj spid="_x0000_s48134" name="Rovnica" r:id="rId10" imgW="139680" imgH="164880" progId="Equation.3">
              <p:embed/>
            </p:oleObj>
          </a:graphicData>
        </a:graphic>
      </p:graphicFrame>
      <p:sp>
        <p:nvSpPr>
          <p:cNvPr id="60442" name="Oval 26"/>
          <p:cNvSpPr>
            <a:spLocks noChangeAspect="1" noChangeArrowheads="1"/>
          </p:cNvSpPr>
          <p:nvPr/>
        </p:nvSpPr>
        <p:spPr bwMode="auto">
          <a:xfrm>
            <a:off x="4676775" y="2105025"/>
            <a:ext cx="71438" cy="71438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/>
      <p:bldP spid="604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0" name="Freeform 30" descr="Úzký vodorovný"/>
          <p:cNvSpPr>
            <a:spLocks/>
          </p:cNvSpPr>
          <p:nvPr/>
        </p:nvSpPr>
        <p:spPr bwMode="auto">
          <a:xfrm>
            <a:off x="877888" y="3182938"/>
            <a:ext cx="3138487" cy="138112"/>
          </a:xfrm>
          <a:custGeom>
            <a:avLst/>
            <a:gdLst>
              <a:gd name="T0" fmla="*/ 0 w 2007"/>
              <a:gd name="T1" fmla="*/ 99 h 102"/>
              <a:gd name="T2" fmla="*/ 690 w 2007"/>
              <a:gd name="T3" fmla="*/ 102 h 102"/>
              <a:gd name="T4" fmla="*/ 906 w 2007"/>
              <a:gd name="T5" fmla="*/ 66 h 102"/>
              <a:gd name="T6" fmla="*/ 1143 w 2007"/>
              <a:gd name="T7" fmla="*/ 48 h 102"/>
              <a:gd name="T8" fmla="*/ 1416 w 2007"/>
              <a:gd name="T9" fmla="*/ 42 h 102"/>
              <a:gd name="T10" fmla="*/ 1644 w 2007"/>
              <a:gd name="T11" fmla="*/ 36 h 102"/>
              <a:gd name="T12" fmla="*/ 1812 w 2007"/>
              <a:gd name="T13" fmla="*/ 24 h 102"/>
              <a:gd name="T14" fmla="*/ 1971 w 2007"/>
              <a:gd name="T15" fmla="*/ 12 h 102"/>
              <a:gd name="T16" fmla="*/ 2007 w 2007"/>
              <a:gd name="T17" fmla="*/ 0 h 102"/>
              <a:gd name="T18" fmla="*/ 0 w 2007"/>
              <a:gd name="T19" fmla="*/ 3 h 102"/>
              <a:gd name="T20" fmla="*/ 0 w 2007"/>
              <a:gd name="T21" fmla="*/ 99 h 1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07"/>
              <a:gd name="T34" fmla="*/ 0 h 102"/>
              <a:gd name="T35" fmla="*/ 2007 w 2007"/>
              <a:gd name="T36" fmla="*/ 102 h 10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07" h="102">
                <a:moveTo>
                  <a:pt x="0" y="99"/>
                </a:moveTo>
                <a:lnTo>
                  <a:pt x="690" y="102"/>
                </a:lnTo>
                <a:lnTo>
                  <a:pt x="906" y="66"/>
                </a:lnTo>
                <a:cubicBezTo>
                  <a:pt x="981" y="57"/>
                  <a:pt x="1058" y="52"/>
                  <a:pt x="1143" y="48"/>
                </a:cubicBezTo>
                <a:cubicBezTo>
                  <a:pt x="1228" y="44"/>
                  <a:pt x="1333" y="44"/>
                  <a:pt x="1416" y="42"/>
                </a:cubicBezTo>
                <a:cubicBezTo>
                  <a:pt x="1499" y="40"/>
                  <a:pt x="1578" y="39"/>
                  <a:pt x="1644" y="36"/>
                </a:cubicBezTo>
                <a:cubicBezTo>
                  <a:pt x="1710" y="33"/>
                  <a:pt x="1758" y="28"/>
                  <a:pt x="1812" y="24"/>
                </a:cubicBezTo>
                <a:cubicBezTo>
                  <a:pt x="1866" y="20"/>
                  <a:pt x="1939" y="16"/>
                  <a:pt x="1971" y="12"/>
                </a:cubicBezTo>
                <a:lnTo>
                  <a:pt x="2007" y="0"/>
                </a:lnTo>
                <a:lnTo>
                  <a:pt x="0" y="3"/>
                </a:lnTo>
                <a:lnTo>
                  <a:pt x="0" y="99"/>
                </a:lnTo>
                <a:close/>
              </a:path>
            </a:pathLst>
          </a:custGeom>
          <a:pattFill prst="narHorz">
            <a:fgClr>
              <a:schemeClr val="folHlink"/>
            </a:fgClr>
            <a:bgClr>
              <a:srgbClr val="DDDDDD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1469" name="Freeform 29" descr="Úzký svislý"/>
          <p:cNvSpPr>
            <a:spLocks/>
          </p:cNvSpPr>
          <p:nvPr/>
        </p:nvSpPr>
        <p:spPr bwMode="auto">
          <a:xfrm>
            <a:off x="1946275" y="3179763"/>
            <a:ext cx="2036763" cy="1558925"/>
          </a:xfrm>
          <a:custGeom>
            <a:avLst/>
            <a:gdLst>
              <a:gd name="T0" fmla="*/ 0 w 1320"/>
              <a:gd name="T1" fmla="*/ 102 h 1206"/>
              <a:gd name="T2" fmla="*/ 0 w 1320"/>
              <a:gd name="T3" fmla="*/ 1206 h 1206"/>
              <a:gd name="T4" fmla="*/ 1320 w 1320"/>
              <a:gd name="T5" fmla="*/ 1206 h 1206"/>
              <a:gd name="T6" fmla="*/ 1320 w 1320"/>
              <a:gd name="T7" fmla="*/ 0 h 1206"/>
              <a:gd name="T8" fmla="*/ 873 w 1320"/>
              <a:gd name="T9" fmla="*/ 42 h 1206"/>
              <a:gd name="T10" fmla="*/ 489 w 1320"/>
              <a:gd name="T11" fmla="*/ 54 h 1206"/>
              <a:gd name="T12" fmla="*/ 204 w 1320"/>
              <a:gd name="T13" fmla="*/ 63 h 1206"/>
              <a:gd name="T14" fmla="*/ 0 w 1320"/>
              <a:gd name="T15" fmla="*/ 102 h 12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0"/>
              <a:gd name="T25" fmla="*/ 0 h 1206"/>
              <a:gd name="T26" fmla="*/ 1320 w 1320"/>
              <a:gd name="T27" fmla="*/ 1206 h 120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0" h="1206">
                <a:moveTo>
                  <a:pt x="0" y="102"/>
                </a:moveTo>
                <a:lnTo>
                  <a:pt x="0" y="1206"/>
                </a:lnTo>
                <a:lnTo>
                  <a:pt x="1320" y="1206"/>
                </a:lnTo>
                <a:lnTo>
                  <a:pt x="1320" y="0"/>
                </a:lnTo>
                <a:lnTo>
                  <a:pt x="873" y="42"/>
                </a:lnTo>
                <a:cubicBezTo>
                  <a:pt x="735" y="51"/>
                  <a:pt x="600" y="51"/>
                  <a:pt x="489" y="54"/>
                </a:cubicBezTo>
                <a:cubicBezTo>
                  <a:pt x="378" y="57"/>
                  <a:pt x="283" y="55"/>
                  <a:pt x="204" y="63"/>
                </a:cubicBezTo>
                <a:lnTo>
                  <a:pt x="0" y="102"/>
                </a:lnTo>
                <a:close/>
              </a:path>
            </a:pathLst>
          </a:custGeom>
          <a:pattFill prst="narVert">
            <a:fgClr>
              <a:schemeClr val="folHlink"/>
            </a:fgClr>
            <a:bgClr>
              <a:srgbClr val="DDDDDD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210" name="Line 2"/>
          <p:cNvSpPr>
            <a:spLocks noChangeShapeType="1"/>
          </p:cNvSpPr>
          <p:nvPr/>
        </p:nvSpPr>
        <p:spPr bwMode="auto">
          <a:xfrm>
            <a:off x="844550" y="3619500"/>
            <a:ext cx="7016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79388" y="179388"/>
            <a:ext cx="47752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sk-SK" sz="3300" b="0"/>
              <a:t>Krivka deformácie</a:t>
            </a:r>
          </a:p>
          <a:p>
            <a:r>
              <a:rPr lang="sk-SK" sz="3000" b="0">
                <a:latin typeface="Symbol" pitchFamily="18" charset="2"/>
              </a:rPr>
              <a:t>s</a:t>
            </a:r>
            <a:r>
              <a:rPr lang="sk-SK" sz="3000" b="0" baseline="-25000"/>
              <a:t>k</a:t>
            </a:r>
            <a:r>
              <a:rPr lang="sk-SK" sz="3000" b="0"/>
              <a:t> - medza klzu </a:t>
            </a:r>
            <a:r>
              <a:rPr lang="en-US" sz="3000" b="0"/>
              <a:t>(</a:t>
            </a:r>
            <a:r>
              <a:rPr lang="sk-SK" sz="3000" b="0"/>
              <a:t>prieťažnosti</a:t>
            </a:r>
            <a:r>
              <a:rPr lang="en-US" sz="3000" b="0"/>
              <a:t>)</a:t>
            </a:r>
          </a:p>
        </p:txBody>
      </p:sp>
      <p:sp>
        <p:nvSpPr>
          <p:cNvPr id="8212" name="Freeform 4"/>
          <p:cNvSpPr>
            <a:spLocks/>
          </p:cNvSpPr>
          <p:nvPr/>
        </p:nvSpPr>
        <p:spPr bwMode="auto">
          <a:xfrm>
            <a:off x="890588" y="2133600"/>
            <a:ext cx="3830637" cy="2595563"/>
          </a:xfrm>
          <a:custGeom>
            <a:avLst/>
            <a:gdLst>
              <a:gd name="T0" fmla="*/ 0 w 2517"/>
              <a:gd name="T1" fmla="*/ 2012 h 2012"/>
              <a:gd name="T2" fmla="*/ 374 w 2517"/>
              <a:gd name="T3" fmla="*/ 1241 h 2012"/>
              <a:gd name="T4" fmla="*/ 493 w 2517"/>
              <a:gd name="T5" fmla="*/ 1048 h 2012"/>
              <a:gd name="T6" fmla="*/ 649 w 2517"/>
              <a:gd name="T7" fmla="*/ 940 h 2012"/>
              <a:gd name="T8" fmla="*/ 921 w 2517"/>
              <a:gd name="T9" fmla="*/ 884 h 2012"/>
              <a:gd name="T10" fmla="*/ 1829 w 2517"/>
              <a:gd name="T11" fmla="*/ 844 h 2012"/>
              <a:gd name="T12" fmla="*/ 2101 w 2517"/>
              <a:gd name="T13" fmla="*/ 764 h 2012"/>
              <a:gd name="T14" fmla="*/ 2269 w 2517"/>
              <a:gd name="T15" fmla="*/ 356 h 2012"/>
              <a:gd name="T16" fmla="*/ 2393 w 2517"/>
              <a:gd name="T17" fmla="*/ 68 h 2012"/>
              <a:gd name="T18" fmla="*/ 2517 w 2517"/>
              <a:gd name="T19" fmla="*/ 0 h 20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17"/>
              <a:gd name="T31" fmla="*/ 0 h 2012"/>
              <a:gd name="T32" fmla="*/ 2517 w 2517"/>
              <a:gd name="T33" fmla="*/ 2012 h 20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17" h="2012">
                <a:moveTo>
                  <a:pt x="0" y="2012"/>
                </a:moveTo>
                <a:lnTo>
                  <a:pt x="374" y="1241"/>
                </a:lnTo>
                <a:cubicBezTo>
                  <a:pt x="456" y="1080"/>
                  <a:pt x="447" y="1098"/>
                  <a:pt x="493" y="1048"/>
                </a:cubicBezTo>
                <a:cubicBezTo>
                  <a:pt x="539" y="998"/>
                  <a:pt x="578" y="967"/>
                  <a:pt x="649" y="940"/>
                </a:cubicBezTo>
                <a:cubicBezTo>
                  <a:pt x="720" y="913"/>
                  <a:pt x="724" y="900"/>
                  <a:pt x="921" y="884"/>
                </a:cubicBezTo>
                <a:cubicBezTo>
                  <a:pt x="1118" y="868"/>
                  <a:pt x="1632" y="864"/>
                  <a:pt x="1829" y="844"/>
                </a:cubicBezTo>
                <a:cubicBezTo>
                  <a:pt x="2026" y="824"/>
                  <a:pt x="2028" y="845"/>
                  <a:pt x="2101" y="764"/>
                </a:cubicBezTo>
                <a:cubicBezTo>
                  <a:pt x="2174" y="683"/>
                  <a:pt x="2220" y="472"/>
                  <a:pt x="2269" y="356"/>
                </a:cubicBezTo>
                <a:cubicBezTo>
                  <a:pt x="2318" y="240"/>
                  <a:pt x="2352" y="127"/>
                  <a:pt x="2393" y="68"/>
                </a:cubicBezTo>
                <a:cubicBezTo>
                  <a:pt x="2434" y="9"/>
                  <a:pt x="2491" y="14"/>
                  <a:pt x="2517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88900" y="5768975"/>
            <a:ext cx="8958263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900" b="0"/>
              <a:t>CD - </a:t>
            </a:r>
            <a:r>
              <a:rPr lang="sk-SK" sz="2900" b="0" i="1"/>
              <a:t>oblasť tečenia materiálu</a:t>
            </a:r>
            <a:r>
              <a:rPr lang="sk-SK" sz="2900" b="0"/>
              <a:t> - malej zmene normálového</a:t>
            </a:r>
          </a:p>
          <a:p>
            <a:r>
              <a:rPr lang="sk-SK" sz="2900" b="0"/>
              <a:t>         napätia odpovedá veľká zmena relatívneho predĺženia</a:t>
            </a:r>
            <a:endParaRPr lang="cs-CZ" sz="2900" b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8938" y="1371600"/>
            <a:ext cx="5072062" cy="3719513"/>
            <a:chOff x="245" y="864"/>
            <a:chExt cx="3195" cy="2343"/>
          </a:xfrm>
        </p:grpSpPr>
        <p:sp>
          <p:nvSpPr>
            <p:cNvPr id="8234" name="Line 7"/>
            <p:cNvSpPr>
              <a:spLocks noChangeShapeType="1"/>
            </p:cNvSpPr>
            <p:nvPr/>
          </p:nvSpPr>
          <p:spPr bwMode="auto">
            <a:xfrm>
              <a:off x="550" y="2984"/>
              <a:ext cx="27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35" name="Line 8"/>
            <p:cNvSpPr>
              <a:spLocks noChangeShapeType="1"/>
            </p:cNvSpPr>
            <p:nvPr/>
          </p:nvSpPr>
          <p:spPr bwMode="auto">
            <a:xfrm rot="-5400000">
              <a:off x="-452" y="1981"/>
              <a:ext cx="2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sk-SK"/>
            </a:p>
          </p:txBody>
        </p:sp>
        <p:graphicFrame>
          <p:nvGraphicFramePr>
            <p:cNvPr id="8205" name="Object 9"/>
            <p:cNvGraphicFramePr>
              <a:graphicFrameLocks noChangeAspect="1"/>
            </p:cNvGraphicFramePr>
            <p:nvPr/>
          </p:nvGraphicFramePr>
          <p:xfrm>
            <a:off x="3271" y="2999"/>
            <a:ext cx="169" cy="208"/>
          </p:xfrm>
          <a:graphic>
            <a:graphicData uri="http://schemas.openxmlformats.org/presentationml/2006/ole">
              <p:oleObj spid="_x0000_s49165" name="Rovnica" r:id="rId3" imgW="114120" imgH="139680" progId="Equation.3">
                <p:embed/>
              </p:oleObj>
            </a:graphicData>
          </a:graphic>
        </p:graphicFrame>
        <p:graphicFrame>
          <p:nvGraphicFramePr>
            <p:cNvPr id="8206" name="Object 10"/>
            <p:cNvGraphicFramePr>
              <a:graphicFrameLocks noChangeAspect="1"/>
            </p:cNvGraphicFramePr>
            <p:nvPr/>
          </p:nvGraphicFramePr>
          <p:xfrm>
            <a:off x="245" y="864"/>
            <a:ext cx="270" cy="307"/>
          </p:xfrm>
          <a:graphic>
            <a:graphicData uri="http://schemas.openxmlformats.org/presentationml/2006/ole">
              <p:oleObj spid="_x0000_s49166" name="Rovnica" r:id="rId4" imgW="190440" imgH="215640" progId="Equation.3">
                <p:embed/>
              </p:oleObj>
            </a:graphicData>
          </a:graphic>
        </p:graphicFrame>
        <p:graphicFrame>
          <p:nvGraphicFramePr>
            <p:cNvPr id="8207" name="Object 11"/>
            <p:cNvGraphicFramePr>
              <a:graphicFrameLocks noChangeAspect="1"/>
            </p:cNvGraphicFramePr>
            <p:nvPr/>
          </p:nvGraphicFramePr>
          <p:xfrm>
            <a:off x="382" y="2969"/>
            <a:ext cx="170" cy="237"/>
          </p:xfrm>
          <a:graphic>
            <a:graphicData uri="http://schemas.openxmlformats.org/presentationml/2006/ole">
              <p:oleObj spid="_x0000_s49167" name="Rovnica" r:id="rId5" imgW="126720" imgH="177480" progId="Equation.3">
                <p:embed/>
              </p:oleObj>
            </a:graphicData>
          </a:graphic>
        </p:graphicFrame>
      </p:grpSp>
      <p:graphicFrame>
        <p:nvGraphicFramePr>
          <p:cNvPr id="8194" name="Object 12"/>
          <p:cNvGraphicFramePr>
            <a:graphicFrameLocks noChangeAspect="1"/>
          </p:cNvGraphicFramePr>
          <p:nvPr/>
        </p:nvGraphicFramePr>
        <p:xfrm>
          <a:off x="1450975" y="3625850"/>
          <a:ext cx="411163" cy="411163"/>
        </p:xfrm>
        <a:graphic>
          <a:graphicData uri="http://schemas.openxmlformats.org/presentationml/2006/ole">
            <p:oleObj spid="_x0000_s49154" name="Rovnica" r:id="rId6" imgW="164880" imgH="164880" progId="Equation.3">
              <p:embed/>
            </p:oleObj>
          </a:graphicData>
        </a:graphic>
      </p:graphicFrame>
      <p:sp>
        <p:nvSpPr>
          <p:cNvPr id="8215" name="Oval 13"/>
          <p:cNvSpPr>
            <a:spLocks noChangeAspect="1" noChangeArrowheads="1"/>
          </p:cNvSpPr>
          <p:nvPr/>
        </p:nvSpPr>
        <p:spPr bwMode="auto">
          <a:xfrm>
            <a:off x="1492250" y="3589338"/>
            <a:ext cx="71438" cy="714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8195" name="Object 14"/>
          <p:cNvGraphicFramePr>
            <a:graphicFrameLocks noChangeAspect="1"/>
          </p:cNvGraphicFramePr>
          <p:nvPr/>
        </p:nvGraphicFramePr>
        <p:xfrm>
          <a:off x="461963" y="3411538"/>
          <a:ext cx="404812" cy="485775"/>
        </p:xfrm>
        <a:graphic>
          <a:graphicData uri="http://schemas.openxmlformats.org/presentationml/2006/ole">
            <p:oleObj spid="_x0000_s49155" name="Rovnica" r:id="rId7" imgW="190440" imgH="228600" progId="Equation.3">
              <p:embed/>
            </p:oleObj>
          </a:graphicData>
        </a:graphic>
      </p:graphicFrame>
      <p:sp>
        <p:nvSpPr>
          <p:cNvPr id="8216" name="Line 15"/>
          <p:cNvSpPr>
            <a:spLocks noChangeShapeType="1"/>
          </p:cNvSpPr>
          <p:nvPr/>
        </p:nvSpPr>
        <p:spPr bwMode="auto">
          <a:xfrm>
            <a:off x="842963" y="3460750"/>
            <a:ext cx="8350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aphicFrame>
        <p:nvGraphicFramePr>
          <p:cNvPr id="8196" name="Object 16"/>
          <p:cNvGraphicFramePr>
            <a:graphicFrameLocks noChangeAspect="1"/>
          </p:cNvGraphicFramePr>
          <p:nvPr/>
        </p:nvGraphicFramePr>
        <p:xfrm>
          <a:off x="1712913" y="3371850"/>
          <a:ext cx="379412" cy="411163"/>
        </p:xfrm>
        <a:graphic>
          <a:graphicData uri="http://schemas.openxmlformats.org/presentationml/2006/ole">
            <p:oleObj spid="_x0000_s49156" name="Rovnica" r:id="rId8" imgW="152280" imgH="164880" progId="Equation.3">
              <p:embed/>
            </p:oleObj>
          </a:graphicData>
        </a:graphic>
      </p:graphicFrame>
      <p:sp>
        <p:nvSpPr>
          <p:cNvPr id="8217" name="Oval 17"/>
          <p:cNvSpPr>
            <a:spLocks noChangeAspect="1" noChangeArrowheads="1"/>
          </p:cNvSpPr>
          <p:nvPr/>
        </p:nvSpPr>
        <p:spPr bwMode="auto">
          <a:xfrm>
            <a:off x="1624013" y="3430588"/>
            <a:ext cx="71437" cy="714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8197" name="Object 18"/>
          <p:cNvGraphicFramePr>
            <a:graphicFrameLocks noChangeAspect="1"/>
          </p:cNvGraphicFramePr>
          <p:nvPr/>
        </p:nvGraphicFramePr>
        <p:xfrm>
          <a:off x="431800" y="3100388"/>
          <a:ext cx="404813" cy="485775"/>
        </p:xfrm>
        <a:graphic>
          <a:graphicData uri="http://schemas.openxmlformats.org/presentationml/2006/ole">
            <p:oleObj spid="_x0000_s49157" name="Rovnica" r:id="rId9" imgW="190440" imgH="228600" progId="Equation.3">
              <p:embed/>
            </p:oleObj>
          </a:graphicData>
        </a:graphic>
      </p:graphicFrame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828675" y="3321050"/>
            <a:ext cx="11096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aphicFrame>
        <p:nvGraphicFramePr>
          <p:cNvPr id="61460" name="Object 20"/>
          <p:cNvGraphicFramePr>
            <a:graphicFrameLocks noChangeAspect="1"/>
          </p:cNvGraphicFramePr>
          <p:nvPr/>
        </p:nvGraphicFramePr>
        <p:xfrm>
          <a:off x="2062163" y="3255963"/>
          <a:ext cx="379412" cy="442912"/>
        </p:xfrm>
        <a:graphic>
          <a:graphicData uri="http://schemas.openxmlformats.org/presentationml/2006/ole">
            <p:oleObj spid="_x0000_s49158" name="Rovnica" r:id="rId10" imgW="152280" imgH="177480" progId="Equation.3">
              <p:embed/>
            </p:oleObj>
          </a:graphicData>
        </a:graphic>
      </p:graphicFrame>
      <p:sp>
        <p:nvSpPr>
          <p:cNvPr id="61461" name="Oval 21"/>
          <p:cNvSpPr>
            <a:spLocks noChangeAspect="1" noChangeArrowheads="1"/>
          </p:cNvSpPr>
          <p:nvPr/>
        </p:nvSpPr>
        <p:spPr bwMode="auto">
          <a:xfrm>
            <a:off x="1917700" y="3282950"/>
            <a:ext cx="71438" cy="71438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61462" name="Object 22"/>
          <p:cNvGraphicFramePr>
            <a:graphicFrameLocks noChangeAspect="1"/>
          </p:cNvGraphicFramePr>
          <p:nvPr/>
        </p:nvGraphicFramePr>
        <p:xfrm>
          <a:off x="439738" y="2805113"/>
          <a:ext cx="404812" cy="458787"/>
        </p:xfrm>
        <a:graphic>
          <a:graphicData uri="http://schemas.openxmlformats.org/presentationml/2006/ole">
            <p:oleObj spid="_x0000_s49159" name="Rovnica" r:id="rId11" imgW="190440" imgH="215640" progId="Equation.3">
              <p:embed/>
            </p:oleObj>
          </a:graphicData>
        </a:graphic>
      </p:graphicFrame>
      <p:sp>
        <p:nvSpPr>
          <p:cNvPr id="61464" name="Line 24"/>
          <p:cNvSpPr>
            <a:spLocks noChangeShapeType="1"/>
          </p:cNvSpPr>
          <p:nvPr/>
        </p:nvSpPr>
        <p:spPr bwMode="auto">
          <a:xfrm>
            <a:off x="835025" y="3192463"/>
            <a:ext cx="31162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1465" name="Oval 25"/>
          <p:cNvSpPr>
            <a:spLocks noChangeAspect="1" noChangeArrowheads="1"/>
          </p:cNvSpPr>
          <p:nvPr/>
        </p:nvSpPr>
        <p:spPr bwMode="auto">
          <a:xfrm>
            <a:off x="3932238" y="3167063"/>
            <a:ext cx="71437" cy="714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61466" name="Object 26"/>
          <p:cNvGraphicFramePr>
            <a:graphicFrameLocks noChangeAspect="1"/>
          </p:cNvGraphicFramePr>
          <p:nvPr/>
        </p:nvGraphicFramePr>
        <p:xfrm>
          <a:off x="4021138" y="3195638"/>
          <a:ext cx="411162" cy="411162"/>
        </p:xfrm>
        <a:graphic>
          <a:graphicData uri="http://schemas.openxmlformats.org/presentationml/2006/ole">
            <p:oleObj spid="_x0000_s49160" name="Rovnica" r:id="rId12" imgW="164880" imgH="164880" progId="Equation.3">
              <p:embed/>
            </p:oleObj>
          </a:graphicData>
        </a:graphic>
      </p:graphicFrame>
      <p:graphicFrame>
        <p:nvGraphicFramePr>
          <p:cNvPr id="8201" name="Object 27"/>
          <p:cNvGraphicFramePr>
            <a:graphicFrameLocks noChangeAspect="1"/>
          </p:cNvGraphicFramePr>
          <p:nvPr/>
        </p:nvGraphicFramePr>
        <p:xfrm>
          <a:off x="4743450" y="2114550"/>
          <a:ext cx="347663" cy="412750"/>
        </p:xfrm>
        <a:graphic>
          <a:graphicData uri="http://schemas.openxmlformats.org/presentationml/2006/ole">
            <p:oleObj spid="_x0000_s49161" name="Rovnica" r:id="rId13" imgW="139680" imgH="164880" progId="Equation.3">
              <p:embed/>
            </p:oleObj>
          </a:graphicData>
        </a:graphic>
      </p:graphicFrame>
      <p:sp>
        <p:nvSpPr>
          <p:cNvPr id="8222" name="Oval 28"/>
          <p:cNvSpPr>
            <a:spLocks noChangeAspect="1" noChangeArrowheads="1"/>
          </p:cNvSpPr>
          <p:nvPr/>
        </p:nvSpPr>
        <p:spPr bwMode="auto">
          <a:xfrm>
            <a:off x="4676775" y="2105025"/>
            <a:ext cx="71438" cy="71438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471" name="AutoShape 31"/>
          <p:cNvSpPr>
            <a:spLocks/>
          </p:cNvSpPr>
          <p:nvPr/>
        </p:nvSpPr>
        <p:spPr bwMode="auto">
          <a:xfrm rot="5400000">
            <a:off x="2798763" y="3898900"/>
            <a:ext cx="331788" cy="2020887"/>
          </a:xfrm>
          <a:prstGeom prst="rightBrace">
            <a:avLst>
              <a:gd name="adj1" fmla="val 5075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473" name="Rectangle 33" descr="Úzký svislý"/>
          <p:cNvSpPr>
            <a:spLocks noChangeArrowheads="1"/>
          </p:cNvSpPr>
          <p:nvPr/>
        </p:nvSpPr>
        <p:spPr bwMode="auto">
          <a:xfrm>
            <a:off x="6499225" y="1989138"/>
            <a:ext cx="225425" cy="2066925"/>
          </a:xfrm>
          <a:prstGeom prst="rect">
            <a:avLst/>
          </a:prstGeom>
          <a:pattFill prst="narVert">
            <a:fgClr>
              <a:srgbClr val="DDDDDD"/>
            </a:fgClr>
            <a:bgClr>
              <a:srgbClr val="578CF5"/>
            </a:bgClr>
          </a:patt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474" name="Freeform 34" descr="Úzký svislý"/>
          <p:cNvSpPr>
            <a:spLocks/>
          </p:cNvSpPr>
          <p:nvPr/>
        </p:nvSpPr>
        <p:spPr bwMode="auto">
          <a:xfrm>
            <a:off x="7800975" y="1987550"/>
            <a:ext cx="227013" cy="2438400"/>
          </a:xfrm>
          <a:custGeom>
            <a:avLst/>
            <a:gdLst>
              <a:gd name="T0" fmla="*/ 0 w 143"/>
              <a:gd name="T1" fmla="*/ 1 h 1536"/>
              <a:gd name="T2" fmla="*/ 142 w 143"/>
              <a:gd name="T3" fmla="*/ 0 h 1536"/>
              <a:gd name="T4" fmla="*/ 143 w 143"/>
              <a:gd name="T5" fmla="*/ 581 h 1536"/>
              <a:gd name="T6" fmla="*/ 104 w 143"/>
              <a:gd name="T7" fmla="*/ 739 h 1536"/>
              <a:gd name="T8" fmla="*/ 100 w 143"/>
              <a:gd name="T9" fmla="*/ 834 h 1536"/>
              <a:gd name="T10" fmla="*/ 143 w 143"/>
              <a:gd name="T11" fmla="*/ 1024 h 1536"/>
              <a:gd name="T12" fmla="*/ 142 w 143"/>
              <a:gd name="T13" fmla="*/ 1536 h 1536"/>
              <a:gd name="T14" fmla="*/ 0 w 143"/>
              <a:gd name="T15" fmla="*/ 1534 h 1536"/>
              <a:gd name="T16" fmla="*/ 0 w 143"/>
              <a:gd name="T17" fmla="*/ 1027 h 1536"/>
              <a:gd name="T18" fmla="*/ 57 w 143"/>
              <a:gd name="T19" fmla="*/ 837 h 1536"/>
              <a:gd name="T20" fmla="*/ 50 w 143"/>
              <a:gd name="T21" fmla="*/ 739 h 1536"/>
              <a:gd name="T22" fmla="*/ 0 w 143"/>
              <a:gd name="T23" fmla="*/ 581 h 1536"/>
              <a:gd name="T24" fmla="*/ 0 w 143"/>
              <a:gd name="T25" fmla="*/ 1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3"/>
              <a:gd name="T40" fmla="*/ 0 h 1536"/>
              <a:gd name="T41" fmla="*/ 143 w 143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3" h="1536">
                <a:moveTo>
                  <a:pt x="0" y="1"/>
                </a:moveTo>
                <a:lnTo>
                  <a:pt x="142" y="0"/>
                </a:lnTo>
                <a:lnTo>
                  <a:pt x="143" y="581"/>
                </a:lnTo>
                <a:cubicBezTo>
                  <a:pt x="137" y="704"/>
                  <a:pt x="111" y="697"/>
                  <a:pt x="104" y="739"/>
                </a:cubicBezTo>
                <a:cubicBezTo>
                  <a:pt x="97" y="781"/>
                  <a:pt x="94" y="787"/>
                  <a:pt x="100" y="834"/>
                </a:cubicBezTo>
                <a:cubicBezTo>
                  <a:pt x="106" y="882"/>
                  <a:pt x="136" y="907"/>
                  <a:pt x="143" y="1024"/>
                </a:cubicBezTo>
                <a:lnTo>
                  <a:pt x="142" y="1536"/>
                </a:lnTo>
                <a:lnTo>
                  <a:pt x="0" y="1534"/>
                </a:lnTo>
                <a:lnTo>
                  <a:pt x="0" y="1027"/>
                </a:lnTo>
                <a:cubicBezTo>
                  <a:pt x="10" y="911"/>
                  <a:pt x="49" y="885"/>
                  <a:pt x="57" y="837"/>
                </a:cubicBezTo>
                <a:cubicBezTo>
                  <a:pt x="66" y="790"/>
                  <a:pt x="60" y="781"/>
                  <a:pt x="50" y="739"/>
                </a:cubicBezTo>
                <a:cubicBezTo>
                  <a:pt x="41" y="697"/>
                  <a:pt x="8" y="703"/>
                  <a:pt x="0" y="581"/>
                </a:cubicBezTo>
                <a:lnTo>
                  <a:pt x="0" y="1"/>
                </a:lnTo>
                <a:close/>
              </a:path>
            </a:pathLst>
          </a:custGeom>
          <a:pattFill prst="narVert">
            <a:fgClr>
              <a:srgbClr val="DDDDDD"/>
            </a:fgClr>
            <a:bgClr>
              <a:srgbClr val="578CF5"/>
            </a:bgClr>
          </a:pattFill>
          <a:ln w="19050" cmpd="sng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aphicFrame>
        <p:nvGraphicFramePr>
          <p:cNvPr id="61476" name="Object 36"/>
          <p:cNvGraphicFramePr>
            <a:graphicFrameLocks noChangeAspect="1"/>
          </p:cNvGraphicFramePr>
          <p:nvPr/>
        </p:nvGraphicFramePr>
        <p:xfrm>
          <a:off x="2709863" y="5070475"/>
          <a:ext cx="504825" cy="444500"/>
        </p:xfrm>
        <a:graphic>
          <a:graphicData uri="http://schemas.openxmlformats.org/presentationml/2006/ole">
            <p:oleObj spid="_x0000_s49162" name="Rovnica" r:id="rId14" imgW="203040" imgH="177480" progId="Equation.3">
              <p:embed/>
            </p:oleObj>
          </a:graphicData>
        </a:graphic>
      </p:graphicFrame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6042025" y="1801813"/>
            <a:ext cx="1135063" cy="190500"/>
            <a:chOff x="1165" y="673"/>
            <a:chExt cx="1136" cy="120"/>
          </a:xfrm>
        </p:grpSpPr>
        <p:sp>
          <p:nvSpPr>
            <p:cNvPr id="8232" name="Rectangle 40" descr="Světlý šikmo nahoru"/>
            <p:cNvSpPr>
              <a:spLocks noChangeArrowheads="1"/>
            </p:cNvSpPr>
            <p:nvPr/>
          </p:nvSpPr>
          <p:spPr bwMode="auto">
            <a:xfrm>
              <a:off x="1167" y="673"/>
              <a:ext cx="1134" cy="12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rgbClr val="DDDDDD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>
              <a:off x="1165" y="792"/>
              <a:ext cx="1134" cy="0"/>
            </a:xfrm>
            <a:prstGeom prst="line">
              <a:avLst/>
            </a:prstGeom>
            <a:noFill/>
            <a:ln w="2540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7343775" y="1803400"/>
            <a:ext cx="1135063" cy="190500"/>
            <a:chOff x="1165" y="673"/>
            <a:chExt cx="1136" cy="120"/>
          </a:xfrm>
        </p:grpSpPr>
        <p:sp>
          <p:nvSpPr>
            <p:cNvPr id="8230" name="Rectangle 43" descr="Světlý šikmo nahoru"/>
            <p:cNvSpPr>
              <a:spLocks noChangeArrowheads="1"/>
            </p:cNvSpPr>
            <p:nvPr/>
          </p:nvSpPr>
          <p:spPr bwMode="auto">
            <a:xfrm>
              <a:off x="1167" y="673"/>
              <a:ext cx="1134" cy="12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rgbClr val="DDDDDD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231" name="Line 44"/>
            <p:cNvSpPr>
              <a:spLocks noChangeShapeType="1"/>
            </p:cNvSpPr>
            <p:nvPr/>
          </p:nvSpPr>
          <p:spPr bwMode="auto">
            <a:xfrm>
              <a:off x="1165" y="792"/>
              <a:ext cx="1134" cy="0"/>
            </a:xfrm>
            <a:prstGeom prst="line">
              <a:avLst/>
            </a:prstGeom>
            <a:noFill/>
            <a:ln w="2540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graphicFrame>
        <p:nvGraphicFramePr>
          <p:cNvPr id="61485" name="Object 45"/>
          <p:cNvGraphicFramePr>
            <a:graphicFrameLocks noChangeAspect="1"/>
          </p:cNvGraphicFramePr>
          <p:nvPr/>
        </p:nvGraphicFramePr>
        <p:xfrm>
          <a:off x="6719888" y="4100513"/>
          <a:ext cx="457200" cy="460375"/>
        </p:xfrm>
        <a:graphic>
          <a:graphicData uri="http://schemas.openxmlformats.org/presentationml/2006/ole">
            <p:oleObj spid="_x0000_s49163" name="Rovnica" r:id="rId15" imgW="164880" imgH="164880" progId="Equation.3">
              <p:embed/>
            </p:oleObj>
          </a:graphicData>
        </a:graphic>
      </p:graphicFrame>
      <p:sp>
        <p:nvSpPr>
          <p:cNvPr id="61486" name="Line 46"/>
          <p:cNvSpPr>
            <a:spLocks noChangeShapeType="1"/>
          </p:cNvSpPr>
          <p:nvPr/>
        </p:nvSpPr>
        <p:spPr bwMode="auto">
          <a:xfrm>
            <a:off x="6607175" y="4044950"/>
            <a:ext cx="0" cy="655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sk-SK"/>
          </a:p>
        </p:txBody>
      </p:sp>
      <p:graphicFrame>
        <p:nvGraphicFramePr>
          <p:cNvPr id="61487" name="Object 47"/>
          <p:cNvGraphicFramePr>
            <a:graphicFrameLocks noChangeAspect="1"/>
          </p:cNvGraphicFramePr>
          <p:nvPr/>
        </p:nvGraphicFramePr>
        <p:xfrm>
          <a:off x="8024813" y="4481513"/>
          <a:ext cx="457200" cy="460375"/>
        </p:xfrm>
        <a:graphic>
          <a:graphicData uri="http://schemas.openxmlformats.org/presentationml/2006/ole">
            <p:oleObj spid="_x0000_s49164" name="Rovnica" r:id="rId16" imgW="164880" imgH="164880" progId="Equation.3">
              <p:embed/>
            </p:oleObj>
          </a:graphicData>
        </a:graphic>
      </p:graphicFrame>
      <p:sp>
        <p:nvSpPr>
          <p:cNvPr id="61488" name="Line 48"/>
          <p:cNvSpPr>
            <a:spLocks noChangeShapeType="1"/>
          </p:cNvSpPr>
          <p:nvPr/>
        </p:nvSpPr>
        <p:spPr bwMode="auto">
          <a:xfrm>
            <a:off x="7912100" y="4425950"/>
            <a:ext cx="0" cy="655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0" grpId="0" animBg="1"/>
      <p:bldP spid="61469" grpId="0" animBg="1"/>
      <p:bldP spid="61445" grpId="0" build="p"/>
      <p:bldP spid="61459" grpId="0" animBg="1"/>
      <p:bldP spid="61461" grpId="0" animBg="1"/>
      <p:bldP spid="61464" grpId="0" animBg="1"/>
      <p:bldP spid="61465" grpId="0" animBg="1"/>
      <p:bldP spid="61471" grpId="0" animBg="1"/>
      <p:bldP spid="61473" grpId="0" animBg="1"/>
      <p:bldP spid="61474" grpId="0" animBg="1"/>
      <p:bldP spid="61486" grpId="0" animBg="1"/>
      <p:bldP spid="614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9" name="Line 45"/>
          <p:cNvSpPr>
            <a:spLocks noChangeShapeType="1"/>
          </p:cNvSpPr>
          <p:nvPr/>
        </p:nvSpPr>
        <p:spPr bwMode="auto">
          <a:xfrm>
            <a:off x="838200" y="2133600"/>
            <a:ext cx="38782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9231" name="Line 4"/>
          <p:cNvSpPr>
            <a:spLocks noChangeShapeType="1"/>
          </p:cNvSpPr>
          <p:nvPr/>
        </p:nvSpPr>
        <p:spPr bwMode="auto">
          <a:xfrm>
            <a:off x="844550" y="3619500"/>
            <a:ext cx="7016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79388" y="179388"/>
            <a:ext cx="33147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sk-SK" sz="3300" b="0"/>
              <a:t>Krivka deformácie</a:t>
            </a:r>
          </a:p>
          <a:p>
            <a:r>
              <a:rPr lang="sk-SK" sz="3000" b="0">
                <a:latin typeface="Symbol" pitchFamily="18" charset="2"/>
              </a:rPr>
              <a:t>s</a:t>
            </a:r>
            <a:r>
              <a:rPr lang="sk-SK" sz="3000" b="0" baseline="-25000"/>
              <a:t>p</a:t>
            </a:r>
            <a:r>
              <a:rPr lang="sk-SK" sz="3000" b="0"/>
              <a:t> - medza pevnosti</a:t>
            </a:r>
            <a:endParaRPr lang="en-US" sz="3000" b="0"/>
          </a:p>
        </p:txBody>
      </p:sp>
      <p:sp>
        <p:nvSpPr>
          <p:cNvPr id="9233" name="Freeform 6"/>
          <p:cNvSpPr>
            <a:spLocks/>
          </p:cNvSpPr>
          <p:nvPr/>
        </p:nvSpPr>
        <p:spPr bwMode="auto">
          <a:xfrm>
            <a:off x="890588" y="2133600"/>
            <a:ext cx="3830637" cy="2595563"/>
          </a:xfrm>
          <a:custGeom>
            <a:avLst/>
            <a:gdLst>
              <a:gd name="T0" fmla="*/ 0 w 2517"/>
              <a:gd name="T1" fmla="*/ 2012 h 2012"/>
              <a:gd name="T2" fmla="*/ 374 w 2517"/>
              <a:gd name="T3" fmla="*/ 1241 h 2012"/>
              <a:gd name="T4" fmla="*/ 493 w 2517"/>
              <a:gd name="T5" fmla="*/ 1048 h 2012"/>
              <a:gd name="T6" fmla="*/ 649 w 2517"/>
              <a:gd name="T7" fmla="*/ 940 h 2012"/>
              <a:gd name="T8" fmla="*/ 921 w 2517"/>
              <a:gd name="T9" fmla="*/ 884 h 2012"/>
              <a:gd name="T10" fmla="*/ 1829 w 2517"/>
              <a:gd name="T11" fmla="*/ 844 h 2012"/>
              <a:gd name="T12" fmla="*/ 2101 w 2517"/>
              <a:gd name="T13" fmla="*/ 764 h 2012"/>
              <a:gd name="T14" fmla="*/ 2269 w 2517"/>
              <a:gd name="T15" fmla="*/ 356 h 2012"/>
              <a:gd name="T16" fmla="*/ 2393 w 2517"/>
              <a:gd name="T17" fmla="*/ 68 h 2012"/>
              <a:gd name="T18" fmla="*/ 2517 w 2517"/>
              <a:gd name="T19" fmla="*/ 0 h 20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17"/>
              <a:gd name="T31" fmla="*/ 0 h 2012"/>
              <a:gd name="T32" fmla="*/ 2517 w 2517"/>
              <a:gd name="T33" fmla="*/ 2012 h 20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17" h="2012">
                <a:moveTo>
                  <a:pt x="0" y="2012"/>
                </a:moveTo>
                <a:lnTo>
                  <a:pt x="374" y="1241"/>
                </a:lnTo>
                <a:cubicBezTo>
                  <a:pt x="456" y="1080"/>
                  <a:pt x="447" y="1098"/>
                  <a:pt x="493" y="1048"/>
                </a:cubicBezTo>
                <a:cubicBezTo>
                  <a:pt x="539" y="998"/>
                  <a:pt x="578" y="967"/>
                  <a:pt x="649" y="940"/>
                </a:cubicBezTo>
                <a:cubicBezTo>
                  <a:pt x="720" y="913"/>
                  <a:pt x="724" y="900"/>
                  <a:pt x="921" y="884"/>
                </a:cubicBezTo>
                <a:cubicBezTo>
                  <a:pt x="1118" y="868"/>
                  <a:pt x="1632" y="864"/>
                  <a:pt x="1829" y="844"/>
                </a:cubicBezTo>
                <a:cubicBezTo>
                  <a:pt x="2026" y="824"/>
                  <a:pt x="2028" y="845"/>
                  <a:pt x="2101" y="764"/>
                </a:cubicBezTo>
                <a:cubicBezTo>
                  <a:pt x="2174" y="683"/>
                  <a:pt x="2220" y="472"/>
                  <a:pt x="2269" y="356"/>
                </a:cubicBezTo>
                <a:cubicBezTo>
                  <a:pt x="2318" y="240"/>
                  <a:pt x="2352" y="127"/>
                  <a:pt x="2393" y="68"/>
                </a:cubicBezTo>
                <a:cubicBezTo>
                  <a:pt x="2434" y="9"/>
                  <a:pt x="2491" y="14"/>
                  <a:pt x="2517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88900" y="5745163"/>
            <a:ext cx="76819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000" b="0"/>
              <a:t>DE - </a:t>
            </a:r>
            <a:r>
              <a:rPr lang="sk-SK" sz="3000" b="0" i="1"/>
              <a:t>oblasť spevnenia materiálu</a:t>
            </a:r>
          </a:p>
          <a:p>
            <a:r>
              <a:rPr lang="sk-SK" sz="3000" b="0"/>
              <a:t>Po prekročení medze pevnosti </a:t>
            </a:r>
            <a:r>
              <a:rPr lang="sk-SK" sz="3000" b="0">
                <a:latin typeface="Symbol" pitchFamily="18" charset="2"/>
              </a:rPr>
              <a:t>s</a:t>
            </a:r>
            <a:r>
              <a:rPr lang="sk-SK" sz="3000" b="0" baseline="-25000"/>
              <a:t>p</a:t>
            </a:r>
            <a:r>
              <a:rPr lang="sk-SK" sz="3000" b="0"/>
              <a:t> sa tyč pretrhne.</a:t>
            </a:r>
            <a:endParaRPr lang="cs-CZ" sz="3000" b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8938" y="1371600"/>
            <a:ext cx="5072062" cy="3719513"/>
            <a:chOff x="245" y="864"/>
            <a:chExt cx="3195" cy="2343"/>
          </a:xfrm>
        </p:grpSpPr>
        <p:sp>
          <p:nvSpPr>
            <p:cNvPr id="9244" name="Line 9"/>
            <p:cNvSpPr>
              <a:spLocks noChangeShapeType="1"/>
            </p:cNvSpPr>
            <p:nvPr/>
          </p:nvSpPr>
          <p:spPr bwMode="auto">
            <a:xfrm>
              <a:off x="550" y="2984"/>
              <a:ext cx="27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9245" name="Line 10"/>
            <p:cNvSpPr>
              <a:spLocks noChangeShapeType="1"/>
            </p:cNvSpPr>
            <p:nvPr/>
          </p:nvSpPr>
          <p:spPr bwMode="auto">
            <a:xfrm rot="-5400000">
              <a:off x="-452" y="1981"/>
              <a:ext cx="2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sk-SK"/>
            </a:p>
          </p:txBody>
        </p:sp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3271" y="2999"/>
            <a:ext cx="169" cy="208"/>
          </p:xfrm>
          <a:graphic>
            <a:graphicData uri="http://schemas.openxmlformats.org/presentationml/2006/ole">
              <p:oleObj spid="_x0000_s50187" name="Rovnica" r:id="rId3" imgW="114120" imgH="139680" progId="Equation.3">
                <p:embed/>
              </p:oleObj>
            </a:graphicData>
          </a:graphic>
        </p:graphicFrame>
        <p:graphicFrame>
          <p:nvGraphicFramePr>
            <p:cNvPr id="9228" name="Object 12"/>
            <p:cNvGraphicFramePr>
              <a:graphicFrameLocks noChangeAspect="1"/>
            </p:cNvGraphicFramePr>
            <p:nvPr/>
          </p:nvGraphicFramePr>
          <p:xfrm>
            <a:off x="245" y="864"/>
            <a:ext cx="270" cy="307"/>
          </p:xfrm>
          <a:graphic>
            <a:graphicData uri="http://schemas.openxmlformats.org/presentationml/2006/ole">
              <p:oleObj spid="_x0000_s50188" name="Rovnica" r:id="rId4" imgW="190440" imgH="215640" progId="Equation.3">
                <p:embed/>
              </p:oleObj>
            </a:graphicData>
          </a:graphic>
        </p:graphicFrame>
        <p:graphicFrame>
          <p:nvGraphicFramePr>
            <p:cNvPr id="9229" name="Object 13"/>
            <p:cNvGraphicFramePr>
              <a:graphicFrameLocks noChangeAspect="1"/>
            </p:cNvGraphicFramePr>
            <p:nvPr/>
          </p:nvGraphicFramePr>
          <p:xfrm>
            <a:off x="382" y="2969"/>
            <a:ext cx="170" cy="237"/>
          </p:xfrm>
          <a:graphic>
            <a:graphicData uri="http://schemas.openxmlformats.org/presentationml/2006/ole">
              <p:oleObj spid="_x0000_s50189" name="Rovnica" r:id="rId5" imgW="126720" imgH="177480" progId="Equation.3">
                <p:embed/>
              </p:oleObj>
            </a:graphicData>
          </a:graphic>
        </p:graphicFrame>
      </p:grpSp>
      <p:graphicFrame>
        <p:nvGraphicFramePr>
          <p:cNvPr id="9218" name="Object 14"/>
          <p:cNvGraphicFramePr>
            <a:graphicFrameLocks noChangeAspect="1"/>
          </p:cNvGraphicFramePr>
          <p:nvPr/>
        </p:nvGraphicFramePr>
        <p:xfrm>
          <a:off x="1450975" y="3625850"/>
          <a:ext cx="411163" cy="411163"/>
        </p:xfrm>
        <a:graphic>
          <a:graphicData uri="http://schemas.openxmlformats.org/presentationml/2006/ole">
            <p:oleObj spid="_x0000_s50178" name="Rovnica" r:id="rId6" imgW="164880" imgH="164880" progId="Equation.3">
              <p:embed/>
            </p:oleObj>
          </a:graphicData>
        </a:graphic>
      </p:graphicFrame>
      <p:sp>
        <p:nvSpPr>
          <p:cNvPr id="9236" name="Oval 15"/>
          <p:cNvSpPr>
            <a:spLocks noChangeAspect="1" noChangeArrowheads="1"/>
          </p:cNvSpPr>
          <p:nvPr/>
        </p:nvSpPr>
        <p:spPr bwMode="auto">
          <a:xfrm>
            <a:off x="1492250" y="3589338"/>
            <a:ext cx="71438" cy="714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9219" name="Object 16"/>
          <p:cNvGraphicFramePr>
            <a:graphicFrameLocks noChangeAspect="1"/>
          </p:cNvGraphicFramePr>
          <p:nvPr/>
        </p:nvGraphicFramePr>
        <p:xfrm>
          <a:off x="461963" y="3411538"/>
          <a:ext cx="404812" cy="485775"/>
        </p:xfrm>
        <a:graphic>
          <a:graphicData uri="http://schemas.openxmlformats.org/presentationml/2006/ole">
            <p:oleObj spid="_x0000_s50179" name="Rovnica" r:id="rId7" imgW="190440" imgH="228600" progId="Equation.3">
              <p:embed/>
            </p:oleObj>
          </a:graphicData>
        </a:graphic>
      </p:graphicFrame>
      <p:sp>
        <p:nvSpPr>
          <p:cNvPr id="9237" name="Line 17"/>
          <p:cNvSpPr>
            <a:spLocks noChangeShapeType="1"/>
          </p:cNvSpPr>
          <p:nvPr/>
        </p:nvSpPr>
        <p:spPr bwMode="auto">
          <a:xfrm>
            <a:off x="842963" y="3460750"/>
            <a:ext cx="8350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aphicFrame>
        <p:nvGraphicFramePr>
          <p:cNvPr id="9220" name="Object 18"/>
          <p:cNvGraphicFramePr>
            <a:graphicFrameLocks noChangeAspect="1"/>
          </p:cNvGraphicFramePr>
          <p:nvPr/>
        </p:nvGraphicFramePr>
        <p:xfrm>
          <a:off x="1712913" y="3371850"/>
          <a:ext cx="379412" cy="411163"/>
        </p:xfrm>
        <a:graphic>
          <a:graphicData uri="http://schemas.openxmlformats.org/presentationml/2006/ole">
            <p:oleObj spid="_x0000_s50180" name="Rovnica" r:id="rId8" imgW="152280" imgH="164880" progId="Equation.3">
              <p:embed/>
            </p:oleObj>
          </a:graphicData>
        </a:graphic>
      </p:graphicFrame>
      <p:sp>
        <p:nvSpPr>
          <p:cNvPr id="9238" name="Oval 19"/>
          <p:cNvSpPr>
            <a:spLocks noChangeAspect="1" noChangeArrowheads="1"/>
          </p:cNvSpPr>
          <p:nvPr/>
        </p:nvSpPr>
        <p:spPr bwMode="auto">
          <a:xfrm>
            <a:off x="1624013" y="3430588"/>
            <a:ext cx="71437" cy="714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9221" name="Object 20"/>
          <p:cNvGraphicFramePr>
            <a:graphicFrameLocks noChangeAspect="1"/>
          </p:cNvGraphicFramePr>
          <p:nvPr/>
        </p:nvGraphicFramePr>
        <p:xfrm>
          <a:off x="431800" y="3100388"/>
          <a:ext cx="404813" cy="485775"/>
        </p:xfrm>
        <a:graphic>
          <a:graphicData uri="http://schemas.openxmlformats.org/presentationml/2006/ole">
            <p:oleObj spid="_x0000_s50181" name="Rovnica" r:id="rId9" imgW="190440" imgH="228600" progId="Equation.3">
              <p:embed/>
            </p:oleObj>
          </a:graphicData>
        </a:graphic>
      </p:graphicFrame>
      <p:sp>
        <p:nvSpPr>
          <p:cNvPr id="9239" name="Line 21"/>
          <p:cNvSpPr>
            <a:spLocks noChangeShapeType="1"/>
          </p:cNvSpPr>
          <p:nvPr/>
        </p:nvSpPr>
        <p:spPr bwMode="auto">
          <a:xfrm>
            <a:off x="828675" y="3321050"/>
            <a:ext cx="11096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aphicFrame>
        <p:nvGraphicFramePr>
          <p:cNvPr id="9222" name="Object 22"/>
          <p:cNvGraphicFramePr>
            <a:graphicFrameLocks noChangeAspect="1"/>
          </p:cNvGraphicFramePr>
          <p:nvPr/>
        </p:nvGraphicFramePr>
        <p:xfrm>
          <a:off x="2062163" y="3255963"/>
          <a:ext cx="379412" cy="442912"/>
        </p:xfrm>
        <a:graphic>
          <a:graphicData uri="http://schemas.openxmlformats.org/presentationml/2006/ole">
            <p:oleObj spid="_x0000_s50182" name="Rovnica" r:id="rId10" imgW="152280" imgH="177480" progId="Equation.3">
              <p:embed/>
            </p:oleObj>
          </a:graphicData>
        </a:graphic>
      </p:graphicFrame>
      <p:sp>
        <p:nvSpPr>
          <p:cNvPr id="9240" name="Oval 23"/>
          <p:cNvSpPr>
            <a:spLocks noChangeAspect="1" noChangeArrowheads="1"/>
          </p:cNvSpPr>
          <p:nvPr/>
        </p:nvSpPr>
        <p:spPr bwMode="auto">
          <a:xfrm>
            <a:off x="1917700" y="3282950"/>
            <a:ext cx="71438" cy="71438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9223" name="Object 24"/>
          <p:cNvGraphicFramePr>
            <a:graphicFrameLocks noChangeAspect="1"/>
          </p:cNvGraphicFramePr>
          <p:nvPr/>
        </p:nvGraphicFramePr>
        <p:xfrm>
          <a:off x="439738" y="2805113"/>
          <a:ext cx="404812" cy="458787"/>
        </p:xfrm>
        <a:graphic>
          <a:graphicData uri="http://schemas.openxmlformats.org/presentationml/2006/ole">
            <p:oleObj spid="_x0000_s50183" name="Rovnica" r:id="rId11" imgW="190440" imgH="215640" progId="Equation.3">
              <p:embed/>
            </p:oleObj>
          </a:graphicData>
        </a:graphic>
      </p:graphicFrame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835025" y="3192463"/>
            <a:ext cx="31162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9242" name="Oval 26"/>
          <p:cNvSpPr>
            <a:spLocks noChangeAspect="1" noChangeArrowheads="1"/>
          </p:cNvSpPr>
          <p:nvPr/>
        </p:nvSpPr>
        <p:spPr bwMode="auto">
          <a:xfrm>
            <a:off x="3932238" y="3167063"/>
            <a:ext cx="71437" cy="71437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9224" name="Object 27"/>
          <p:cNvGraphicFramePr>
            <a:graphicFrameLocks noChangeAspect="1"/>
          </p:cNvGraphicFramePr>
          <p:nvPr/>
        </p:nvGraphicFramePr>
        <p:xfrm>
          <a:off x="4021138" y="3195638"/>
          <a:ext cx="411162" cy="411162"/>
        </p:xfrm>
        <a:graphic>
          <a:graphicData uri="http://schemas.openxmlformats.org/presentationml/2006/ole">
            <p:oleObj spid="_x0000_s50184" name="Rovnica" r:id="rId12" imgW="164880" imgH="164880" progId="Equation.3">
              <p:embed/>
            </p:oleObj>
          </a:graphicData>
        </a:graphic>
      </p:graphicFrame>
      <p:graphicFrame>
        <p:nvGraphicFramePr>
          <p:cNvPr id="9225" name="Object 28"/>
          <p:cNvGraphicFramePr>
            <a:graphicFrameLocks noChangeAspect="1"/>
          </p:cNvGraphicFramePr>
          <p:nvPr/>
        </p:nvGraphicFramePr>
        <p:xfrm>
          <a:off x="4743450" y="2114550"/>
          <a:ext cx="347663" cy="412750"/>
        </p:xfrm>
        <a:graphic>
          <a:graphicData uri="http://schemas.openxmlformats.org/presentationml/2006/ole">
            <p:oleObj spid="_x0000_s50185" name="Rovnica" r:id="rId13" imgW="139680" imgH="164880" progId="Equation.3">
              <p:embed/>
            </p:oleObj>
          </a:graphicData>
        </a:graphic>
      </p:graphicFrame>
      <p:sp>
        <p:nvSpPr>
          <p:cNvPr id="9243" name="Oval 29"/>
          <p:cNvSpPr>
            <a:spLocks noChangeAspect="1" noChangeArrowheads="1"/>
          </p:cNvSpPr>
          <p:nvPr/>
        </p:nvSpPr>
        <p:spPr bwMode="auto">
          <a:xfrm>
            <a:off x="4676775" y="2105025"/>
            <a:ext cx="71438" cy="71438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62508" name="Object 44"/>
          <p:cNvGraphicFramePr>
            <a:graphicFrameLocks noChangeAspect="1"/>
          </p:cNvGraphicFramePr>
          <p:nvPr/>
        </p:nvGraphicFramePr>
        <p:xfrm>
          <a:off x="419100" y="1893888"/>
          <a:ext cx="404813" cy="512762"/>
        </p:xfrm>
        <a:graphic>
          <a:graphicData uri="http://schemas.openxmlformats.org/presentationml/2006/ole">
            <p:oleObj spid="_x0000_s50186" name="Rovnica" r:id="rId14" imgW="19044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2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09" grpId="0" animBg="1"/>
      <p:bldP spid="624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71450" y="220663"/>
            <a:ext cx="8602663" cy="371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>
            <a:spAutoFit/>
          </a:bodyPr>
          <a:lstStyle/>
          <a:p>
            <a:r>
              <a:rPr lang="sk-SK" sz="3200" b="0"/>
              <a:t>Podľa priebehu krivky deformácie môžeme rozhod-</a:t>
            </a:r>
          </a:p>
          <a:p>
            <a:pPr>
              <a:spcAft>
                <a:spcPct val="25000"/>
              </a:spcAft>
            </a:pPr>
            <a:r>
              <a:rPr lang="sk-SK" sz="3200" b="0"/>
              <a:t>núť o vlastnostiach pevných látok.</a:t>
            </a:r>
          </a:p>
          <a:p>
            <a:r>
              <a:rPr lang="cs-CZ" sz="3200" b="0"/>
              <a:t>Pružné látky - pre veľké  </a:t>
            </a:r>
            <a:r>
              <a:rPr lang="cs-CZ" sz="3200" b="0">
                <a:sym typeface="Symbol" pitchFamily="18" charset="2"/>
              </a:rPr>
              <a:t></a:t>
            </a:r>
            <a:r>
              <a:rPr lang="cs-CZ" sz="3200" b="0"/>
              <a:t>   je  </a:t>
            </a:r>
            <a:r>
              <a:rPr lang="cs-CZ" sz="3200" b="0">
                <a:sym typeface="Symbol" pitchFamily="18" charset="2"/>
              </a:rPr>
              <a:t></a:t>
            </a:r>
            <a:r>
              <a:rPr lang="cs-CZ" sz="3200" b="0" baseline="-25000">
                <a:sym typeface="Symbol" pitchFamily="18" charset="2"/>
              </a:rPr>
              <a:t>n</a:t>
            </a:r>
            <a:r>
              <a:rPr lang="cs-CZ" sz="3200" b="0">
                <a:sym typeface="Symbol" pitchFamily="18" charset="2"/>
              </a:rPr>
              <a:t>  </a:t>
            </a:r>
            <a:r>
              <a:rPr lang="cs-CZ" sz="3200" b="0" baseline="-25000">
                <a:sym typeface="Symbol" pitchFamily="18" charset="2"/>
              </a:rPr>
              <a:t>p</a:t>
            </a:r>
            <a:r>
              <a:rPr lang="cs-CZ" sz="3200" b="0"/>
              <a:t>.</a:t>
            </a:r>
          </a:p>
          <a:p>
            <a:pPr>
              <a:spcAft>
                <a:spcPct val="25000"/>
              </a:spcAft>
            </a:pPr>
            <a:r>
              <a:rPr lang="cs-CZ" sz="3200" b="0"/>
              <a:t>                       </a:t>
            </a:r>
            <a:r>
              <a:rPr lang="cs-CZ" sz="3000" b="0"/>
              <a:t>(oceľ do relatívneho predĺženia </a:t>
            </a:r>
            <a:r>
              <a:rPr lang="cs-CZ" sz="3000" b="0">
                <a:sym typeface="Symbol" pitchFamily="18" charset="2"/>
              </a:rPr>
              <a:t></a:t>
            </a:r>
            <a:r>
              <a:rPr lang="cs-CZ" sz="3000" b="0"/>
              <a:t> =1% )</a:t>
            </a:r>
          </a:p>
          <a:p>
            <a:r>
              <a:rPr lang="cs-CZ" sz="3200" b="0"/>
              <a:t>Krehké látky - ak sa  </a:t>
            </a:r>
            <a:r>
              <a:rPr lang="cs-CZ" sz="3200" b="0">
                <a:sym typeface="Symbol" pitchFamily="18" charset="2"/>
              </a:rPr>
              <a:t></a:t>
            </a:r>
            <a:r>
              <a:rPr lang="cs-CZ" sz="3200" b="0" baseline="-25000">
                <a:sym typeface="Symbol" pitchFamily="18" charset="2"/>
              </a:rPr>
              <a:t>n</a:t>
            </a:r>
            <a:r>
              <a:rPr lang="cs-CZ" sz="3200" b="0">
                <a:sym typeface="Symbol" pitchFamily="18" charset="2"/>
              </a:rPr>
              <a:t>  približuje </a:t>
            </a:r>
            <a:r>
              <a:rPr lang="cs-CZ" sz="3200" b="0" baseline="-25000">
                <a:sym typeface="Symbol" pitchFamily="18" charset="2"/>
              </a:rPr>
              <a:t>p</a:t>
            </a:r>
            <a:r>
              <a:rPr lang="cs-CZ" sz="3200" b="0"/>
              <a:t> </a:t>
            </a:r>
          </a:p>
          <a:p>
            <a:r>
              <a:rPr lang="cs-CZ" sz="3200" b="0"/>
              <a:t>                        </a:t>
            </a:r>
            <a:r>
              <a:rPr lang="cs-CZ" sz="3000" b="0"/>
              <a:t>(liatina, sklo, porcelán, mramor)</a:t>
            </a:r>
          </a:p>
          <a:p>
            <a:endParaRPr lang="en-US" sz="30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1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1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1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1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1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2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7950" y="1824038"/>
            <a:ext cx="8820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rIns="18000">
            <a:spAutoFit/>
          </a:bodyPr>
          <a:lstStyle/>
          <a:p>
            <a:r>
              <a:rPr lang="sk-SK" sz="3300" b="0"/>
              <a:t>Oceľový drôt má dĺžku 6,0 m, obsah priečneho rezu</a:t>
            </a:r>
          </a:p>
          <a:p>
            <a:r>
              <a:rPr lang="sk-SK" sz="3300" b="0"/>
              <a:t>3,0 mm</a:t>
            </a:r>
            <a:r>
              <a:rPr lang="sk-SK" sz="3300" b="0" baseline="30000"/>
              <a:t>2</a:t>
            </a:r>
            <a:r>
              <a:rPr lang="sk-SK" sz="3300" b="0"/>
              <a:t>.</a:t>
            </a:r>
          </a:p>
          <a:p>
            <a:r>
              <a:rPr lang="sk-SK" sz="3300" b="0"/>
              <a:t>Určte silu, ktorá spôsobí jeho predĺženie o 5,0 mm.</a:t>
            </a:r>
          </a:p>
          <a:p>
            <a:r>
              <a:rPr lang="sk-SK" sz="3300" b="0" i="1"/>
              <a:t>E</a:t>
            </a:r>
            <a:r>
              <a:rPr lang="sk-SK" sz="3300" b="0" baseline="-25000"/>
              <a:t>oceľ</a:t>
            </a:r>
            <a:r>
              <a:rPr lang="sk-SK" sz="3300" b="0" i="1"/>
              <a:t> </a:t>
            </a:r>
            <a:r>
              <a:rPr lang="sk-SK" sz="3300" b="0"/>
              <a:t>=0,20 TPa </a:t>
            </a:r>
            <a:endParaRPr lang="en-US" sz="3300" b="0"/>
          </a:p>
        </p:txBody>
      </p:sp>
      <p:sp useBgFill="1"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79388" y="179388"/>
            <a:ext cx="2405062" cy="595312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/>
            <a:r>
              <a:rPr lang="sk-SK" sz="3300" b="0">
                <a:solidFill>
                  <a:srgbClr val="FF0000"/>
                </a:solidFill>
              </a:rPr>
              <a:t>Riešte úlohu: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215188" y="6156325"/>
            <a:ext cx="1827212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rIns="18000">
            <a:spAutoFit/>
          </a:bodyPr>
          <a:lstStyle/>
          <a:p>
            <a:r>
              <a:rPr lang="sk-SK" sz="3300" b="0" i="1"/>
              <a:t>F</a:t>
            </a:r>
            <a:r>
              <a:rPr lang="sk-SK" sz="3300" b="0"/>
              <a:t>= 0,5 kN</a:t>
            </a:r>
            <a:endParaRPr lang="en-US" sz="33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57224" y="2285992"/>
            <a:ext cx="72152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sk-SK" dirty="0" smtClean="0"/>
              <a:t>Oceľová skúšobná tyčinka s priemerom 15 mm sa pretrhla silou 1,63.10</a:t>
            </a:r>
            <a:r>
              <a:rPr lang="sk-SK" baseline="30000" dirty="0" smtClean="0"/>
              <a:t>5</a:t>
            </a:r>
            <a:r>
              <a:rPr lang="sk-SK" dirty="0" smtClean="0"/>
              <a:t> N. Určte medzu pevnosti v ťahu  ( sigmu) použitej ocele</a:t>
            </a:r>
            <a:r>
              <a:rPr lang="sk-SK" dirty="0" smtClean="0"/>
              <a:t>.</a:t>
            </a:r>
          </a:p>
          <a:p>
            <a:pPr lvl="0"/>
            <a:endParaRPr lang="sk-SK" dirty="0" smtClean="0"/>
          </a:p>
          <a:p>
            <a:pPr lvl="0">
              <a:buFont typeface="Arial" pitchFamily="34" charset="0"/>
              <a:buChar char="•"/>
            </a:pPr>
            <a:r>
              <a:rPr lang="sk-SK" dirty="0" smtClean="0"/>
              <a:t>Vypočítajte modul pružnosti v ťahu oceľového  drôtu  dĺžky 2m a prierezu 0,5 mm</a:t>
            </a:r>
            <a:r>
              <a:rPr lang="sk-SK" baseline="30000" dirty="0" smtClean="0"/>
              <a:t>2</a:t>
            </a:r>
            <a:r>
              <a:rPr lang="sk-SK" dirty="0" smtClean="0"/>
              <a:t>, keď pôsobením sily 200N sa predlží o 4 mm. </a:t>
            </a:r>
          </a:p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1500166" y="1071546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D.Ú.</a:t>
            </a:r>
            <a:endParaRPr lang="sk-SK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852738"/>
            <a:ext cx="8497887" cy="1595437"/>
          </a:xfrm>
          <a:solidFill>
            <a:schemeClr val="bg1">
              <a:alpha val="3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cs-CZ" sz="9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Koniec</a:t>
            </a:r>
            <a:endParaRPr lang="cs-CZ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5127625" y="33766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  <a:solidFill>
            <a:schemeClr val="bg1">
              <a:alpha val="67999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cs-CZ" sz="5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Rozdelenie</a:t>
            </a:r>
            <a:r>
              <a:rPr lang="cs-CZ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5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deformácií</a:t>
            </a:r>
            <a:endParaRPr lang="cs-CZ" sz="54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98525" y="1870075"/>
            <a:ext cx="253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50825" y="3141663"/>
            <a:ext cx="3201988" cy="769937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deformácia</a:t>
            </a:r>
            <a:endParaRPr lang="cs-CZ" sz="44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657600" y="1943100"/>
            <a:ext cx="5003800" cy="8001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44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elastická (pružná)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657600" y="4572000"/>
            <a:ext cx="4954588" cy="769938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plastická (</a:t>
            </a:r>
            <a:r>
              <a:rPr lang="cs-CZ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tvárna</a:t>
            </a:r>
            <a:r>
              <a:rPr lang="cs-CZ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)</a:t>
            </a:r>
          </a:p>
        </p:txBody>
      </p:sp>
      <p:sp>
        <p:nvSpPr>
          <p:cNvPr id="13334" name="AutoShape 22"/>
          <p:cNvSpPr>
            <a:spLocks noChangeArrowheads="1"/>
          </p:cNvSpPr>
          <p:nvPr/>
        </p:nvSpPr>
        <p:spPr bwMode="auto">
          <a:xfrm rot="-1372481">
            <a:off x="2051050" y="2349500"/>
            <a:ext cx="1584325" cy="846138"/>
          </a:xfrm>
          <a:prstGeom prst="rightArrow">
            <a:avLst>
              <a:gd name="adj1" fmla="val 50000"/>
              <a:gd name="adj2" fmla="val 468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35" name="AutoShape 23"/>
          <p:cNvSpPr>
            <a:spLocks noChangeArrowheads="1"/>
          </p:cNvSpPr>
          <p:nvPr/>
        </p:nvSpPr>
        <p:spPr bwMode="auto">
          <a:xfrm rot="1765579">
            <a:off x="2195513" y="3933825"/>
            <a:ext cx="1512887" cy="917575"/>
          </a:xfrm>
          <a:prstGeom prst="rightArrow">
            <a:avLst>
              <a:gd name="adj1" fmla="val 50000"/>
              <a:gd name="adj2" fmla="val 412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6" grpId="0" animBg="1"/>
      <p:bldP spid="13317" grpId="0" animBg="1"/>
      <p:bldP spid="13318" grpId="0" animBg="1"/>
      <p:bldP spid="13334" grpId="0" animBg="1"/>
      <p:bldP spid="133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4149725"/>
            <a:ext cx="8208963" cy="1584325"/>
          </a:xfrm>
          <a:solidFill>
            <a:schemeClr val="bg1">
              <a:alpha val="53000"/>
            </a:schemeClr>
          </a:solidFill>
        </p:spPr>
        <p:txBody>
          <a:bodyPr anchor="ctr"/>
          <a:lstStyle/>
          <a:p>
            <a:pPr indent="-77788" eaLnBrk="1" hangingPunct="1">
              <a:lnSpc>
                <a:spcPct val="90000"/>
              </a:lnSpc>
              <a:buClr>
                <a:srgbClr val="FF33CC"/>
              </a:buClr>
              <a:buSzPct val="150000"/>
              <a:buFontTx/>
              <a:buNone/>
              <a:defRPr/>
            </a:pP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Žiadny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materiál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nie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je ani dokonale elastický, ani plastický.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333375"/>
            <a:ext cx="8280400" cy="3527425"/>
          </a:xfrm>
          <a:solidFill>
            <a:schemeClr val="bg1">
              <a:alpha val="53000"/>
            </a:schemeClr>
          </a:solidFill>
        </p:spPr>
        <p:txBody>
          <a:bodyPr anchor="ctr"/>
          <a:lstStyle/>
          <a:p>
            <a:pPr indent="14288" eaLnBrk="1" hangingPunct="1">
              <a:lnSpc>
                <a:spcPct val="90000"/>
              </a:lnSpc>
              <a:buClr>
                <a:srgbClr val="FF33CC"/>
              </a:buClr>
              <a:buSzPct val="150000"/>
              <a:buFontTx/>
              <a:buNone/>
              <a:defRPr/>
            </a:pP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Ak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deformácia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zmizne,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keď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prestanú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vonkajšie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sily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pôsobiť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deformácia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je elastická (pružná).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Deformácia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telesa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ktorá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zostáva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sa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  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nazýva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plastická (</a:t>
            </a:r>
            <a:r>
              <a:rPr lang="cs-CZ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tvárna</a:t>
            </a:r>
            <a:r>
              <a:rPr lang="cs-CZ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nimBg="1"/>
      <p:bldP spid="1434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 t="2197" r="6215" b="7559"/>
          <a:stretch>
            <a:fillRect/>
          </a:stretch>
        </p:blipFill>
        <p:spPr bwMode="auto">
          <a:xfrm>
            <a:off x="762000" y="304800"/>
            <a:ext cx="1958975" cy="2971800"/>
          </a:xfrm>
          <a:prstGeom prst="rect">
            <a:avLst/>
          </a:prstGeom>
          <a:solidFill>
            <a:schemeClr val="bg1">
              <a:alpha val="3098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 l="4776" r="9254" b="17003"/>
          <a:stretch>
            <a:fillRect/>
          </a:stretch>
        </p:blipFill>
        <p:spPr bwMode="auto">
          <a:xfrm>
            <a:off x="4876800" y="914400"/>
            <a:ext cx="3810000" cy="3175000"/>
          </a:xfrm>
          <a:prstGeom prst="rect">
            <a:avLst/>
          </a:prstGeom>
          <a:solidFill>
            <a:schemeClr val="bg1">
              <a:alpha val="30980"/>
            </a:schemeClr>
          </a:solidFill>
          <a:ln w="9525" algn="ctr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 t="2194" r="6200" b="7550"/>
          <a:stretch>
            <a:fillRect/>
          </a:stretch>
        </p:blipFill>
        <p:spPr bwMode="auto">
          <a:xfrm>
            <a:off x="2057400" y="3581400"/>
            <a:ext cx="2060575" cy="3124200"/>
          </a:xfrm>
          <a:prstGeom prst="rect">
            <a:avLst/>
          </a:prstGeom>
          <a:solidFill>
            <a:schemeClr val="bg1">
              <a:alpha val="30980"/>
            </a:schemeClr>
          </a:solidFill>
          <a:ln w="9525" algn="ctr">
            <a:noFill/>
            <a:miter lim="800000"/>
            <a:headEnd/>
            <a:tailEnd/>
          </a:ln>
        </p:spPr>
      </p:pic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2895600" y="1447800"/>
            <a:ext cx="2209800" cy="838200"/>
          </a:xfrm>
          <a:prstGeom prst="rightArrow">
            <a:avLst>
              <a:gd name="adj1" fmla="val 50000"/>
              <a:gd name="adj2" fmla="val 659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 rot="2700000">
            <a:off x="4533900" y="3924300"/>
            <a:ext cx="762000" cy="1752600"/>
          </a:xfrm>
          <a:prstGeom prst="downArrow">
            <a:avLst>
              <a:gd name="adj1" fmla="val 50000"/>
              <a:gd name="adj2" fmla="val 5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771775" y="188913"/>
            <a:ext cx="5940425" cy="58896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Elasticky deformované </a:t>
            </a:r>
            <a:r>
              <a:rPr lang="cs-CZ" sz="32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teleso</a:t>
            </a:r>
            <a:endParaRPr lang="cs-CZ" sz="3200" b="1" dirty="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198" grpId="0" animBg="1"/>
      <p:bldP spid="81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 t="2194" r="6200" b="7550"/>
          <a:stretch>
            <a:fillRect/>
          </a:stretch>
        </p:blipFill>
        <p:spPr bwMode="auto">
          <a:xfrm>
            <a:off x="533400" y="533400"/>
            <a:ext cx="1958975" cy="2971800"/>
          </a:xfrm>
          <a:prstGeom prst="rect">
            <a:avLst/>
          </a:prstGeom>
          <a:solidFill>
            <a:schemeClr val="bg1">
              <a:alpha val="30980"/>
            </a:schemeClr>
          </a:solidFill>
          <a:ln w="9525" algn="ctr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 l="4776" r="9254" b="17003"/>
          <a:stretch>
            <a:fillRect/>
          </a:stretch>
        </p:blipFill>
        <p:spPr bwMode="auto">
          <a:xfrm>
            <a:off x="5029200" y="381000"/>
            <a:ext cx="3810000" cy="3175000"/>
          </a:xfrm>
          <a:prstGeom prst="rect">
            <a:avLst/>
          </a:prstGeom>
          <a:solidFill>
            <a:schemeClr val="bg1">
              <a:alpha val="30980"/>
            </a:schemeClr>
          </a:solidFill>
          <a:ln w="9525" algn="ctr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/>
          <a:srcRect l="14262" t="9639"/>
          <a:stretch>
            <a:fillRect/>
          </a:stretch>
        </p:blipFill>
        <p:spPr bwMode="auto">
          <a:xfrm>
            <a:off x="1600200" y="3581400"/>
            <a:ext cx="3124200" cy="3100388"/>
          </a:xfrm>
          <a:prstGeom prst="rect">
            <a:avLst/>
          </a:prstGeom>
          <a:solidFill>
            <a:schemeClr val="bg1">
              <a:alpha val="30980"/>
            </a:schemeClr>
          </a:solidFill>
          <a:ln w="9525" algn="ctr">
            <a:noFill/>
            <a:miter lim="800000"/>
            <a:headEnd/>
            <a:tailEnd/>
          </a:ln>
        </p:spPr>
      </p:pic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2590800" y="1752600"/>
            <a:ext cx="2590800" cy="990600"/>
          </a:xfrm>
          <a:prstGeom prst="rightArrow">
            <a:avLst>
              <a:gd name="adj1" fmla="val 50000"/>
              <a:gd name="adj2" fmla="val 653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 rot="10800000">
            <a:off x="4495800" y="4419600"/>
            <a:ext cx="1828800" cy="1371600"/>
          </a:xfrm>
          <a:custGeom>
            <a:avLst/>
            <a:gdLst>
              <a:gd name="T0" fmla="*/ 108429894 w 21600"/>
              <a:gd name="T1" fmla="*/ 0 h 21600"/>
              <a:gd name="T2" fmla="*/ 108429894 w 21600"/>
              <a:gd name="T3" fmla="*/ 49024094 h 21600"/>
              <a:gd name="T4" fmla="*/ 23204257 w 21600"/>
              <a:gd name="T5" fmla="*/ 87096600 h 21600"/>
              <a:gd name="T6" fmla="*/ 154838386 w 21600"/>
              <a:gd name="T7" fmla="*/ 2451201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959225" y="5949950"/>
            <a:ext cx="5184775" cy="528638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Plasticky deformované </a:t>
            </a:r>
            <a:r>
              <a:rPr lang="cs-CZ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teleso</a:t>
            </a:r>
            <a:endParaRPr lang="cs-CZ" sz="2800" b="1" dirty="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9222" grpId="0" animBg="1"/>
      <p:bldP spid="92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971800" y="2209800"/>
            <a:ext cx="5943600" cy="2895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1188" y="404813"/>
            <a:ext cx="7850187" cy="1116012"/>
          </a:xfrm>
          <a:prstGeom prst="rect">
            <a:avLst/>
          </a:prstGeom>
          <a:solidFill>
            <a:schemeClr val="bg1">
              <a:alpha val="67999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cs-CZ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Ďalšie</a:t>
            </a:r>
            <a:r>
              <a:rPr lang="cs-CZ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rozdelenie</a:t>
            </a:r>
            <a:r>
              <a:rPr lang="cs-CZ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deformácií</a:t>
            </a:r>
            <a:endParaRPr lang="cs-CZ" sz="4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98525" y="1870075"/>
            <a:ext cx="253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15888" y="3305175"/>
            <a:ext cx="2555875" cy="5842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cs-CZ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deformácia</a:t>
            </a:r>
            <a:r>
              <a:rPr lang="cs-CZ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200400" y="2590800"/>
            <a:ext cx="1947863" cy="5842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cs-CZ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V </a:t>
            </a:r>
            <a:r>
              <a:rPr lang="cs-CZ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ťahu</a:t>
            </a:r>
            <a:endParaRPr lang="cs-CZ" sz="32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5076825" y="3429000"/>
            <a:ext cx="1600200" cy="617538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cs-CZ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v tlaku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276600" y="4038600"/>
            <a:ext cx="1752600" cy="5842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cs-CZ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v ohybe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6477000" y="2590800"/>
            <a:ext cx="2271713" cy="5842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cs-CZ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v </a:t>
            </a:r>
            <a:r>
              <a:rPr lang="cs-CZ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šmyku</a:t>
            </a:r>
            <a:endParaRPr lang="cs-CZ" sz="32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516688" y="4343400"/>
            <a:ext cx="2246312" cy="5238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cs-CZ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krútením</a:t>
            </a:r>
            <a:endParaRPr lang="cs-CZ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2627313" y="335756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nimBg="1"/>
      <p:bldP spid="15364" grpId="0"/>
      <p:bldP spid="15368" grpId="0" animBg="1"/>
      <p:bldP spid="15369" grpId="0" animBg="1"/>
      <p:bldP spid="15370" grpId="0" animBg="1"/>
      <p:bldP spid="15371" grpId="0" animBg="1"/>
      <p:bldP spid="15372" grpId="0" animBg="1"/>
      <p:bldP spid="15373" grpId="0" animBg="1"/>
      <p:bldP spid="153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alpha val="53000"/>
            </a:schemeClr>
          </a:solidFill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FF33CC"/>
              </a:buClr>
              <a:buSzPct val="150000"/>
              <a:buFont typeface="Wingdings" pitchFamily="2" charset="2"/>
              <a:buChar char="§"/>
              <a:defRPr/>
            </a:pPr>
            <a:r>
              <a:rPr lang="cs-CZ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deformácia</a:t>
            </a:r>
            <a:r>
              <a:rPr lang="cs-CZ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 </a:t>
            </a:r>
            <a:r>
              <a:rPr lang="cs-CZ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ťahu</a:t>
            </a:r>
            <a:endParaRPr lang="cs-CZ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16387" name="Picture 3" descr="Skenovaný obrázek001"/>
          <p:cNvPicPr>
            <a:picLocks noChangeAspect="1" noChangeArrowheads="1"/>
          </p:cNvPicPr>
          <p:nvPr/>
        </p:nvPicPr>
        <p:blipFill>
          <a:blip r:embed="rId3">
            <a:lum bright="32000" contrast="32000"/>
          </a:blip>
          <a:srcRect l="3458" t="13916" r="6267" b="14987"/>
          <a:stretch>
            <a:fillRect/>
          </a:stretch>
        </p:blipFill>
        <p:spPr bwMode="auto">
          <a:xfrm>
            <a:off x="823913" y="2640013"/>
            <a:ext cx="7566025" cy="2225675"/>
          </a:xfrm>
          <a:prstGeom prst="rect">
            <a:avLst/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alpha val="53000"/>
            </a:schemeClr>
          </a:solidFill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FF33CC"/>
              </a:buClr>
              <a:buSzPct val="150000"/>
              <a:buFont typeface="Wingdings" pitchFamily="2" charset="2"/>
              <a:buChar char="§"/>
              <a:defRPr/>
            </a:pPr>
            <a:r>
              <a:rPr lang="cs-CZ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deformácia</a:t>
            </a:r>
            <a:r>
              <a:rPr lang="cs-CZ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 tlaku</a:t>
            </a:r>
          </a:p>
        </p:txBody>
      </p:sp>
      <p:pic>
        <p:nvPicPr>
          <p:cNvPr id="17411" name="Picture 3" descr="tlak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32000" contrast="40000"/>
          </a:blip>
          <a:srcRect l="7986" t="12090" r="9062"/>
          <a:stretch>
            <a:fillRect/>
          </a:stretch>
        </p:blipFill>
        <p:spPr>
          <a:xfrm>
            <a:off x="684213" y="2439988"/>
            <a:ext cx="7562850" cy="2652712"/>
          </a:xfrm>
          <a:noFill/>
          <a:ln w="4445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456</Words>
  <Application>Microsoft Office PowerPoint</Application>
  <PresentationFormat>Prezentácia na obrazovke (4:3)</PresentationFormat>
  <Paragraphs>99</Paragraphs>
  <Slides>28</Slides>
  <Notes>16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28</vt:i4>
      </vt:variant>
    </vt:vector>
  </HeadingPairs>
  <TitlesOfParts>
    <vt:vector size="31" baseType="lpstr">
      <vt:lpstr>Default Design</vt:lpstr>
      <vt:lpstr>Rovnice</vt:lpstr>
      <vt:lpstr>Microsoft Equation 3.0</vt:lpstr>
      <vt:lpstr>Deformácia pevného telesa</vt:lpstr>
      <vt:lpstr>Pevné teleso má stály tvar a objem. Deformace-zmena jeho rozmerov, tvaru, objemu spôsobená vonkajšími silami.</vt:lpstr>
      <vt:lpstr>Rozdelenie deformácií</vt:lpstr>
      <vt:lpstr>Snímka 4</vt:lpstr>
      <vt:lpstr>Snímka 5</vt:lpstr>
      <vt:lpstr>Snímka 6</vt:lpstr>
      <vt:lpstr>Snímka 7</vt:lpstr>
      <vt:lpstr> deformácia v ťahu</vt:lpstr>
      <vt:lpstr> deformácia v tlaku</vt:lpstr>
      <vt:lpstr> deformácia v šmyku</vt:lpstr>
      <vt:lpstr> deformácia v ohybe</vt:lpstr>
      <vt:lpstr> deformácia krútením</vt:lpstr>
      <vt:lpstr>Deformácie v ťahu, napätie</vt:lpstr>
      <vt:lpstr>Napätie v pevných látkach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Snímka 22</vt:lpstr>
      <vt:lpstr>Snímka 23</vt:lpstr>
      <vt:lpstr>Snímka 24</vt:lpstr>
      <vt:lpstr>Snímka 25</vt:lpstr>
      <vt:lpstr>Snímka 26</vt:lpstr>
      <vt:lpstr>Snímka 27</vt:lpstr>
      <vt:lpstr>Koniec</vt:lpstr>
    </vt:vector>
  </TitlesOfParts>
  <Company>GJP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student</dc:creator>
  <cp:lastModifiedBy>Jarka Viťazková</cp:lastModifiedBy>
  <cp:revision>33</cp:revision>
  <dcterms:created xsi:type="dcterms:W3CDTF">2007-11-27T13:18:28Z</dcterms:created>
  <dcterms:modified xsi:type="dcterms:W3CDTF">2020-11-03T10:47:48Z</dcterms:modified>
</cp:coreProperties>
</file>