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60"/>
  </p:normalViewPr>
  <p:slideViewPr>
    <p:cSldViewPr>
      <p:cViewPr>
        <p:scale>
          <a:sx n="69" d="100"/>
          <a:sy n="69" d="100"/>
        </p:scale>
        <p:origin x="-1244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0FB91-5E3F-432D-A526-378701BB0B8F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Dom v stráni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  </a:t>
            </a:r>
          </a:p>
          <a:p>
            <a:pPr algn="l"/>
            <a:endParaRPr lang="sk-SK" dirty="0"/>
          </a:p>
          <a:p>
            <a:pPr algn="l"/>
            <a:r>
              <a:rPr lang="sk-SK" dirty="0" smtClean="0"/>
              <a:t>Martin Kukučín</a:t>
            </a:r>
          </a:p>
        </p:txBody>
      </p:sp>
    </p:spTree>
    <p:extLst>
      <p:ext uri="{BB962C8B-B14F-4D97-AF65-F5344CB8AC3E}">
        <p14:creationId xmlns:p14="http://schemas.microsoft.com/office/powerpoint/2010/main" val="20255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Vonkajšia kompozícia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78828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(10-15 kapitola)</a:t>
            </a:r>
          </a:p>
          <a:p>
            <a:r>
              <a:rPr lang="sk-SK" sz="2400" dirty="0" smtClean="0"/>
              <a:t>Práve tu dochádza k vyvrcholeniu vzťahov/sporov. Prichádza </a:t>
            </a:r>
            <a:r>
              <a:rPr lang="sk-SK" sz="2400" dirty="0" err="1" smtClean="0"/>
              <a:t>Dorica</a:t>
            </a:r>
            <a:r>
              <a:rPr lang="sk-SK" sz="2400" dirty="0" smtClean="0"/>
              <a:t> ktorá “zamieša karty“.</a:t>
            </a:r>
          </a:p>
          <a:p>
            <a:r>
              <a:rPr lang="sk-SK" sz="2400" dirty="0" smtClean="0"/>
              <a:t>Práve ona je skúškou lásky </a:t>
            </a:r>
            <a:r>
              <a:rPr lang="sk-SK" sz="2400" dirty="0" err="1" smtClean="0"/>
              <a:t>Katice</a:t>
            </a:r>
            <a:r>
              <a:rPr lang="sk-SK" sz="2400" dirty="0" smtClean="0"/>
              <a:t> a Nika.</a:t>
            </a:r>
          </a:p>
          <a:p>
            <a:r>
              <a:rPr lang="sk-SK" sz="2400" dirty="0" err="1" smtClean="0"/>
              <a:t>Niko</a:t>
            </a:r>
            <a:r>
              <a:rPr lang="sk-SK" sz="2400" dirty="0" smtClean="0"/>
              <a:t> si uvedomuje, že tento vzťah by nebol dobrý ani pre jedného z nich.</a:t>
            </a:r>
          </a:p>
          <a:p>
            <a:endParaRPr lang="sk-SK" sz="2400" dirty="0" smtClean="0"/>
          </a:p>
          <a:p>
            <a:r>
              <a:rPr lang="sk-SK" sz="2400" dirty="0" smtClean="0"/>
              <a:t> (16-18 kapitola)</a:t>
            </a:r>
          </a:p>
          <a:p>
            <a:r>
              <a:rPr lang="sk-SK" sz="2400" dirty="0" smtClean="0"/>
              <a:t>Mate umiera a ešte na </a:t>
            </a:r>
            <a:r>
              <a:rPr lang="sk-SK" sz="2400" dirty="0" err="1" smtClean="0"/>
              <a:t>smrtelnej</a:t>
            </a:r>
            <a:r>
              <a:rPr lang="sk-SK" sz="2400" dirty="0" smtClean="0"/>
              <a:t> posteli utešuje svoju smútiacu dcéru, no zároveň ďakuje (osudu)že nechal aby sa ich vzťah nenaplnil.</a:t>
            </a:r>
          </a:p>
        </p:txBody>
      </p:sp>
    </p:spTree>
    <p:extLst>
      <p:ext uri="{BB962C8B-B14F-4D97-AF65-F5344CB8AC3E}">
        <p14:creationId xmlns:p14="http://schemas.microsoft.com/office/powerpoint/2010/main" val="39481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r>
              <a:rPr lang="sk-SK" dirty="0" smtClean="0"/>
              <a:t>Vnútorná kompozícia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Expozícia: </a:t>
            </a:r>
            <a:r>
              <a:rPr lang="sk-SK" sz="2000" dirty="0" err="1" smtClean="0"/>
              <a:t>Niko</a:t>
            </a:r>
            <a:r>
              <a:rPr lang="sk-SK" sz="2000" dirty="0" smtClean="0"/>
              <a:t> sa zaľúbi do </a:t>
            </a:r>
            <a:r>
              <a:rPr lang="sk-SK" sz="2000" dirty="0" err="1" smtClean="0"/>
              <a:t>Katice</a:t>
            </a:r>
            <a:r>
              <a:rPr lang="sk-SK" sz="2000" dirty="0" smtClean="0"/>
              <a:t>. Prežíva svoj pocit romanticky, zatiaľ čo </a:t>
            </a:r>
            <a:r>
              <a:rPr lang="sk-SK" sz="2000" dirty="0" err="1" smtClean="0"/>
              <a:t>Katica</a:t>
            </a:r>
            <a:r>
              <a:rPr lang="sk-SK" sz="2000" dirty="0" smtClean="0"/>
              <a:t> cíti víťazstvo.</a:t>
            </a:r>
          </a:p>
          <a:p>
            <a:r>
              <a:rPr lang="sk-SK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Kolízia: </a:t>
            </a:r>
            <a:r>
              <a:rPr lang="sk-SK" sz="2000" dirty="0" err="1" smtClean="0"/>
              <a:t>Niko</a:t>
            </a:r>
            <a:r>
              <a:rPr lang="sk-SK" sz="2000" dirty="0" smtClean="0"/>
              <a:t> prejaví záujem o sedliactvo, odpustí </a:t>
            </a:r>
            <a:r>
              <a:rPr lang="sk-SK" sz="2000" dirty="0" err="1" smtClean="0"/>
              <a:t>Katici</a:t>
            </a:r>
            <a:r>
              <a:rPr lang="sk-SK" sz="2000" dirty="0" smtClean="0"/>
              <a:t> sľub čo dala Paškovi v minulosti. </a:t>
            </a:r>
            <a:r>
              <a:rPr lang="sk-SK" sz="2000" dirty="0" err="1" smtClean="0"/>
              <a:t>Katica</a:t>
            </a:r>
            <a:r>
              <a:rPr lang="sk-SK" sz="2000" dirty="0" smtClean="0"/>
              <a:t> zmení svoj životný štýl a prestane slúžiť.</a:t>
            </a:r>
          </a:p>
          <a:p>
            <a:r>
              <a:rPr lang="sk-SK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Kríza: </a:t>
            </a:r>
            <a:r>
              <a:rPr lang="sk-SK" sz="2000" dirty="0" err="1" smtClean="0"/>
              <a:t>Niko</a:t>
            </a:r>
            <a:r>
              <a:rPr lang="sk-SK" sz="2000" dirty="0" smtClean="0"/>
              <a:t> spoznáva </a:t>
            </a:r>
            <a:r>
              <a:rPr lang="sk-SK" sz="2000" dirty="0" err="1" smtClean="0"/>
              <a:t>Katicinu</a:t>
            </a:r>
            <a:r>
              <a:rPr lang="sk-SK" sz="2000" dirty="0" smtClean="0"/>
              <a:t> rodinu. </a:t>
            </a:r>
            <a:r>
              <a:rPr lang="sk-SK" sz="2000" dirty="0" err="1" smtClean="0"/>
              <a:t>Katica</a:t>
            </a:r>
            <a:r>
              <a:rPr lang="sk-SK" sz="2000" dirty="0" smtClean="0"/>
              <a:t> pocíti ochladnutie ich vzťahu a začnú ju sužovať obavy o jej pozíciu.</a:t>
            </a:r>
          </a:p>
          <a:p>
            <a:r>
              <a:rPr lang="sk-SK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Peripetia: </a:t>
            </a:r>
            <a:r>
              <a:rPr lang="sk-SK" sz="2000" dirty="0" smtClean="0"/>
              <a:t>Vzťah sa začína </a:t>
            </a:r>
            <a:r>
              <a:rPr lang="sk-SK" sz="2000" dirty="0" err="1" smtClean="0"/>
              <a:t>krystalizovať</a:t>
            </a:r>
            <a:r>
              <a:rPr lang="sk-SK" sz="2000" dirty="0" smtClean="0"/>
              <a:t> vo chvíli keď sa vráti </a:t>
            </a:r>
            <a:r>
              <a:rPr lang="sk-SK" sz="2000" dirty="0" err="1" smtClean="0"/>
              <a:t>Dorica</a:t>
            </a:r>
            <a:r>
              <a:rPr lang="sk-SK" sz="2000" dirty="0" smtClean="0"/>
              <a:t>.</a:t>
            </a:r>
          </a:p>
          <a:p>
            <a:r>
              <a:rPr lang="sk-SK" sz="2000" dirty="0" err="1" smtClean="0"/>
              <a:t>Niko</a:t>
            </a:r>
            <a:r>
              <a:rPr lang="sk-SK" sz="2000" dirty="0" smtClean="0"/>
              <a:t> sa vracia k spoločenskej norme a svojim tradíciám. </a:t>
            </a:r>
            <a:r>
              <a:rPr lang="sk-SK" sz="2000" dirty="0" err="1" smtClean="0"/>
              <a:t>Katica</a:t>
            </a:r>
            <a:r>
              <a:rPr lang="sk-SK" sz="2000" dirty="0" smtClean="0"/>
              <a:t> pochopí že proti </a:t>
            </a:r>
            <a:r>
              <a:rPr lang="sk-SK" sz="2000" dirty="0" err="1" smtClean="0"/>
              <a:t>Dorici</a:t>
            </a:r>
            <a:r>
              <a:rPr lang="sk-SK" sz="2000" dirty="0" smtClean="0"/>
              <a:t> nemá žiadnu šancu.</a:t>
            </a:r>
          </a:p>
          <a:p>
            <a:r>
              <a:rPr lang="sk-SK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Katastrofa: </a:t>
            </a:r>
            <a:r>
              <a:rPr lang="sk-SK" sz="2000" dirty="0" smtClean="0"/>
              <a:t>Blížiaca sa smrť </a:t>
            </a:r>
            <a:r>
              <a:rPr lang="sk-SK" sz="2000" dirty="0" err="1" smtClean="0"/>
              <a:t>Mateho</a:t>
            </a:r>
            <a:r>
              <a:rPr lang="sk-SK" sz="2000" dirty="0" smtClean="0"/>
              <a:t> </a:t>
            </a:r>
            <a:r>
              <a:rPr lang="sk-SK" sz="2000" dirty="0" err="1" smtClean="0"/>
              <a:t>Beraca</a:t>
            </a:r>
            <a:r>
              <a:rPr lang="sk-SK" sz="2000" dirty="0" smtClean="0"/>
              <a:t> zbližuje pohnevaných a rozuzlí napäté vzťahy.</a:t>
            </a:r>
          </a:p>
          <a:p>
            <a:r>
              <a:rPr lang="sk-SK" sz="2000" dirty="0" smtClean="0"/>
              <a:t>(</a:t>
            </a:r>
            <a:r>
              <a:rPr lang="sk-SK" sz="2000" dirty="0" err="1" smtClean="0"/>
              <a:t>Niko</a:t>
            </a:r>
            <a:r>
              <a:rPr lang="sk-SK" sz="2000" dirty="0" smtClean="0"/>
              <a:t> ostáva s </a:t>
            </a:r>
            <a:r>
              <a:rPr lang="sk-SK" sz="2000" dirty="0" err="1" smtClean="0"/>
              <a:t>Doricou</a:t>
            </a:r>
            <a:r>
              <a:rPr lang="sk-SK" sz="2000" dirty="0" smtClean="0"/>
              <a:t> a Paško s </a:t>
            </a:r>
            <a:r>
              <a:rPr lang="sk-SK" sz="2000" dirty="0" err="1" smtClean="0"/>
              <a:t>Katicou</a:t>
            </a:r>
            <a:r>
              <a:rPr lang="sk-SK" sz="2000" dirty="0" smtClean="0"/>
              <a:t>).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061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Aktualizácia diela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minulosti sa ľudia z vyšších spoločenských vrstiev nemohli dať dokopy s ľuďmi z nižšej spoločenskej vrstvy. V súčasnosti to v niektorých krajinách pretrváva. Ide hlavne o kráľovské rodiny.</a:t>
            </a:r>
          </a:p>
          <a:p>
            <a:r>
              <a:rPr lang="sk-SK" sz="2000" dirty="0" smtClean="0"/>
              <a:t>No čo sa týka peňazí je veľa ľudí, ktorí sa berú nie pre lásku, ale pre majetok, slávu, peniaze.</a:t>
            </a:r>
          </a:p>
          <a:p>
            <a:r>
              <a:rPr lang="sk-SK" sz="2000" dirty="0" smtClean="0"/>
              <a:t>Presne ako povedal Mate: „Nepozeraj ty nikdy aký je tanier. Hlavná vec nie je, aký je, ale čo je na ňom“.</a:t>
            </a:r>
          </a:p>
          <a:p>
            <a:r>
              <a:rPr lang="sk-SK" sz="2000" dirty="0" smtClean="0"/>
              <a:t>Človek môže hoci byť z chudobnejšej rodiny, ale hlavné je to, aké má úmysly a srdce.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884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postavy sa v príbehu najviac rozvíjali?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Niko</a:t>
            </a:r>
            <a:r>
              <a:rPr lang="sk-SK" dirty="0" smtClean="0"/>
              <a:t> – keď si uvedomil, že jeho vzťah s </a:t>
            </a:r>
            <a:r>
              <a:rPr lang="sk-SK" dirty="0" err="1" smtClean="0"/>
              <a:t>Katicou</a:t>
            </a:r>
            <a:r>
              <a:rPr lang="sk-SK" dirty="0" smtClean="0"/>
              <a:t> nemá žiadny zmysel.</a:t>
            </a:r>
          </a:p>
          <a:p>
            <a:endParaRPr lang="sk-SK" dirty="0" smtClean="0"/>
          </a:p>
          <a:p>
            <a:r>
              <a:rPr lang="sk-SK" dirty="0" err="1" smtClean="0"/>
              <a:t>Katica</a:t>
            </a:r>
            <a:r>
              <a:rPr lang="sk-SK" dirty="0" smtClean="0"/>
              <a:t> – keď sa jej túžba po lepšom živote premení na ozajstný cit.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35" y="4509120"/>
            <a:ext cx="1159253" cy="173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6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sk-SK" sz="4000" dirty="0" smtClean="0"/>
              <a:t>Ďakujeme za pozornosť </a:t>
            </a:r>
            <a:r>
              <a:rPr lang="sk-SK" sz="4000" dirty="0" smtClean="0">
                <a:sym typeface="Wingdings" pitchFamily="2" charset="2"/>
              </a:rPr>
              <a:t> </a:t>
            </a:r>
          </a:p>
          <a:p>
            <a:pPr marL="64008" indent="0" algn="r">
              <a:buNone/>
            </a:pPr>
            <a:endParaRPr lang="sk-SK" sz="4000" dirty="0" smtClean="0"/>
          </a:p>
          <a:p>
            <a:pPr marL="64008" indent="0" algn="r">
              <a:buNone/>
            </a:pPr>
            <a:endParaRPr lang="sk-SK" sz="4000" dirty="0"/>
          </a:p>
          <a:p>
            <a:pPr marL="64008" indent="0" algn="r">
              <a:buNone/>
            </a:pPr>
            <a:endParaRPr lang="sk-SK" sz="4000" dirty="0" smtClean="0"/>
          </a:p>
          <a:p>
            <a:pPr marL="64008" indent="0" algn="r">
              <a:buNone/>
            </a:pPr>
            <a:r>
              <a:rPr lang="sk-SK" sz="2400" dirty="0" smtClean="0"/>
              <a:t>Rebeka Jančíková</a:t>
            </a:r>
          </a:p>
          <a:p>
            <a:pPr marL="64008" indent="0" algn="r">
              <a:buNone/>
            </a:pPr>
            <a:r>
              <a:rPr lang="sk-SK" sz="2400" dirty="0" smtClean="0"/>
              <a:t>Janina Maliňáková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0752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Martin Kukučín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12568"/>
          </a:xfrm>
        </p:spPr>
        <p:txBody>
          <a:bodyPr/>
          <a:lstStyle/>
          <a:p>
            <a:r>
              <a:rPr lang="sk-SK" dirty="0" smtClean="0"/>
              <a:t>(1860 – 1928)</a:t>
            </a:r>
          </a:p>
          <a:p>
            <a:r>
              <a:rPr lang="sk-SK" dirty="0"/>
              <a:t>v</a:t>
            </a:r>
            <a:r>
              <a:rPr lang="sk-SK" dirty="0" smtClean="0"/>
              <a:t>lastným menom </a:t>
            </a:r>
            <a:r>
              <a:rPr lang="sk-SK" b="1" dirty="0" smtClean="0"/>
              <a:t>Matej </a:t>
            </a:r>
            <a:r>
              <a:rPr lang="sk-SK" b="1" dirty="0" err="1" smtClean="0"/>
              <a:t>Bencúr</a:t>
            </a:r>
            <a:endParaRPr lang="sk-SK" b="1" dirty="0" smtClean="0"/>
          </a:p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predstaviteľ  1.vlny slovenského realizmu</a:t>
            </a:r>
          </a:p>
          <a:p>
            <a:r>
              <a:rPr lang="sk-SK" dirty="0"/>
              <a:t>bol </a:t>
            </a:r>
            <a:r>
              <a:rPr lang="sk-SK" dirty="0" smtClean="0"/>
              <a:t>slovenský</a:t>
            </a:r>
            <a:r>
              <a:rPr lang="sk-SK" dirty="0"/>
              <a:t> lekár, známejší ako </a:t>
            </a:r>
            <a:r>
              <a:rPr lang="sk-SK" dirty="0" smtClean="0"/>
              <a:t>prozaik,</a:t>
            </a:r>
            <a:r>
              <a:rPr lang="sk-SK" dirty="0"/>
              <a:t> </a:t>
            </a:r>
            <a:r>
              <a:rPr lang="sk-SK" dirty="0" smtClean="0"/>
              <a:t>dramatik</a:t>
            </a:r>
            <a:r>
              <a:rPr lang="sk-SK" dirty="0"/>
              <a:t> a </a:t>
            </a:r>
            <a:r>
              <a:rPr lang="sk-SK" dirty="0" smtClean="0"/>
              <a:t>publicista</a:t>
            </a:r>
          </a:p>
          <a:p>
            <a:r>
              <a:rPr lang="sk-SK" dirty="0"/>
              <a:t> zakladateľ </a:t>
            </a:r>
            <a:r>
              <a:rPr lang="sk-SK" b="1" dirty="0"/>
              <a:t>modernej slovenskej </a:t>
            </a:r>
            <a:r>
              <a:rPr lang="sk-SK" b="1" dirty="0" smtClean="0"/>
              <a:t>prózy</a:t>
            </a:r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444377" cy="187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Tvorba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poviedky: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Veľkou lyžicou, Rysavá jalovica, Keď báčik z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Chochoľova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umrie</a:t>
            </a: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novely: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Neprebudený, Mladé letá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r>
              <a:rPr lang="sk-SK" b="1" dirty="0">
                <a:latin typeface="Arial" pitchFamily="34" charset="0"/>
                <a:cs typeface="Arial" pitchFamily="34" charset="0"/>
              </a:rPr>
              <a:t>r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omány: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Dom v stráni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6" y="4221088"/>
            <a:ext cx="1366212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16" y="4221088"/>
            <a:ext cx="1584176" cy="211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5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Dom v stráni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4713387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cs typeface="Arial" pitchFamily="34" charset="0"/>
              </a:rPr>
              <a:t>Téma: </a:t>
            </a:r>
            <a:r>
              <a:rPr lang="sk-SK" sz="2800" dirty="0" smtClean="0"/>
              <a:t>Problém </a:t>
            </a:r>
            <a:r>
              <a:rPr lang="sk-SK" sz="2800" dirty="0"/>
              <a:t>sedliactva v národnom spoločenstve, láska dvoch ľudí, ktorá stroskotá</a:t>
            </a:r>
            <a:r>
              <a:rPr lang="sk-SK" dirty="0"/>
              <a:t>.</a:t>
            </a:r>
            <a:endParaRPr lang="sk-SK" b="1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Idea: </a:t>
            </a:r>
            <a:r>
              <a:rPr lang="sk-SK" sz="2800" dirty="0" smtClean="0"/>
              <a:t>Život </a:t>
            </a:r>
            <a:r>
              <a:rPr lang="sk-SK" sz="2800" dirty="0"/>
              <a:t>ľudí na ostrove Brač, odsudzovanie </a:t>
            </a:r>
            <a:r>
              <a:rPr lang="sk-SK" sz="2800" dirty="0" smtClean="0"/>
              <a:t>zemianstva</a:t>
            </a:r>
            <a:endParaRPr lang="sk-SK" sz="2800" b="1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Čas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a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miesto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deja: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pod </a:t>
            </a:r>
            <a:r>
              <a:rPr lang="sk-SK" sz="2800" dirty="0" err="1" smtClean="0">
                <a:cs typeface="Arial" pitchFamily="34" charset="0"/>
              </a:rPr>
              <a:t>Grabovikom</a:t>
            </a:r>
            <a:r>
              <a:rPr lang="sk-SK" sz="2800" dirty="0" smtClean="0">
                <a:cs typeface="Arial" pitchFamily="34" charset="0"/>
              </a:rPr>
              <a:t>, autorova súčasnosť (koniec 19.storočia)</a:t>
            </a:r>
          </a:p>
          <a:p>
            <a:r>
              <a:rPr lang="sk-SK" b="1" dirty="0" smtClean="0">
                <a:cs typeface="Arial" pitchFamily="34" charset="0"/>
              </a:rPr>
              <a:t>Druh/Žáner</a:t>
            </a:r>
            <a:r>
              <a:rPr lang="sk-SK" b="1" i="1" dirty="0" smtClean="0">
                <a:cs typeface="Arial" pitchFamily="34" charset="0"/>
              </a:rPr>
              <a:t>:</a:t>
            </a:r>
            <a:r>
              <a:rPr lang="sk-SK" b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epika/spoločenský román</a:t>
            </a:r>
            <a:endParaRPr lang="sk-SK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Vonkajšia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kompozícia</a:t>
            </a:r>
            <a:r>
              <a:rPr lang="sk-SK" b="1" i="1" dirty="0" smtClean="0">
                <a:cs typeface="Arial" pitchFamily="34" charset="0"/>
              </a:rPr>
              <a:t>: </a:t>
            </a:r>
            <a:r>
              <a:rPr lang="sk-SK" sz="2800" dirty="0" smtClean="0">
                <a:cs typeface="Arial" pitchFamily="34" charset="0"/>
              </a:rPr>
              <a:t>18 kapitol</a:t>
            </a:r>
          </a:p>
          <a:p>
            <a:r>
              <a:rPr lang="sk-SK" b="1" dirty="0" smtClean="0">
                <a:cs typeface="Arial" pitchFamily="34" charset="0"/>
              </a:rPr>
              <a:t>Rozprávač</a:t>
            </a:r>
            <a:r>
              <a:rPr lang="sk-SK" b="1" i="1" dirty="0" smtClean="0">
                <a:cs typeface="Arial" pitchFamily="34" charset="0"/>
              </a:rPr>
              <a:t>:</a:t>
            </a:r>
            <a:r>
              <a:rPr lang="sk-SK" b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vševediaci (autorský)</a:t>
            </a:r>
          </a:p>
          <a:p>
            <a:r>
              <a:rPr lang="sk-SK" b="1" dirty="0" smtClean="0"/>
              <a:t>Konflikt</a:t>
            </a:r>
            <a:r>
              <a:rPr lang="sk-SK" dirty="0"/>
              <a:t>: </a:t>
            </a:r>
            <a:r>
              <a:rPr lang="sk-SK" sz="3000" dirty="0"/>
              <a:t>zemania – sedliaci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09120"/>
            <a:ext cx="1401763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Postavy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sz="6000" b="1" dirty="0"/>
              <a:t>Mate </a:t>
            </a:r>
            <a:r>
              <a:rPr lang="sk-SK" sz="6000" b="1" dirty="0" err="1"/>
              <a:t>Bera</a:t>
            </a:r>
            <a:r>
              <a:rPr lang="sk-SK" sz="6000" dirty="0" err="1"/>
              <a:t>c</a:t>
            </a:r>
            <a:r>
              <a:rPr lang="sk-SK" sz="6000" dirty="0"/>
              <a:t> – </a:t>
            </a:r>
            <a:r>
              <a:rPr lang="sk-SK" sz="6000" dirty="0" err="1"/>
              <a:t>težak</a:t>
            </a:r>
            <a:r>
              <a:rPr lang="sk-SK" sz="6000" dirty="0"/>
              <a:t> sedliak, typ </a:t>
            </a:r>
            <a:r>
              <a:rPr lang="sk-SK" sz="6000" dirty="0" smtClean="0"/>
              <a:t>patriarchálneho </a:t>
            </a:r>
            <a:r>
              <a:rPr lang="sk-SK" sz="6000" dirty="0" err="1" smtClean="0"/>
              <a:t>čoveka</a:t>
            </a:r>
            <a:r>
              <a:rPr lang="sk-SK" sz="6000" dirty="0"/>
              <a:t>, ktorý je </a:t>
            </a:r>
            <a:r>
              <a:rPr lang="sk-SK" sz="6000" dirty="0" smtClean="0"/>
              <a:t>síce </a:t>
            </a:r>
            <a:r>
              <a:rPr lang="sk-SK" sz="6000" dirty="0"/>
              <a:t>sedliak, ale na svoj stav je hrdý. Vie kam patrí a v tomto duchu sa snaží napraviť i cestu svojej dcéry.</a:t>
            </a:r>
          </a:p>
          <a:p>
            <a:r>
              <a:rPr lang="sk-SK" sz="6000" b="1" dirty="0" err="1"/>
              <a:t>Šora</a:t>
            </a:r>
            <a:r>
              <a:rPr lang="sk-SK" sz="6000" b="1" dirty="0"/>
              <a:t> </a:t>
            </a:r>
            <a:r>
              <a:rPr lang="sk-SK" sz="6000" b="1" dirty="0" err="1"/>
              <a:t>Anzula</a:t>
            </a:r>
            <a:r>
              <a:rPr lang="sk-SK" sz="6000" b="1" dirty="0"/>
              <a:t> </a:t>
            </a:r>
            <a:r>
              <a:rPr lang="sk-SK" sz="6000" b="1" dirty="0" err="1" smtClean="0"/>
              <a:t>Dubčicová:</a:t>
            </a:r>
            <a:r>
              <a:rPr lang="sk-SK" sz="6000" dirty="0" err="1" smtClean="0"/>
              <a:t>hrdá</a:t>
            </a:r>
            <a:r>
              <a:rPr lang="sk-SK" sz="6000" dirty="0" smtClean="0"/>
              <a:t> </a:t>
            </a:r>
            <a:r>
              <a:rPr lang="sk-SK" sz="6000" dirty="0"/>
              <a:t>statkárka, ktorá si váži sedliaka </a:t>
            </a:r>
            <a:r>
              <a:rPr lang="sk-SK" sz="6000" dirty="0" err="1"/>
              <a:t>Mateho</a:t>
            </a:r>
            <a:r>
              <a:rPr lang="sk-SK" sz="6000" dirty="0"/>
              <a:t> za jeho prácu i názor na manželstvo </a:t>
            </a:r>
            <a:r>
              <a:rPr lang="sk-SK" sz="6000" dirty="0" err="1"/>
              <a:t>Katice</a:t>
            </a:r>
            <a:r>
              <a:rPr lang="sk-SK" sz="6000" dirty="0"/>
              <a:t> a Nika. Vie, že spoločenský rozdiel medzi jej synom a </a:t>
            </a:r>
            <a:r>
              <a:rPr lang="sk-SK" sz="6000" dirty="0" err="1"/>
              <a:t>Katicou</a:t>
            </a:r>
            <a:r>
              <a:rPr lang="sk-SK" sz="6000" dirty="0"/>
              <a:t> sa šikovnou taktikou prejaví v plnej miere.</a:t>
            </a:r>
          </a:p>
          <a:p>
            <a:r>
              <a:rPr lang="sk-SK" sz="6000" b="1" dirty="0" err="1" smtClean="0"/>
              <a:t>Katica</a:t>
            </a:r>
            <a:r>
              <a:rPr lang="sk-SK" sz="6000" b="1" dirty="0" smtClean="0"/>
              <a:t>:</a:t>
            </a:r>
            <a:r>
              <a:rPr lang="sk-SK" sz="6000" dirty="0" smtClean="0"/>
              <a:t> dcéra </a:t>
            </a:r>
            <a:r>
              <a:rPr lang="sk-SK" sz="6000" dirty="0" err="1"/>
              <a:t>Mateho</a:t>
            </a:r>
            <a:r>
              <a:rPr lang="sk-SK" sz="6000" dirty="0"/>
              <a:t> </a:t>
            </a:r>
            <a:r>
              <a:rPr lang="sk-SK" sz="6000" dirty="0" err="1"/>
              <a:t>Beraca</a:t>
            </a:r>
            <a:endParaRPr lang="sk-SK" sz="6000" dirty="0"/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2274441" cy="152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err="1"/>
              <a:t>Niko</a:t>
            </a:r>
            <a:r>
              <a:rPr lang="sk-SK" b="1" dirty="0"/>
              <a:t> </a:t>
            </a:r>
            <a:r>
              <a:rPr lang="sk-SK" b="1" dirty="0" err="1" smtClean="0"/>
              <a:t>Dubčic</a:t>
            </a:r>
            <a:r>
              <a:rPr lang="sk-SK" sz="2800" b="1" dirty="0" smtClean="0"/>
              <a:t>:</a:t>
            </a:r>
            <a:r>
              <a:rPr lang="sk-SK" sz="2800" dirty="0" smtClean="0"/>
              <a:t> mladý </a:t>
            </a:r>
            <a:r>
              <a:rPr lang="sk-SK" sz="2800" dirty="0"/>
              <a:t>statkársky syn, ktorý sa po búrlivej mladosti rozhodne oženiť so sedliackym dievčaťom, a tak dokázať, že nie sú žiadne rozdiely medzi sedliakmi a statkármi.</a:t>
            </a:r>
          </a:p>
          <a:p>
            <a:r>
              <a:rPr lang="sk-SK" b="1" dirty="0" err="1" smtClean="0"/>
              <a:t>Zandome</a:t>
            </a:r>
            <a:r>
              <a:rPr lang="sk-SK" b="1" dirty="0" smtClean="0"/>
              <a:t>:</a:t>
            </a:r>
            <a:r>
              <a:rPr lang="sk-SK" dirty="0" smtClean="0"/>
              <a:t> </a:t>
            </a:r>
            <a:r>
              <a:rPr lang="sk-SK" sz="2800" dirty="0" err="1" smtClean="0"/>
              <a:t>Nikov</a:t>
            </a:r>
            <a:r>
              <a:rPr lang="sk-SK" sz="2800" dirty="0" smtClean="0"/>
              <a:t> </a:t>
            </a:r>
            <a:r>
              <a:rPr lang="sk-SK" sz="2800" dirty="0"/>
              <a:t>priateľ, zámožný obchodník, ktorý vidí </a:t>
            </a:r>
            <a:r>
              <a:rPr lang="sk-SK" sz="2800" dirty="0" err="1" smtClean="0"/>
              <a:t>spločenskú</a:t>
            </a:r>
            <a:r>
              <a:rPr lang="sk-SK" sz="2800" dirty="0" smtClean="0"/>
              <a:t> </a:t>
            </a:r>
            <a:r>
              <a:rPr lang="sk-SK" sz="2800" dirty="0"/>
              <a:t>priepasť medzi </a:t>
            </a:r>
            <a:r>
              <a:rPr lang="sk-SK" sz="2800" dirty="0" err="1"/>
              <a:t>Katicou</a:t>
            </a:r>
            <a:r>
              <a:rPr lang="sk-SK" sz="2800" dirty="0"/>
              <a:t> a Nikom.</a:t>
            </a:r>
          </a:p>
          <a:p>
            <a:r>
              <a:rPr lang="sk-SK" b="1" dirty="0"/>
              <a:t>Paško </a:t>
            </a:r>
            <a:r>
              <a:rPr lang="sk-SK" b="1" dirty="0" err="1"/>
              <a:t>Bobic</a:t>
            </a:r>
            <a:endParaRPr lang="sk-SK" dirty="0"/>
          </a:p>
          <a:p>
            <a:r>
              <a:rPr lang="sk-SK" b="1" dirty="0" err="1"/>
              <a:t>Dorica</a:t>
            </a:r>
            <a:r>
              <a:rPr lang="sk-SK" b="1" dirty="0"/>
              <a:t> </a:t>
            </a:r>
            <a:r>
              <a:rPr lang="sk-SK" b="1" dirty="0" err="1"/>
              <a:t>Zorkovičová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53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Dejová línia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Dejová línia je priamočiara, rozvíja sa v týchto etapách:</a:t>
            </a:r>
            <a:endParaRPr lang="sk-SK" dirty="0"/>
          </a:p>
          <a:p>
            <a:pPr marL="0" indent="0">
              <a:buNone/>
            </a:pPr>
            <a:r>
              <a:rPr lang="sk-SK" sz="2800" dirty="0"/>
              <a:t>1. Zaľúbenie – </a:t>
            </a:r>
            <a:r>
              <a:rPr lang="sk-SK" sz="2800" dirty="0" err="1"/>
              <a:t>Niko</a:t>
            </a:r>
            <a:r>
              <a:rPr lang="sk-SK" sz="2800" dirty="0"/>
              <a:t> do </a:t>
            </a:r>
            <a:r>
              <a:rPr lang="sk-SK" sz="2800" dirty="0" err="1"/>
              <a:t>Katice</a:t>
            </a:r>
            <a:endParaRPr lang="sk-SK" sz="2800" dirty="0"/>
          </a:p>
          <a:p>
            <a:pPr marL="0" indent="0">
              <a:buNone/>
            </a:pPr>
            <a:r>
              <a:rPr lang="sk-SK" sz="2800" dirty="0"/>
              <a:t>2. Prehĺbenie vzťahu</a:t>
            </a:r>
          </a:p>
          <a:p>
            <a:pPr marL="0" indent="0">
              <a:buNone/>
            </a:pPr>
            <a:r>
              <a:rPr lang="sk-SK" sz="2800" dirty="0"/>
              <a:t>3. Vytriezvenie – </a:t>
            </a:r>
            <a:r>
              <a:rPr lang="sk-SK" sz="2800" dirty="0" err="1"/>
              <a:t>Niko</a:t>
            </a:r>
            <a:r>
              <a:rPr lang="sk-SK" sz="2800" dirty="0"/>
              <a:t> spoznáva zázemie </a:t>
            </a:r>
            <a:r>
              <a:rPr lang="sk-SK" sz="2800" dirty="0" err="1"/>
              <a:t>Katicinej</a:t>
            </a:r>
            <a:r>
              <a:rPr lang="sk-SK" sz="2800" dirty="0"/>
              <a:t> rodiny – vypočítavosť</a:t>
            </a:r>
          </a:p>
          <a:p>
            <a:pPr marL="0" indent="0">
              <a:buNone/>
            </a:pPr>
            <a:r>
              <a:rPr lang="sk-SK" sz="2800" dirty="0"/>
              <a:t>4. Roztržka – </a:t>
            </a:r>
            <a:r>
              <a:rPr lang="sk-SK" sz="2800" dirty="0" err="1"/>
              <a:t>Dorica</a:t>
            </a:r>
            <a:r>
              <a:rPr lang="sk-SK" sz="2800" dirty="0"/>
              <a:t> – </a:t>
            </a:r>
            <a:r>
              <a:rPr lang="sk-SK" sz="2800" dirty="0" err="1"/>
              <a:t>Katica</a:t>
            </a:r>
            <a:endParaRPr lang="sk-SK" sz="2800" dirty="0"/>
          </a:p>
          <a:p>
            <a:pPr marL="0" indent="0">
              <a:buNone/>
            </a:pPr>
            <a:r>
              <a:rPr lang="sk-SK" sz="2800" dirty="0"/>
              <a:t>5. Zmierenie – ľudské nie spoločenské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2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Dej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Pod </a:t>
            </a:r>
            <a:r>
              <a:rPr lang="sk-SK" dirty="0" err="1"/>
              <a:t>Grabovikom</a:t>
            </a:r>
            <a:r>
              <a:rPr lang="sk-SK" dirty="0"/>
              <a:t> v stráni žije rodina </a:t>
            </a:r>
            <a:r>
              <a:rPr lang="sk-SK" dirty="0" err="1"/>
              <a:t>težaka</a:t>
            </a:r>
            <a:r>
              <a:rPr lang="sk-SK" dirty="0"/>
              <a:t> </a:t>
            </a:r>
            <a:r>
              <a:rPr lang="sk-SK" dirty="0" err="1"/>
              <a:t>Mateho</a:t>
            </a:r>
            <a:r>
              <a:rPr lang="sk-SK" dirty="0"/>
              <a:t> </a:t>
            </a:r>
            <a:r>
              <a:rPr lang="sk-SK" dirty="0" err="1"/>
              <a:t>Beraca</a:t>
            </a:r>
            <a:r>
              <a:rPr lang="sk-SK" dirty="0"/>
              <a:t>. V dedine je hostina, na ktorú prichádzajú i jeho dcéry </a:t>
            </a:r>
            <a:r>
              <a:rPr lang="sk-SK" dirty="0" err="1"/>
              <a:t>Matija</a:t>
            </a:r>
            <a:r>
              <a:rPr lang="sk-SK" dirty="0"/>
              <a:t> a </a:t>
            </a:r>
            <a:r>
              <a:rPr lang="sk-SK" dirty="0" err="1"/>
              <a:t>Katica</a:t>
            </a:r>
            <a:r>
              <a:rPr lang="sk-SK" dirty="0"/>
              <a:t>. Na plese sa </a:t>
            </a:r>
            <a:r>
              <a:rPr lang="sk-SK" dirty="0" err="1"/>
              <a:t>Katica</a:t>
            </a:r>
            <a:r>
              <a:rPr lang="sk-SK" dirty="0"/>
              <a:t> zapáči synovi statkárky Šory </a:t>
            </a:r>
            <a:r>
              <a:rPr lang="sk-SK" dirty="0" err="1"/>
              <a:t>Anzuly</a:t>
            </a:r>
            <a:r>
              <a:rPr lang="sk-SK" dirty="0"/>
              <a:t> </a:t>
            </a:r>
            <a:r>
              <a:rPr lang="sk-SK" dirty="0" err="1"/>
              <a:t>Dubčicovej</a:t>
            </a:r>
            <a:r>
              <a:rPr lang="sk-SK" dirty="0"/>
              <a:t> – </a:t>
            </a:r>
            <a:r>
              <a:rPr lang="sk-SK" dirty="0" err="1"/>
              <a:t>Niko</a:t>
            </a:r>
            <a:r>
              <a:rPr lang="sk-SK" dirty="0"/>
              <a:t> </a:t>
            </a:r>
            <a:r>
              <a:rPr lang="sk-SK" dirty="0" err="1"/>
              <a:t>Dubčic</a:t>
            </a:r>
            <a:r>
              <a:rPr lang="sk-SK" dirty="0"/>
              <a:t>. </a:t>
            </a:r>
            <a:r>
              <a:rPr lang="sk-SK" dirty="0" err="1"/>
              <a:t>Šora</a:t>
            </a:r>
            <a:r>
              <a:rPr lang="sk-SK" dirty="0"/>
              <a:t> </a:t>
            </a:r>
            <a:r>
              <a:rPr lang="sk-SK" dirty="0" err="1"/>
              <a:t>Anzula</a:t>
            </a:r>
            <a:r>
              <a:rPr lang="sk-SK" dirty="0"/>
              <a:t> má však vyhliadnutú inú nevestu – </a:t>
            </a:r>
            <a:r>
              <a:rPr lang="sk-SK" dirty="0" err="1"/>
              <a:t>Doricu</a:t>
            </a:r>
            <a:r>
              <a:rPr lang="sk-SK" dirty="0"/>
              <a:t> </a:t>
            </a:r>
            <a:r>
              <a:rPr lang="sk-SK" dirty="0" err="1"/>
              <a:t>Zorkovičovú</a:t>
            </a:r>
            <a:r>
              <a:rPr lang="sk-SK" dirty="0"/>
              <a:t>, ktorá je v ústave pre výchovu mladých dievčat. Ani Mate </a:t>
            </a:r>
            <a:r>
              <a:rPr lang="sk-SK" dirty="0" err="1"/>
              <a:t>Berac</a:t>
            </a:r>
            <a:r>
              <a:rPr lang="sk-SK" dirty="0"/>
              <a:t> s týmto vzťahom nesúhlasí. </a:t>
            </a:r>
            <a:r>
              <a:rPr lang="sk-SK" dirty="0" err="1"/>
              <a:t>Šora</a:t>
            </a:r>
            <a:r>
              <a:rPr lang="sk-SK" dirty="0"/>
              <a:t> </a:t>
            </a:r>
            <a:r>
              <a:rPr lang="sk-SK" dirty="0" err="1"/>
              <a:t>Anzula</a:t>
            </a:r>
            <a:r>
              <a:rPr lang="sk-SK" dirty="0"/>
              <a:t> si ho váži a tak sa dohodnú, že mladým nebudú </a:t>
            </a:r>
            <a:r>
              <a:rPr lang="sk-SK" dirty="0" smtClean="0"/>
              <a:t>brániť a </a:t>
            </a:r>
            <a:r>
              <a:rPr lang="sk-SK" dirty="0"/>
              <a:t>nechajú tomu voľný priebeh preto, že ak ešte počkajú a vydržia, aby sa ukázalo, či ide o skutočnú lásku. Žiarli iba Paško </a:t>
            </a:r>
            <a:r>
              <a:rPr lang="sk-SK" dirty="0" err="1"/>
              <a:t>Bobic</a:t>
            </a:r>
            <a:r>
              <a:rPr lang="sk-SK" dirty="0"/>
              <a:t>, chudobný mládenec, ktorý má </a:t>
            </a:r>
            <a:r>
              <a:rPr lang="sk-SK" dirty="0" err="1"/>
              <a:t>Katicu</a:t>
            </a:r>
            <a:r>
              <a:rPr lang="sk-SK" dirty="0"/>
              <a:t> veľmi rád. Po čase sa vracia </a:t>
            </a:r>
            <a:r>
              <a:rPr lang="sk-SK" dirty="0" err="1"/>
              <a:t>Dorica</a:t>
            </a:r>
            <a:r>
              <a:rPr lang="sk-SK" dirty="0"/>
              <a:t> </a:t>
            </a:r>
            <a:r>
              <a:rPr lang="sk-SK" dirty="0" err="1"/>
              <a:t>Zorkovičová</a:t>
            </a:r>
            <a:r>
              <a:rPr lang="sk-SK" dirty="0"/>
              <a:t> a na obede u </a:t>
            </a:r>
            <a:r>
              <a:rPr lang="sk-SK" dirty="0" err="1"/>
              <a:t>Dubčicovcov</a:t>
            </a:r>
            <a:r>
              <a:rPr lang="sk-SK" dirty="0"/>
              <a:t> sa pričinením Šory </a:t>
            </a:r>
            <a:r>
              <a:rPr lang="sk-SK" dirty="0" err="1"/>
              <a:t>Anzuly</a:t>
            </a:r>
            <a:r>
              <a:rPr lang="sk-SK" dirty="0"/>
              <a:t> stretáva s </a:t>
            </a:r>
            <a:r>
              <a:rPr lang="sk-SK" dirty="0" err="1"/>
              <a:t>Katicou</a:t>
            </a:r>
            <a:r>
              <a:rPr lang="sk-SK" dirty="0"/>
              <a:t>. </a:t>
            </a:r>
            <a:r>
              <a:rPr lang="sk-SK" dirty="0" err="1"/>
              <a:t>Katica</a:t>
            </a:r>
            <a:r>
              <a:rPr lang="sk-SK" dirty="0"/>
              <a:t> spoznáva, že sa </a:t>
            </a:r>
            <a:r>
              <a:rPr lang="sk-SK" dirty="0" err="1"/>
              <a:t>Niko</a:t>
            </a:r>
            <a:r>
              <a:rPr lang="sk-SK" dirty="0"/>
              <a:t> zaľúbil do </a:t>
            </a:r>
            <a:r>
              <a:rPr lang="sk-SK" dirty="0" err="1"/>
              <a:t>Dorice</a:t>
            </a:r>
            <a:r>
              <a:rPr lang="sk-SK" dirty="0"/>
              <a:t> a preto dochádza medzi </a:t>
            </a:r>
            <a:r>
              <a:rPr lang="sk-SK" dirty="0" err="1"/>
              <a:t>Katicou</a:t>
            </a:r>
            <a:r>
              <a:rPr lang="sk-SK" dirty="0"/>
              <a:t> a </a:t>
            </a:r>
            <a:r>
              <a:rPr lang="sk-SK" dirty="0" err="1"/>
              <a:t>Doricou</a:t>
            </a:r>
            <a:r>
              <a:rPr lang="sk-SK" dirty="0"/>
              <a:t> k roztržke. Po oberačke ochorie Mate </a:t>
            </a:r>
            <a:r>
              <a:rPr lang="sk-SK" dirty="0" err="1"/>
              <a:t>Berac</a:t>
            </a:r>
            <a:r>
              <a:rPr lang="sk-SK" dirty="0"/>
              <a:t> a pri jeho smrteľnej posteli sa stretáva celá rodina – </a:t>
            </a:r>
            <a:r>
              <a:rPr lang="sk-SK" dirty="0" err="1"/>
              <a:t>Dubčicovci</a:t>
            </a:r>
            <a:r>
              <a:rPr lang="sk-SK" dirty="0"/>
              <a:t> aj </a:t>
            </a:r>
            <a:r>
              <a:rPr lang="sk-SK" dirty="0" err="1"/>
              <a:t>Zorkovičovci</a:t>
            </a:r>
            <a:r>
              <a:rPr lang="sk-SK" dirty="0"/>
              <a:t>. Nakoniec sa zmieruje aj </a:t>
            </a:r>
            <a:r>
              <a:rPr lang="sk-SK" dirty="0" err="1"/>
              <a:t>Katica</a:t>
            </a:r>
            <a:r>
              <a:rPr lang="sk-SK" dirty="0"/>
              <a:t>, ktorej lásku si opäť získava Paško </a:t>
            </a:r>
            <a:r>
              <a:rPr lang="sk-SK" dirty="0" err="1"/>
              <a:t>Bobic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Vonkajšia kompozícia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55576" y="1844824"/>
            <a:ext cx="7355160" cy="4176464"/>
          </a:xfrm>
        </p:spPr>
        <p:txBody>
          <a:bodyPr>
            <a:normAutofit/>
          </a:bodyPr>
          <a:lstStyle/>
          <a:p>
            <a:r>
              <a:rPr lang="sk-SK" sz="2000" dirty="0" smtClean="0"/>
              <a:t>(1-4 kapitola)</a:t>
            </a:r>
          </a:p>
          <a:p>
            <a:r>
              <a:rPr lang="sk-SK" sz="2000" dirty="0" smtClean="0"/>
              <a:t>V ňom sa autor zameriava na rodinu </a:t>
            </a:r>
            <a:r>
              <a:rPr lang="sk-SK" sz="2000" dirty="0" err="1" smtClean="0"/>
              <a:t>Beracovcov</a:t>
            </a:r>
            <a:r>
              <a:rPr lang="sk-SK" sz="2000" dirty="0" smtClean="0"/>
              <a:t>. Mladá </a:t>
            </a:r>
            <a:r>
              <a:rPr lang="sk-SK" sz="2000" dirty="0" err="1" smtClean="0"/>
              <a:t>Katica</a:t>
            </a:r>
            <a:r>
              <a:rPr lang="sk-SK" sz="2000" dirty="0" smtClean="0"/>
              <a:t> zatúžila po panskom živote hneď po návrate domov.</a:t>
            </a:r>
          </a:p>
          <a:p>
            <a:r>
              <a:rPr lang="sk-SK" sz="2000" dirty="0"/>
              <a:t>V</a:t>
            </a:r>
            <a:r>
              <a:rPr lang="sk-SK" sz="2000" dirty="0" smtClean="0"/>
              <a:t>ycíti chvíľu, keď sa o ňu začne uchádzať mladý </a:t>
            </a:r>
            <a:r>
              <a:rPr lang="sk-SK" sz="2000" dirty="0" err="1" smtClean="0"/>
              <a:t>Niko</a:t>
            </a:r>
            <a:r>
              <a:rPr lang="sk-SK" sz="2000" dirty="0" smtClean="0"/>
              <a:t> </a:t>
            </a:r>
            <a:r>
              <a:rPr lang="sk-SK" sz="2000" dirty="0" err="1" smtClean="0"/>
              <a:t>Dubčić</a:t>
            </a:r>
            <a:r>
              <a:rPr lang="sk-SK" sz="2000" dirty="0" smtClean="0"/>
              <a:t>.</a:t>
            </a:r>
          </a:p>
          <a:p>
            <a:endParaRPr lang="sk-SK" sz="2000" dirty="0" smtClean="0"/>
          </a:p>
          <a:p>
            <a:r>
              <a:rPr lang="sk-SK" sz="2000" dirty="0" smtClean="0"/>
              <a:t> (5-9 kapitola)</a:t>
            </a:r>
          </a:p>
          <a:p>
            <a:r>
              <a:rPr lang="sk-SK" sz="2000" dirty="0" err="1" smtClean="0"/>
              <a:t>Niko</a:t>
            </a:r>
            <a:r>
              <a:rPr lang="sk-SK" sz="2000" dirty="0" smtClean="0"/>
              <a:t> sa snaží vyrovnať sa s </a:t>
            </a:r>
            <a:r>
              <a:rPr lang="sk-SK" sz="2000" dirty="0" err="1" smtClean="0"/>
              <a:t>Katiciným</a:t>
            </a:r>
            <a:r>
              <a:rPr lang="sk-SK" sz="2000" dirty="0" smtClean="0"/>
              <a:t> postavením.</a:t>
            </a:r>
          </a:p>
          <a:p>
            <a:r>
              <a:rPr lang="sk-SK" sz="2000" dirty="0" smtClean="0"/>
              <a:t>Premýšľa ako spojiť rodinu sedliakov a statkárov</a:t>
            </a:r>
            <a:r>
              <a:rPr lang="sk-SK" sz="1800" dirty="0" smtClean="0"/>
              <a:t>.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9408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</TotalTime>
  <Words>892</Words>
  <Application>Microsoft Office PowerPoint</Application>
  <PresentationFormat>Prezentácia na obrazovke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Nadšenie</vt:lpstr>
      <vt:lpstr>Dom v stráni</vt:lpstr>
      <vt:lpstr>Martin Kukučín</vt:lpstr>
      <vt:lpstr>Tvorba</vt:lpstr>
      <vt:lpstr>Dom v stráni</vt:lpstr>
      <vt:lpstr>Postavy</vt:lpstr>
      <vt:lpstr>Prezentácia programu PowerPoint</vt:lpstr>
      <vt:lpstr>Dejová línia</vt:lpstr>
      <vt:lpstr>Dej</vt:lpstr>
      <vt:lpstr>Vonkajšia kompozícia</vt:lpstr>
      <vt:lpstr>Vonkajšia kompozícia </vt:lpstr>
      <vt:lpstr>Vnútorná kompozícia</vt:lpstr>
      <vt:lpstr>Aktualizácia diela</vt:lpstr>
      <vt:lpstr>Ktoré postavy sa v príbehu najviac rozvíjali?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v stráni</dc:title>
  <dc:creator>Rebeka</dc:creator>
  <cp:lastModifiedBy>Rebeka</cp:lastModifiedBy>
  <cp:revision>19</cp:revision>
  <dcterms:created xsi:type="dcterms:W3CDTF">2021-09-24T13:59:56Z</dcterms:created>
  <dcterms:modified xsi:type="dcterms:W3CDTF">2021-09-30T04:35:17Z</dcterms:modified>
</cp:coreProperties>
</file>