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58" r:id="rId7"/>
    <p:sldId id="293" r:id="rId8"/>
    <p:sldId id="26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4" r:id="rId17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3CCCC"/>
    <a:srgbClr val="FF66CC"/>
    <a:srgbClr val="008000"/>
    <a:srgbClr val="33CC33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3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3F51D0-E921-49F6-9AF5-3A0B93729DFC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151C0-85AC-4854-8C11-CDCCBA7E49C6}" type="slidenum">
              <a:rPr lang="cs-CZ"/>
              <a:pPr/>
              <a:t>1</a:t>
            </a:fld>
            <a:endParaRPr lang="cs-CZ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67442-019C-49DA-ADDC-20333DE3B335}" type="slidenum">
              <a:rPr lang="cs-CZ"/>
              <a:pPr/>
              <a:t>10</a:t>
            </a:fld>
            <a:endParaRPr lang="cs-CZ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562BC-95B5-492C-B45A-56D6DFAE7DC6}" type="slidenum">
              <a:rPr lang="cs-CZ"/>
              <a:pPr/>
              <a:t>11</a:t>
            </a:fld>
            <a:endParaRPr lang="cs-CZ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E92BE-52C2-43A4-9DE5-94087B792047}" type="slidenum">
              <a:rPr lang="cs-CZ"/>
              <a:pPr/>
              <a:t>12</a:t>
            </a:fld>
            <a:endParaRPr lang="cs-CZ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CA1D5-5E87-4A63-9195-8E0A386322E6}" type="slidenum">
              <a:rPr lang="cs-CZ"/>
              <a:pPr/>
              <a:t>13</a:t>
            </a:fld>
            <a:endParaRPr lang="cs-CZ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D0AAD-5918-429F-A26B-0697223253F4}" type="slidenum">
              <a:rPr lang="cs-CZ"/>
              <a:pPr/>
              <a:t>14</a:t>
            </a:fld>
            <a:endParaRPr lang="cs-CZ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9ACFD-2CBA-4368-8B00-2D90FA58CC1A}" type="slidenum">
              <a:rPr lang="cs-CZ"/>
              <a:pPr/>
              <a:t>15</a:t>
            </a:fld>
            <a:endParaRPr lang="cs-CZ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1F045-9805-4E56-85B1-329EED3F6702}" type="slidenum">
              <a:rPr lang="cs-CZ"/>
              <a:pPr/>
              <a:t>16</a:t>
            </a:fld>
            <a:endParaRPr lang="cs-CZ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6944C-20FD-401A-8533-40F6EB494DC3}" type="slidenum">
              <a:rPr lang="cs-CZ"/>
              <a:pPr/>
              <a:t>2</a:t>
            </a:fld>
            <a:endParaRPr lang="cs-CZ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B5083-A142-4B9A-808D-9EE6227BA1DA}" type="slidenum">
              <a:rPr lang="cs-CZ"/>
              <a:pPr/>
              <a:t>3</a:t>
            </a:fld>
            <a:endParaRPr lang="cs-CZ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8A52A-A905-40CE-8C8F-612A0BECDB29}" type="slidenum">
              <a:rPr lang="cs-CZ"/>
              <a:pPr/>
              <a:t>4</a:t>
            </a:fld>
            <a:endParaRPr lang="cs-CZ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98216A-4B71-4699-A7C7-27C58884BA16}" type="slidenum">
              <a:rPr lang="cs-CZ"/>
              <a:pPr/>
              <a:t>5</a:t>
            </a:fld>
            <a:endParaRPr lang="cs-CZ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D49FB-22A7-450E-96C5-4C4A51131347}" type="slidenum">
              <a:rPr lang="cs-CZ"/>
              <a:pPr/>
              <a:t>6</a:t>
            </a:fld>
            <a:endParaRPr lang="cs-CZ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3D851-2EEB-4C05-807A-4EC54BAF6B9D}" type="slidenum">
              <a:rPr lang="cs-CZ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012F8-6A55-42A6-803D-36AD4BACD681}" type="slidenum">
              <a:rPr lang="cs-CZ"/>
              <a:pPr/>
              <a:t>8</a:t>
            </a:fld>
            <a:endParaRPr lang="cs-CZ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697FF-3467-4DDD-B27C-DF4DFC53664A}" type="slidenum">
              <a:rPr lang="cs-CZ"/>
              <a:pPr/>
              <a:t>9</a:t>
            </a:fld>
            <a:endParaRPr lang="cs-CZ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master_m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13948A-904E-4E9B-AC5F-C59D28AE3B7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DF3A7-04DB-4D9C-BB0D-234BA84E32F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F18B2-1472-4482-88AF-021110E9A4C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5715000" y="16002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2438400" y="39243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715000" y="39243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B9279-589B-4835-87C2-7520B96258E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0A4E4-92DC-4212-8E5E-A1C5EBA65E7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DFD67-DF3E-4C31-B3EC-4325491AC9D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CFA31-33E5-4F94-B60F-7D523841BAD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4E518-BEE4-4A43-BC45-9EC84D16F04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25CDD-4042-409D-A2C7-CD3830BE724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33E8F-A47B-4C1D-949B-7AA00AAFBDE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A9DE71-6714-4A25-974A-62504A8BD8B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43930-B878-4B63-AFED-12CFE229C9D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162819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sk-SK"/>
            </a:p>
          </p:txBody>
        </p:sp>
        <p:pic>
          <p:nvPicPr>
            <p:cNvPr id="1033" name="Picture 4" descr="slidemaster_med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28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1628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1628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B75DC99F-F099-4D1D-AA36-519B9B707890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roundloop.wmv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8137525" cy="2951162"/>
          </a:xfrm>
          <a:solidFill>
            <a:schemeClr val="bg1">
              <a:alpha val="46001"/>
            </a:schemeClr>
          </a:solidFill>
          <a:ln>
            <a:noFill/>
          </a:ln>
        </p:spPr>
        <p:txBody>
          <a:bodyPr/>
          <a:lstStyle/>
          <a:p>
            <a:pPr eaLnBrk="1" hangingPunct="1"/>
            <a:r>
              <a:rPr lang="cs-CZ" sz="6000" b="1" smtClean="0">
                <a:solidFill>
                  <a:srgbClr val="FF3300"/>
                </a:solidFill>
                <a:latin typeface="Comic Sans MS" pitchFamily="66" charset="0"/>
              </a:rPr>
              <a:t>Štruktúra a vlastnosti kvapalín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353425" cy="2808288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/>
          <a:lstStyle/>
          <a:p>
            <a:pPr marL="342900" indent="127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Veľkosť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povrchovej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sily (F),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kt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je kolmá na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pohyblivú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priečku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je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úmerná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jej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dlžke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(l).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Konštantou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úmernosti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povrchové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napätie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(s).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724525" y="3644900"/>
            <a:ext cx="2522538" cy="1592263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 </a:t>
            </a: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 l</a:t>
            </a:r>
          </a:p>
          <a:p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F =</a:t>
            </a: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.l</a:t>
            </a:r>
          </a:p>
          <a:p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[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]</a:t>
            </a: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 = N.m</a:t>
            </a:r>
            <a:r>
              <a:rPr lang="cs-CZ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-1</a:t>
            </a:r>
            <a:endParaRPr lang="en-US" sz="3200" b="1" baseline="30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258888" y="3357563"/>
            <a:ext cx="3744912" cy="2959100"/>
            <a:chOff x="793" y="2115"/>
            <a:chExt cx="2359" cy="1864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793" y="2432"/>
              <a:ext cx="2359" cy="1270"/>
              <a:chOff x="793" y="2432"/>
              <a:chExt cx="2359" cy="1270"/>
            </a:xfrm>
          </p:grpSpPr>
          <p:sp>
            <p:nvSpPr>
              <p:cNvPr id="5131" name="Rectangle 29"/>
              <p:cNvSpPr>
                <a:spLocks noChangeArrowheads="1"/>
              </p:cNvSpPr>
              <p:nvPr/>
            </p:nvSpPr>
            <p:spPr bwMode="auto">
              <a:xfrm>
                <a:off x="793" y="2432"/>
                <a:ext cx="1724" cy="12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32" name="Line 31"/>
              <p:cNvSpPr>
                <a:spLocks noChangeShapeType="1"/>
              </p:cNvSpPr>
              <p:nvPr/>
            </p:nvSpPr>
            <p:spPr bwMode="auto">
              <a:xfrm>
                <a:off x="2517" y="370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5133" name="Line 32"/>
              <p:cNvSpPr>
                <a:spLocks noChangeShapeType="1"/>
              </p:cNvSpPr>
              <p:nvPr/>
            </p:nvSpPr>
            <p:spPr bwMode="auto">
              <a:xfrm>
                <a:off x="2517" y="243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5127" name="Line 35"/>
            <p:cNvSpPr>
              <a:spLocks noChangeShapeType="1"/>
            </p:cNvSpPr>
            <p:nvPr/>
          </p:nvSpPr>
          <p:spPr bwMode="auto">
            <a:xfrm flipH="1">
              <a:off x="1701" y="3067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8" name="Text Box 36"/>
            <p:cNvSpPr txBox="1">
              <a:spLocks noChangeArrowheads="1"/>
            </p:cNvSpPr>
            <p:nvPr/>
          </p:nvSpPr>
          <p:spPr bwMode="auto">
            <a:xfrm>
              <a:off x="2414" y="374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29" name="Text Box 37"/>
            <p:cNvSpPr txBox="1">
              <a:spLocks noChangeArrowheads="1"/>
            </p:cNvSpPr>
            <p:nvPr/>
          </p:nvSpPr>
          <p:spPr bwMode="auto">
            <a:xfrm>
              <a:off x="2426" y="2115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30" name="Text Box 38"/>
            <p:cNvSpPr txBox="1">
              <a:spLocks noChangeArrowheads="1"/>
            </p:cNvSpPr>
            <p:nvPr/>
          </p:nvSpPr>
          <p:spPr bwMode="auto">
            <a:xfrm>
              <a:off x="1610" y="3113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b="1">
                  <a:latin typeface="Comic Sans MS" pitchFamily="66" charset="0"/>
                </a:rPr>
                <a:t>F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2362200"/>
          </a:xfrm>
        </p:spPr>
        <p:txBody>
          <a:bodyPr/>
          <a:lstStyle/>
          <a:p>
            <a:pPr eaLnBrk="1" hangingPunct="1"/>
            <a:r>
              <a:rPr lang="cs-CZ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Ak je povrch kvapaliny zakrivený, je povrchová sila kolmá na povrch kvapaliny v danom bode, tj. kolmá k dotyčnici.</a:t>
            </a:r>
            <a:endParaRPr lang="cs-CZ" sz="320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2774" name="Picture 6" descr="Skenovaný obrázek00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lum contrast="36000"/>
          </a:blip>
          <a:srcRect l="5974" r="12833" b="28268"/>
          <a:stretch>
            <a:fillRect/>
          </a:stretch>
        </p:blipFill>
        <p:spPr>
          <a:xfrm>
            <a:off x="1116013" y="2997200"/>
            <a:ext cx="6337300" cy="1797050"/>
          </a:xfrm>
          <a:solidFill>
            <a:schemeClr val="bg1"/>
          </a:solidFill>
          <a:ln w="38100" cap="flat" algn="ctr">
            <a:solidFill>
              <a:srgbClr val="FF3300"/>
            </a:solidFill>
          </a:ln>
        </p:spPr>
      </p:pic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3348038" y="5661025"/>
            <a:ext cx="1441450" cy="431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hlinkClick r:id="rId4" action="ppaction://hlinkfile" tooltip="Niť se roztáhla do tvaru kružnice"/>
              </a:rPr>
              <a:t>Video 2 </a:t>
            </a:r>
            <a:endParaRPr lang="cs-CZ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3514725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/>
          <a:lstStyle/>
          <a:p>
            <a:pPr marL="342900" indent="127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Povrchová vrstva má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potenciálnu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energiu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E, která je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priamo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úmerná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ploche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povrchovej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vrstvy (S).</a:t>
            </a:r>
            <a:b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Aj v tomto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prípade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konštantou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úmernosti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povrchové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napätie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).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471863" y="4529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sk-SK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392363" y="4600575"/>
            <a:ext cx="1458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835150" y="4221163"/>
            <a:ext cx="3600450" cy="1592262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E </a:t>
            </a: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 S</a:t>
            </a:r>
          </a:p>
          <a:p>
            <a:pPr>
              <a:defRPr/>
            </a:pP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E =</a:t>
            </a: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.S</a:t>
            </a:r>
          </a:p>
          <a:p>
            <a:pPr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[</a:t>
            </a: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E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]</a:t>
            </a:r>
            <a:r>
              <a:rPr lang="cs-CZ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= J.m</a:t>
            </a:r>
            <a:r>
              <a:rPr lang="cs-CZ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-2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39750" y="333375"/>
            <a:ext cx="8218488" cy="4176713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/>
          <a:lstStyle/>
          <a:p>
            <a:pPr marL="342900" indent="127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Každý systém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snaží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zaujať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stav s 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čo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najmenšou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potenciálnou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energiou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a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preto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 povrchová vrstva zaujímá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minimálny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povrch.</a:t>
            </a:r>
            <a:b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Napr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v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beztiažovom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stave by tak voda zaujala tvar 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gule</a:t>
            </a:r>
            <a:endParaRPr lang="cs-CZ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5962650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/>
          <a:lstStyle/>
          <a:p>
            <a:pPr marL="342900" indent="-698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vodu v styku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vzduchom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  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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73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mN.m</a:t>
            </a:r>
            <a:r>
              <a:rPr lang="cs-CZ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-1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vodu        v styku s parafínovým olejem 38 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mN.m</a:t>
            </a:r>
            <a:r>
              <a:rPr lang="cs-CZ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-1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b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Hodnotu povrchového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napätia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môžeme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ovplyvniť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teplotou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alebo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pridáním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detergentu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(tj.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zmáčadla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alebo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saponátu –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tenzidu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  <a:b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Napr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mydlový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roztok má povrchové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napätí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asi 30 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mN.m</a:t>
            </a:r>
            <a:r>
              <a:rPr lang="cs-CZ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-1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2571744"/>
            <a:ext cx="8351837" cy="1471613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/>
          <a:lstStyle/>
          <a:p>
            <a:pPr marL="342900" indent="127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tak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napr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praní prádla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alebo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umývaní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riadov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dostáva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voda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ľahšie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k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špine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rýchlejšie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ju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rozpúšťa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zmýva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ju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3225800"/>
          </a:xfrm>
        </p:spPr>
        <p:txBody>
          <a:bodyPr/>
          <a:lstStyle/>
          <a:p>
            <a:pPr algn="ctr" eaLnBrk="1" hangingPunct="1">
              <a:defRPr/>
            </a:pPr>
            <a:r>
              <a:rPr lang="cs-CZ" sz="8000" b="1" dirty="0" err="1" smtClean="0">
                <a:solidFill>
                  <a:srgbClr val="FF3300"/>
                </a:solidFill>
                <a:latin typeface="Comic Sans MS" pitchFamily="66" charset="0"/>
              </a:rPr>
              <a:t>Koniec</a:t>
            </a:r>
            <a:endParaRPr lang="cs-CZ" sz="8000" b="1" dirty="0" smtClean="0">
              <a:solidFill>
                <a:srgbClr val="FF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28600"/>
            <a:ext cx="8228012" cy="1760538"/>
          </a:xfrm>
        </p:spPr>
        <p:txBody>
          <a:bodyPr/>
          <a:lstStyle/>
          <a:p>
            <a:pPr eaLnBrk="1" hangingPunct="1">
              <a:defRPr/>
            </a:pPr>
            <a:r>
              <a:rPr lang="cs-CZ" sz="4800" b="1" smtClean="0">
                <a:solidFill>
                  <a:srgbClr val="FF3300"/>
                </a:solidFill>
                <a:latin typeface="Comic Sans MS" pitchFamily="66" charset="0"/>
              </a:rPr>
              <a:t>Povrchová vrstva kapaliny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370887" cy="2879725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cs-CZ" sz="4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 prírode veľmi často pozorujeme, že povrch vody sa chová ako </a:t>
            </a:r>
            <a:r>
              <a:rPr lang="cs-CZ" sz="4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pružná blana, </a:t>
            </a:r>
            <a:r>
              <a:rPr lang="cs-CZ" sz="4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r>
              <a:rPr lang="cs-CZ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443912" cy="1219200"/>
          </a:xfrm>
        </p:spPr>
        <p:txBody>
          <a:bodyPr/>
          <a:lstStyle/>
          <a:p>
            <a:pPr eaLnBrk="1" hangingPunct="1">
              <a:defRPr/>
            </a:pP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…,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ktorá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unesie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napr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. hmyz</a:t>
            </a:r>
          </a:p>
        </p:txBody>
      </p:sp>
      <p:pic>
        <p:nvPicPr>
          <p:cNvPr id="7174" name="Picture 6" descr="insect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 t="-897" r="-93"/>
          <a:stretch>
            <a:fillRect/>
          </a:stretch>
        </p:blipFill>
        <p:spPr>
          <a:xfrm>
            <a:off x="1692275" y="1370013"/>
            <a:ext cx="5999163" cy="5194300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370887" cy="1219200"/>
          </a:xfrm>
        </p:spPr>
        <p:txBody>
          <a:bodyPr/>
          <a:lstStyle/>
          <a:p>
            <a:pPr eaLnBrk="1" hangingPunct="1"/>
            <a:r>
              <a:rPr lang="cs-CZ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ihlu…</a:t>
            </a:r>
          </a:p>
        </p:txBody>
      </p:sp>
      <p:pic>
        <p:nvPicPr>
          <p:cNvPr id="8198" name="Picture 6" descr="pinfloating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 l="2826" t="15581" r="8444"/>
          <a:stretch>
            <a:fillRect/>
          </a:stretch>
        </p:blipFill>
        <p:spPr>
          <a:xfrm>
            <a:off x="1692275" y="1484313"/>
            <a:ext cx="5472113" cy="4672012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443912" cy="1219200"/>
          </a:xfrm>
        </p:spPr>
        <p:txBody>
          <a:bodyPr/>
          <a:lstStyle/>
          <a:p>
            <a:pPr eaLnBrk="1" hangingPunct="1"/>
            <a:r>
              <a:rPr lang="cs-CZ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žiletku…</a:t>
            </a:r>
          </a:p>
        </p:txBody>
      </p:sp>
      <p:pic>
        <p:nvPicPr>
          <p:cNvPr id="9220" name="Picture 4" descr="blade_0001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 t="6134"/>
          <a:stretch>
            <a:fillRect/>
          </a:stretch>
        </p:blipFill>
        <p:spPr>
          <a:xfrm>
            <a:off x="1187450" y="1412875"/>
            <a:ext cx="6624638" cy="4664075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4213" y="228600"/>
            <a:ext cx="8154987" cy="1219200"/>
          </a:xfrm>
        </p:spPr>
        <p:txBody>
          <a:bodyPr/>
          <a:lstStyle/>
          <a:p>
            <a:pPr eaLnBrk="1" hangingPunct="1">
              <a:defRPr/>
            </a:pPr>
            <a:r>
              <a:rPr lang="cs-CZ" sz="6000" b="1" dirty="0" err="1" smtClean="0">
                <a:solidFill>
                  <a:srgbClr val="FF3300"/>
                </a:solidFill>
                <a:latin typeface="Comic Sans MS" pitchFamily="66" charset="0"/>
              </a:rPr>
              <a:t>Vysvetlenie</a:t>
            </a:r>
            <a:r>
              <a:rPr lang="cs-CZ" sz="6000" b="1" dirty="0" smtClean="0">
                <a:solidFill>
                  <a:srgbClr val="FF33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55650" y="1600200"/>
            <a:ext cx="8083550" cy="4495800"/>
          </a:xfrm>
          <a:solidFill>
            <a:schemeClr val="bg1">
              <a:alpha val="75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Molekuly kapaliny na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seba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pôsobia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příťažlivými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silami,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ktorých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veľkosť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rýchle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klesá s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rastoúcou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vzdialenosťou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Aby na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seba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dve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molekuly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pôsobili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musia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byť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bližšie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než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rádovo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1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nm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615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154988" cy="5256212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cs-CZ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Všetky molekuly, ktoré na danú molekulu ešte pôsobia, teda ležia vnútri gule s polomerom 1 nm.</a:t>
            </a:r>
          </a:p>
          <a:p>
            <a:pPr eaLnBrk="1" hangingPunct="1">
              <a:lnSpc>
                <a:spcPct val="90000"/>
              </a:lnSpc>
            </a:pPr>
            <a:r>
              <a:rPr lang="cs-CZ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Túto guľu nazývame </a:t>
            </a:r>
            <a:r>
              <a:rPr lang="cs-CZ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sféra molekulového pôsobenia</a:t>
            </a:r>
            <a:r>
              <a:rPr lang="cs-CZ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(SMP).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cs-CZ" sz="4000" b="1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141663"/>
            <a:ext cx="8362950" cy="3455987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/>
          <a:lstStyle/>
          <a:p>
            <a:pPr marL="342900" indent="127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cs-CZ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Ak je celá SMP danej molekuly v kapaline, pak je výsledná sila, ktorou na ňu pôsobia susedné molekuly, nulová. </a:t>
            </a:r>
            <a:br>
              <a:rPr lang="cs-CZ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Ak neleží celá SMP v kvapaline (např. ak je molekula na povrchu kvapaliny), má výslednica všetkých síl nenulovú hodnotu a smeruje do kvapaliny.</a:t>
            </a:r>
            <a:endParaRPr lang="cs-CZ" sz="40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16013" y="333375"/>
            <a:ext cx="6913562" cy="2519363"/>
            <a:chOff x="703" y="164"/>
            <a:chExt cx="4357" cy="1596"/>
          </a:xfrm>
        </p:grpSpPr>
        <p:pic>
          <p:nvPicPr>
            <p:cNvPr id="10244" name="Picture 20" descr="Skenovaný obrázek005"/>
            <p:cNvPicPr>
              <a:picLocks noChangeAspect="1" noChangeArrowheads="1"/>
            </p:cNvPicPr>
            <p:nvPr/>
          </p:nvPicPr>
          <p:blipFill>
            <a:blip r:embed="rId3">
              <a:lum contrast="54000"/>
            </a:blip>
            <a:srcRect l="5312" t="19641" r="1770" b="5309"/>
            <a:stretch>
              <a:fillRect/>
            </a:stretch>
          </p:blipFill>
          <p:spPr bwMode="auto">
            <a:xfrm>
              <a:off x="703" y="164"/>
              <a:ext cx="4357" cy="159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</p:spPr>
        </p:pic>
        <p:sp>
          <p:nvSpPr>
            <p:cNvPr id="10245" name="Line 24"/>
            <p:cNvSpPr>
              <a:spLocks noChangeShapeType="1"/>
            </p:cNvSpPr>
            <p:nvPr/>
          </p:nvSpPr>
          <p:spPr bwMode="auto">
            <a:xfrm>
              <a:off x="4468" y="527"/>
              <a:ext cx="0" cy="771"/>
            </a:xfrm>
            <a:prstGeom prst="lin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246" name="Line 25"/>
            <p:cNvSpPr>
              <a:spLocks noChangeShapeType="1"/>
            </p:cNvSpPr>
            <p:nvPr/>
          </p:nvSpPr>
          <p:spPr bwMode="auto">
            <a:xfrm>
              <a:off x="3424" y="663"/>
              <a:ext cx="0" cy="544"/>
            </a:xfrm>
            <a:prstGeom prst="lin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333375"/>
            <a:ext cx="7561262" cy="1223963"/>
          </a:xfrm>
          <a:noFill/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6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Povrchová sila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916113"/>
            <a:ext cx="8135938" cy="3887787"/>
          </a:xfrm>
          <a:solidFill>
            <a:schemeClr val="bg1">
              <a:alpha val="75000"/>
            </a:schemeClr>
          </a:solidFill>
          <a:ln w="12700" cap="flat" algn="ctr"/>
        </p:spPr>
        <p:txBody>
          <a:bodyPr/>
          <a:lstStyle/>
          <a:p>
            <a:pPr marL="342900" indent="12700" algn="l" eaLnBrk="1" hangingPunct="1">
              <a:lnSpc>
                <a:spcPct val="90000"/>
              </a:lnSpc>
              <a:defRPr/>
            </a:pPr>
            <a:r>
              <a:rPr lang="cs-CZ" sz="4000" b="1" dirty="0" err="1" smtClean="0">
                <a:latin typeface="Comic Sans MS" pitchFamily="66" charset="0"/>
              </a:rPr>
              <a:t>Pretože</a:t>
            </a:r>
            <a:r>
              <a:rPr lang="cs-CZ" sz="4000" b="1" dirty="0" smtClean="0">
                <a:latin typeface="Comic Sans MS" pitchFamily="66" charset="0"/>
              </a:rPr>
              <a:t> povrchová vrstva </a:t>
            </a:r>
            <a:r>
              <a:rPr lang="cs-CZ" sz="4000" b="1" dirty="0" err="1" smtClean="0">
                <a:latin typeface="Comic Sans MS" pitchFamily="66" charset="0"/>
              </a:rPr>
              <a:t>kvapaliny</a:t>
            </a:r>
            <a:r>
              <a:rPr lang="cs-CZ" sz="4000" b="1" dirty="0" smtClean="0">
                <a:latin typeface="Comic Sans MS" pitchFamily="66" charset="0"/>
              </a:rPr>
              <a:t> </a:t>
            </a:r>
            <a:r>
              <a:rPr lang="cs-CZ" sz="4000" b="1" dirty="0" err="1" smtClean="0">
                <a:latin typeface="Comic Sans MS" pitchFamily="66" charset="0"/>
              </a:rPr>
              <a:t>sa</a:t>
            </a:r>
            <a:r>
              <a:rPr lang="cs-CZ" sz="4000" b="1" dirty="0" smtClean="0">
                <a:latin typeface="Comic Sans MS" pitchFamily="66" charset="0"/>
              </a:rPr>
              <a:t> chová </a:t>
            </a:r>
            <a:r>
              <a:rPr lang="cs-CZ" sz="4000" b="1" dirty="0" err="1" smtClean="0">
                <a:latin typeface="Comic Sans MS" pitchFamily="66" charset="0"/>
              </a:rPr>
              <a:t>ako</a:t>
            </a:r>
            <a:r>
              <a:rPr lang="cs-CZ" sz="4000" b="1" dirty="0" smtClean="0">
                <a:latin typeface="Comic Sans MS" pitchFamily="66" charset="0"/>
              </a:rPr>
              <a:t> pružná </a:t>
            </a:r>
            <a:r>
              <a:rPr lang="cs-CZ" sz="4000" b="1" dirty="0" err="1" smtClean="0">
                <a:latin typeface="Comic Sans MS" pitchFamily="66" charset="0"/>
              </a:rPr>
              <a:t>blana</a:t>
            </a:r>
            <a:r>
              <a:rPr lang="cs-CZ" sz="4000" b="1" dirty="0" smtClean="0">
                <a:latin typeface="Comic Sans MS" pitchFamily="66" charset="0"/>
              </a:rPr>
              <a:t>, </a:t>
            </a:r>
            <a:r>
              <a:rPr lang="cs-CZ" sz="4000" b="1" dirty="0" err="1" smtClean="0">
                <a:latin typeface="Comic Sans MS" pitchFamily="66" charset="0"/>
              </a:rPr>
              <a:t>pôsobí</a:t>
            </a:r>
            <a:r>
              <a:rPr lang="cs-CZ" sz="4000" b="1" dirty="0" smtClean="0">
                <a:latin typeface="Comic Sans MS" pitchFamily="66" charset="0"/>
              </a:rPr>
              <a:t> na </a:t>
            </a:r>
            <a:r>
              <a:rPr lang="cs-CZ" sz="4000" b="1" dirty="0" err="1" smtClean="0">
                <a:latin typeface="Comic Sans MS" pitchFamily="66" charset="0"/>
              </a:rPr>
              <a:t>pohyblivú</a:t>
            </a:r>
            <a:r>
              <a:rPr lang="cs-CZ" sz="4000" b="1" dirty="0" smtClean="0">
                <a:latin typeface="Comic Sans MS" pitchFamily="66" charset="0"/>
              </a:rPr>
              <a:t> </a:t>
            </a:r>
            <a:r>
              <a:rPr lang="cs-CZ" sz="4000" b="1" dirty="0" err="1" smtClean="0">
                <a:latin typeface="Comic Sans MS" pitchFamily="66" charset="0"/>
              </a:rPr>
              <a:t>priečku</a:t>
            </a:r>
            <a:r>
              <a:rPr lang="cs-CZ" sz="4000" b="1" dirty="0" smtClean="0">
                <a:latin typeface="Comic Sans MS" pitchFamily="66" charset="0"/>
              </a:rPr>
              <a:t> AB </a:t>
            </a:r>
            <a:r>
              <a:rPr lang="cs-CZ" sz="4000" b="1" dirty="0" err="1" smtClean="0">
                <a:latin typeface="Comic Sans MS" pitchFamily="66" charset="0"/>
              </a:rPr>
              <a:t>drôteného</a:t>
            </a:r>
            <a:r>
              <a:rPr lang="cs-CZ" sz="4000" b="1" dirty="0" smtClean="0">
                <a:latin typeface="Comic Sans MS" pitchFamily="66" charset="0"/>
              </a:rPr>
              <a:t> </a:t>
            </a:r>
            <a:r>
              <a:rPr lang="cs-CZ" sz="4000" b="1" dirty="0" err="1" smtClean="0">
                <a:latin typeface="Comic Sans MS" pitchFamily="66" charset="0"/>
              </a:rPr>
              <a:t>rámčeka</a:t>
            </a:r>
            <a:r>
              <a:rPr lang="cs-CZ" sz="4000" b="1" dirty="0" smtClean="0">
                <a:latin typeface="Comic Sans MS" pitchFamily="66" charset="0"/>
              </a:rPr>
              <a:t> silou, </a:t>
            </a:r>
            <a:r>
              <a:rPr lang="cs-CZ" sz="4000" b="1" dirty="0" err="1" smtClean="0">
                <a:latin typeface="Comic Sans MS" pitchFamily="66" charset="0"/>
              </a:rPr>
              <a:t>ktorú</a:t>
            </a:r>
            <a:r>
              <a:rPr lang="cs-CZ" sz="4000" b="1" dirty="0" smtClean="0">
                <a:latin typeface="Comic Sans MS" pitchFamily="66" charset="0"/>
              </a:rPr>
              <a:t> </a:t>
            </a:r>
            <a:r>
              <a:rPr lang="cs-CZ" sz="4000" b="1" dirty="0" err="1" smtClean="0">
                <a:latin typeface="Comic Sans MS" pitchFamily="66" charset="0"/>
              </a:rPr>
              <a:t>nazývame</a:t>
            </a:r>
            <a:r>
              <a:rPr lang="cs-CZ" sz="4000" b="1" dirty="0" smtClean="0">
                <a:latin typeface="Comic Sans MS" pitchFamily="66" charset="0"/>
              </a:rPr>
              <a:t> </a:t>
            </a:r>
            <a:r>
              <a:rPr lang="cs-CZ" sz="4000" b="1" dirty="0" smtClean="0">
                <a:solidFill>
                  <a:srgbClr val="FF3300"/>
                </a:solidFill>
                <a:latin typeface="Comic Sans MS" pitchFamily="66" charset="0"/>
              </a:rPr>
              <a:t>povrchovou</a:t>
            </a:r>
            <a:r>
              <a:rPr lang="cs-CZ" sz="4000" b="1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24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 build="p" animBg="1"/>
    </p:bldLst>
  </p:timing>
</p:sld>
</file>

<file path=ppt/theme/theme1.xml><?xml version="1.0" encoding="utf-8"?>
<a:theme xmlns:a="http://schemas.openxmlformats.org/drawingml/2006/main" name="Návrh">
  <a:themeElements>
    <a:clrScheme name="Návrh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7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7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ávrh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ávrh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ávrh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ávrh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ávrh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ávrh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ávrh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ávrh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266</Words>
  <Application>Microsoft Office PowerPoint</Application>
  <PresentationFormat>Prezentácia na obrazovke (4:3)</PresentationFormat>
  <Paragraphs>47</Paragraphs>
  <Slides>16</Slides>
  <Notes>16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Wingdings</vt:lpstr>
      <vt:lpstr>Comic Sans MS</vt:lpstr>
      <vt:lpstr>Návrh</vt:lpstr>
      <vt:lpstr>Štruktúra a vlastnosti kvapalín</vt:lpstr>
      <vt:lpstr>Povrchová vrstva kapaliny</vt:lpstr>
      <vt:lpstr>…, ktorá unesie napr. hmyz</vt:lpstr>
      <vt:lpstr>ihlu…</vt:lpstr>
      <vt:lpstr>žiletku…</vt:lpstr>
      <vt:lpstr>Vysvetlenie:</vt:lpstr>
      <vt:lpstr>Snímka 7</vt:lpstr>
      <vt:lpstr>Ak je celá SMP danej molekuly v kapaline, pak je výsledná sila, ktorou na ňu pôsobia susedné molekuly, nulová.  Ak neleží celá SMP v kvapaline (např. ak je molekula na povrchu kvapaliny), má výslednica všetkých síl nenulovú hodnotu a smeruje do kvapaliny.</vt:lpstr>
      <vt:lpstr>Povrchová sila</vt:lpstr>
      <vt:lpstr>Veľkosť povrchovej sily (F),kt. je kolmá na pohyblivú priečku, je úmerná jej dlžke (l). Konštantou úmernosti je povrchové napätie (s).</vt:lpstr>
      <vt:lpstr>Ak je povrch kvapaliny zakrivený, je povrchová sila kolmá na povrch kvapaliny v danom bode, tj. kolmá k dotyčnici.</vt:lpstr>
      <vt:lpstr>Povrchová vrstva má potenciálnu energiu E, která je priamo úmerná ploche povrchovej vrstvy (S). Aj v tomto prípade je konštantou úmernosti povrchové napätie ().</vt:lpstr>
      <vt:lpstr>Každý systém sa snaží zaujať stav s čo najmenšou potenciálnou energiou, a preto i povrchová vrstva zaujímá minimálny povrch. Napr. v beztiažovom stave by tak voda zaujala tvar gule</vt:lpstr>
      <vt:lpstr>Pre vodu v styku so vzduchom je    = 73 mN.m-1 a pre vodu        v styku s parafínovým olejem 38 mN.m-1. Hodnotu povrchového napätia môžeme ovplyvniť teplotou alebo pridáním detergentu (tj. zmáčadla alebo saponátu – tenzidu). Napr. mydlový roztok má povrchové napätí asi 30 mN.m-1.</vt:lpstr>
      <vt:lpstr>A tak sa napr. pri praní prádla alebo umývaní riadov dostáva voda ľahšie k špine, rýchlejšie ju rozpúšťa a zmýva ju.</vt:lpstr>
      <vt:lpstr>Koniec</vt:lpstr>
    </vt:vector>
  </TitlesOfParts>
  <Company>GJP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a vlastnosti kapalin</dc:title>
  <dc:creator>Administrator</dc:creator>
  <cp:lastModifiedBy>Jarka Viťazková</cp:lastModifiedBy>
  <cp:revision>69</cp:revision>
  <dcterms:created xsi:type="dcterms:W3CDTF">2008-01-03T16:32:12Z</dcterms:created>
  <dcterms:modified xsi:type="dcterms:W3CDTF">2020-11-12T13:31:05Z</dcterms:modified>
</cp:coreProperties>
</file>