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3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9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4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0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90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76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2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4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9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8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4778-CB07-49DD-B398-E22691F23AC0}" type="datetimeFigureOut">
              <a:rPr lang="sk-SK" smtClean="0"/>
              <a:t>20.5.2020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76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Syntax – vetné členy, </a:t>
            </a:r>
            <a:r>
              <a:rPr lang="sk-SK" dirty="0" smtClean="0">
                <a:solidFill>
                  <a:srgbClr val="FF0000"/>
                </a:solidFill>
              </a:rPr>
              <a:t>vetné sklady, delenie </a:t>
            </a:r>
            <a:r>
              <a:rPr lang="sk-SK" dirty="0">
                <a:solidFill>
                  <a:srgbClr val="FF0000"/>
                </a:solidFill>
              </a:rPr>
              <a:t>viet</a:t>
            </a:r>
          </a:p>
        </p:txBody>
      </p:sp>
      <p:sp>
        <p:nvSpPr>
          <p:cNvPr id="3" name="Obdélník 2"/>
          <p:cNvSpPr/>
          <p:nvPr/>
        </p:nvSpPr>
        <p:spPr>
          <a:xfrm>
            <a:off x="683568" y="1412776"/>
            <a:ext cx="8208912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dirty="0"/>
              <a:t>♦ syntax = skladba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♦ vetný člen – je plnovýznamové slovo, ktoré s iným slovom vo vete vytvára vetný sklad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– je </a:t>
            </a:r>
            <a:r>
              <a:rPr lang="sk-SK" sz="2400" dirty="0" smtClean="0"/>
              <a:t>to plnovýznamový </a:t>
            </a:r>
            <a:r>
              <a:rPr lang="sk-SK" sz="2400" dirty="0"/>
              <a:t>slovný druh: podstatné meno, prídavné meno, </a:t>
            </a:r>
            <a:r>
              <a:rPr lang="sk-SK" sz="2400" dirty="0" smtClean="0"/>
              <a:t>zámeno, číslovka</a:t>
            </a:r>
            <a:r>
              <a:rPr lang="sk-SK" sz="2400" dirty="0"/>
              <a:t>, príslovka</a:t>
            </a:r>
          </a:p>
        </p:txBody>
      </p:sp>
    </p:spTree>
    <p:extLst>
      <p:ext uri="{BB962C8B-B14F-4D97-AF65-F5344CB8AC3E}">
        <p14:creationId xmlns:p14="http://schemas.microsoft.com/office/powerpoint/2010/main" val="210144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620688"/>
            <a:ext cx="79208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7.) prístavok </a:t>
            </a:r>
            <a:r>
              <a:rPr lang="sk-SK" sz="2000" dirty="0"/>
              <a:t>(prístavkový prívlastok) – je voľný zhodný prívlastok vyjadrený podstatným menom pripojeným k </a:t>
            </a:r>
            <a:r>
              <a:rPr lang="sk-SK" sz="2000" dirty="0" smtClean="0"/>
              <a:t>nadradenému podstatnému </a:t>
            </a:r>
            <a:r>
              <a:rPr lang="sk-SK" sz="2000" dirty="0"/>
              <a:t>menu: Bratislava, </a:t>
            </a:r>
            <a:r>
              <a:rPr lang="sk-SK" sz="2000" b="1" dirty="0"/>
              <a:t>hlavné mesto Slovenskej republiky</a:t>
            </a:r>
            <a:r>
              <a:rPr lang="sk-SK" sz="2000" dirty="0"/>
              <a:t>, je mestom na Dunaji.</a:t>
            </a:r>
          </a:p>
          <a:p>
            <a:pPr algn="just"/>
            <a:r>
              <a:rPr lang="sk-SK" sz="2000" dirty="0"/>
              <a:t>Hrubo vytlačenú časť môžeme vypustiť bez porušenia zmyslu vety (preto sa z oboch strán oddeľuje čiarkou</a:t>
            </a:r>
            <a:r>
              <a:rPr lang="sk-SK" sz="2000" dirty="0" smtClean="0"/>
              <a:t>).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u="sng" dirty="0"/>
              <a:t>prístavok môže mať niekoľko funkcií</a:t>
            </a:r>
            <a:r>
              <a:rPr lang="sk-SK" sz="2000" b="1" u="sng" dirty="0" smtClean="0"/>
              <a:t>:</a:t>
            </a:r>
          </a:p>
          <a:p>
            <a:pPr algn="just"/>
            <a:endParaRPr lang="sk-SK" sz="2000" b="1" dirty="0"/>
          </a:p>
          <a:p>
            <a:pPr algn="just">
              <a:lnSpc>
                <a:spcPct val="150000"/>
              </a:lnSpc>
            </a:pPr>
            <a:r>
              <a:rPr lang="sk-SK" sz="2000" b="1" dirty="0"/>
              <a:t>a.) môže vysvetľovať </a:t>
            </a:r>
            <a:r>
              <a:rPr lang="sk-SK" sz="2000" dirty="0"/>
              <a:t>– Personifikácia, </a:t>
            </a:r>
            <a:r>
              <a:rPr lang="sk-SK" sz="2000" b="1" dirty="0"/>
              <a:t>čiže zosobňovanie</a:t>
            </a:r>
            <a:r>
              <a:rPr lang="sk-SK" sz="2000" dirty="0"/>
              <a:t>, je pre žiakov pochopiteľná.</a:t>
            </a:r>
          </a:p>
          <a:p>
            <a:pPr algn="just">
              <a:lnSpc>
                <a:spcPct val="150000"/>
              </a:lnSpc>
            </a:pPr>
            <a:r>
              <a:rPr lang="sk-SK" sz="2000" b="1" dirty="0"/>
              <a:t>b.) môže zužovať význam pomenovania </a:t>
            </a:r>
            <a:r>
              <a:rPr lang="sk-SK" sz="2000" dirty="0"/>
              <a:t>– Susedia, </a:t>
            </a:r>
            <a:r>
              <a:rPr lang="sk-SK" sz="2000" b="1" dirty="0" err="1"/>
              <a:t>Balkovci</a:t>
            </a:r>
            <a:r>
              <a:rPr lang="sk-SK" sz="2000" dirty="0"/>
              <a:t>, už odišli.</a:t>
            </a:r>
          </a:p>
          <a:p>
            <a:pPr algn="just">
              <a:lnSpc>
                <a:spcPct val="150000"/>
              </a:lnSpc>
            </a:pPr>
            <a:r>
              <a:rPr lang="sk-SK" sz="2000" b="1" dirty="0"/>
              <a:t>c.) môže zhrňovať </a:t>
            </a:r>
            <a:r>
              <a:rPr lang="sk-SK" sz="2000" dirty="0"/>
              <a:t>– Mama a otec, </a:t>
            </a:r>
            <a:r>
              <a:rPr lang="sk-SK" sz="2000" b="1" dirty="0"/>
              <a:t>rodičia</a:t>
            </a:r>
            <a:r>
              <a:rPr lang="sk-SK" sz="2000" dirty="0"/>
              <a:t>, sú mi prednejší.</a:t>
            </a:r>
          </a:p>
        </p:txBody>
      </p:sp>
    </p:spTree>
    <p:extLst>
      <p:ext uri="{BB962C8B-B14F-4D97-AF65-F5344CB8AC3E}">
        <p14:creationId xmlns:p14="http://schemas.microsoft.com/office/powerpoint/2010/main" val="235072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0"/>
            <a:ext cx="828092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sz="3200" b="1" dirty="0" smtClean="0">
                <a:solidFill>
                  <a:srgbClr val="FF0000"/>
                </a:solidFill>
              </a:rPr>
              <a:t>Vetné </a:t>
            </a:r>
            <a:r>
              <a:rPr lang="sk-SK" sz="3200" b="1" dirty="0">
                <a:solidFill>
                  <a:srgbClr val="FF0000"/>
                </a:solidFill>
              </a:rPr>
              <a:t>sklady</a:t>
            </a:r>
          </a:p>
          <a:p>
            <a:pPr algn="just"/>
            <a:r>
              <a:rPr lang="sk-SK" sz="2000" dirty="0"/>
              <a:t>♦ vetný sklad – vytvárajú ho vo vete vždy dve </a:t>
            </a:r>
            <a:r>
              <a:rPr lang="sk-SK" sz="2000" dirty="0" smtClean="0"/>
              <a:t>plnovýznamové slová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u="sng" dirty="0"/>
              <a:t>rozdelenie vetných skladov</a:t>
            </a:r>
            <a:r>
              <a:rPr lang="sk-SK" sz="2000" u="sng" dirty="0"/>
              <a:t>: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a.) prisudzovací </a:t>
            </a:r>
            <a:r>
              <a:rPr lang="sk-SK" sz="2000" dirty="0"/>
              <a:t>– vytvára holú vetu, napr. mama varí, otec číta, Jano píše; sklad vytvárajú dva hlavné vetné členy – podmet </a:t>
            </a:r>
            <a:r>
              <a:rPr lang="sk-SK" sz="2000" dirty="0" smtClean="0"/>
              <a:t>a prísudok</a:t>
            </a:r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určovací </a:t>
            </a:r>
            <a:r>
              <a:rPr lang="sk-SK" sz="2000" dirty="0"/>
              <a:t>– napr. varí polievku, pekný sveter, hrá sa na dvore; sklad vytvára nadradený a podradený vetný člen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c.) priraďovací </a:t>
            </a:r>
            <a:r>
              <a:rPr lang="sk-SK" sz="2000" dirty="0"/>
              <a:t>– napr. polievku a mäso, knihu a časopis, zelenina a ovocie; sklad vytvárajú dva rovnaké vetné členy (</a:t>
            </a:r>
            <a:r>
              <a:rPr lang="sk-SK" sz="2000" dirty="0" smtClean="0"/>
              <a:t>dva </a:t>
            </a:r>
            <a:r>
              <a:rPr lang="pl-PL" sz="2000" dirty="0" smtClean="0"/>
              <a:t>podmety </a:t>
            </a:r>
            <a:r>
              <a:rPr lang="pl-PL" sz="2000" dirty="0"/>
              <a:t>alebo dva predmety atď.)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u="sng" dirty="0" smtClean="0"/>
              <a:t>gramatické </a:t>
            </a:r>
            <a:r>
              <a:rPr lang="sk-SK" sz="2000" b="1" u="sng" dirty="0"/>
              <a:t>vyjadrenie vetných členov:</a:t>
            </a:r>
          </a:p>
          <a:p>
            <a:pPr algn="just"/>
            <a:r>
              <a:rPr lang="sk-SK" sz="2400" b="1" dirty="0">
                <a:solidFill>
                  <a:srgbClr val="FF0000"/>
                </a:solidFill>
              </a:rPr>
              <a:t>a.) zhoda: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1. v prisudzovacom sklade </a:t>
            </a:r>
            <a:r>
              <a:rPr lang="sk-SK" sz="2000" dirty="0">
                <a:solidFill>
                  <a:srgbClr val="00B050"/>
                </a:solidFill>
              </a:rPr>
              <a:t>– v rode, v čísle a v osobe</a:t>
            </a:r>
            <a:r>
              <a:rPr lang="sk-SK" sz="2000" dirty="0"/>
              <a:t> (medzi podmetom a prísudkom)</a:t>
            </a:r>
          </a:p>
          <a:p>
            <a:pPr algn="just"/>
            <a:r>
              <a:rPr lang="sk-SK" sz="2000" dirty="0"/>
              <a:t>príklad: Mama varila.</a:t>
            </a:r>
          </a:p>
          <a:p>
            <a:pPr algn="just"/>
            <a:r>
              <a:rPr lang="sk-SK" sz="2000" dirty="0"/>
              <a:t>mama – </a:t>
            </a:r>
            <a:r>
              <a:rPr lang="sk-SK" sz="2000" dirty="0" err="1"/>
              <a:t>žen</a:t>
            </a:r>
            <a:r>
              <a:rPr lang="sk-SK" sz="2000" dirty="0"/>
              <a:t>. r., j. č., slovo mama sa dá nahradiť osobným zámeno ona, ktoré zastupuje 3. os. j. č.</a:t>
            </a:r>
          </a:p>
          <a:p>
            <a:pPr algn="just"/>
            <a:r>
              <a:rPr lang="sv-SE" sz="2000" dirty="0"/>
              <a:t>varila – žen. r., j. č., 3. os</a:t>
            </a:r>
            <a:r>
              <a:rPr lang="sv-SE" sz="2000" dirty="0" smtClean="0"/>
              <a:t>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778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0466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>
                <a:solidFill>
                  <a:srgbClr val="00B050"/>
                </a:solidFill>
              </a:rPr>
              <a:t>2. v určovacom sklade </a:t>
            </a:r>
            <a:r>
              <a:rPr lang="sk-SK" sz="2000" dirty="0">
                <a:solidFill>
                  <a:srgbClr val="00B050"/>
                </a:solidFill>
              </a:rPr>
              <a:t>– v rode, v čísle a v páde </a:t>
            </a:r>
            <a:r>
              <a:rPr lang="sk-SK" sz="2000" dirty="0"/>
              <a:t>(medzi nadradeným vetným členom a zhodným prívlastkom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príklad: Dobrý otec.</a:t>
            </a:r>
          </a:p>
          <a:p>
            <a:pPr algn="just"/>
            <a:r>
              <a:rPr lang="pt-BR" sz="2000" dirty="0"/>
              <a:t>dobrý – muž. r., j. č., N</a:t>
            </a:r>
          </a:p>
          <a:p>
            <a:pPr algn="just"/>
            <a:r>
              <a:rPr lang="pt-BR" sz="2000" dirty="0"/>
              <a:t>otec – muž. r., j. č., </a:t>
            </a:r>
            <a:r>
              <a:rPr lang="pt-BR" sz="2000" dirty="0" smtClean="0"/>
              <a:t>N</a:t>
            </a:r>
            <a:endParaRPr lang="sk-SK" sz="2000" dirty="0" smtClean="0"/>
          </a:p>
          <a:p>
            <a:pPr algn="just"/>
            <a:endParaRPr lang="pt-BR" sz="2000" dirty="0"/>
          </a:p>
          <a:p>
            <a:pPr algn="just"/>
            <a:r>
              <a:rPr lang="sk-SK" sz="2400" b="1" dirty="0">
                <a:solidFill>
                  <a:srgbClr val="FF0000"/>
                </a:solidFill>
              </a:rPr>
              <a:t>b.) väzba </a:t>
            </a:r>
            <a:r>
              <a:rPr lang="sk-SK" sz="2000" dirty="0"/>
              <a:t>– sloveso (vo funkcii prísudku) sa viaže s podstatným menom, prídavným menom, zámenom, číslovkou v určitom </a:t>
            </a:r>
            <a:r>
              <a:rPr lang="sk-SK" sz="2000" dirty="0" smtClean="0"/>
              <a:t>páde (okrem </a:t>
            </a:r>
            <a:r>
              <a:rPr lang="sk-SK" sz="2000" dirty="0"/>
              <a:t>N). </a:t>
            </a:r>
            <a:endParaRPr lang="sk-SK" sz="2000" dirty="0" smtClean="0"/>
          </a:p>
          <a:p>
            <a:pPr algn="just"/>
            <a:r>
              <a:rPr lang="sk-SK" sz="2000" dirty="0" smtClean="0"/>
              <a:t>Väzba </a:t>
            </a:r>
            <a:r>
              <a:rPr lang="sk-SK" sz="2000" dirty="0"/>
              <a:t>nastáva len v určovacom sklade, obyčajne medzi prísudkom a predmetom (medzi nadradeným vetným </a:t>
            </a:r>
            <a:r>
              <a:rPr lang="sk-SK" sz="2000" dirty="0" smtClean="0"/>
              <a:t>členom a predmetom)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príklad: hovoril o otcovi – predmet v lokáli, píše úlohu – predmet v akuzatíve, potriasť hlavou – predmet v inštrumentáli, </a:t>
            </a:r>
            <a:r>
              <a:rPr lang="sk-SK" sz="2000" dirty="0" smtClean="0"/>
              <a:t>dostal od </a:t>
            </a:r>
            <a:r>
              <a:rPr lang="sk-SK" sz="2000" dirty="0"/>
              <a:t>chorého – predmet v genitíve, nerozumiem všetkému – predmet v datíve</a:t>
            </a:r>
          </a:p>
        </p:txBody>
      </p:sp>
    </p:spTree>
    <p:extLst>
      <p:ext uri="{BB962C8B-B14F-4D97-AF65-F5344CB8AC3E}">
        <p14:creationId xmlns:p14="http://schemas.microsoft.com/office/powerpoint/2010/main" val="232340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8"/>
            <a:ext cx="82809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c.) primkýnanie </a:t>
            </a:r>
            <a:r>
              <a:rPr lang="sk-SK" dirty="0"/>
              <a:t>– </a:t>
            </a:r>
            <a:r>
              <a:rPr lang="sk-SK" sz="2000" dirty="0"/>
              <a:t>nachádza sa v určovacom a priraďovacom sklade, nastáva tak, že sa k sebe slovosledom primknú </a:t>
            </a:r>
            <a:r>
              <a:rPr lang="sk-SK" sz="2000" dirty="0" smtClean="0"/>
              <a:t>dve slová</a:t>
            </a:r>
          </a:p>
          <a:p>
            <a:pPr algn="just"/>
            <a:r>
              <a:rPr lang="sk-SK" sz="2000" dirty="0" smtClean="0"/>
              <a:t>príklad</a:t>
            </a:r>
            <a:r>
              <a:rPr lang="sk-SK" sz="2000" dirty="0"/>
              <a:t>: Rúbe v lese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väzba, lebo nejde o spojenie prísudku a predmetu; prísudok a príslovkové určenie miesta sú </a:t>
            </a:r>
            <a:r>
              <a:rPr lang="sk-SK" sz="2000" dirty="0" smtClean="0"/>
              <a:t>spojené primkýnaním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príklad: Vchod do školy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väzba, lebo sa nespája predmet a prísudok, ale nadradené podstatné meno a nezhodný prívlastok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ani zhoda, pretože nemajú rovnaké gramatické kategórie. Vetné členy sú spojené primkýnaním.</a:t>
            </a:r>
          </a:p>
          <a:p>
            <a:pPr algn="just"/>
            <a:r>
              <a:rPr lang="sk-SK" sz="2000" dirty="0"/>
              <a:t>príklad: Mama a otec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Slová v priraďovacom sklade sú k sebe priradené len slovosledom vo vete, môže to byť i otec a mama. Vetné členy sú k </a:t>
            </a:r>
            <a:r>
              <a:rPr lang="sk-SK" sz="2000" dirty="0" smtClean="0"/>
              <a:t>sebe </a:t>
            </a:r>
            <a:r>
              <a:rPr lang="sk-SK" sz="2000" dirty="0"/>
              <a:t>priradené primkýnaním.</a:t>
            </a:r>
          </a:p>
        </p:txBody>
      </p:sp>
    </p:spTree>
    <p:extLst>
      <p:ext uri="{BB962C8B-B14F-4D97-AF65-F5344CB8AC3E}">
        <p14:creationId xmlns:p14="http://schemas.microsoft.com/office/powerpoint/2010/main" val="93136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88369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sz="3200" b="1" dirty="0" smtClean="0">
                <a:solidFill>
                  <a:srgbClr val="FF0000"/>
                </a:solidFill>
              </a:rPr>
              <a:t>Delenie </a:t>
            </a:r>
            <a:r>
              <a:rPr lang="sk-SK" sz="3200" b="1" dirty="0">
                <a:solidFill>
                  <a:srgbClr val="FF0000"/>
                </a:solidFill>
              </a:rPr>
              <a:t>viet</a:t>
            </a:r>
          </a:p>
          <a:p>
            <a:pPr algn="just"/>
            <a:r>
              <a:rPr lang="sk-SK" dirty="0"/>
              <a:t>♦ </a:t>
            </a:r>
            <a:r>
              <a:rPr lang="sk-SK" sz="2000" b="1" dirty="0"/>
              <a:t>veta</a:t>
            </a:r>
            <a:r>
              <a:rPr lang="sk-SK" sz="2000" dirty="0"/>
              <a:t> – je základná syntaktická jednotka s uceleným významom, gramaticky usporiadaná a intonačne </a:t>
            </a:r>
            <a:r>
              <a:rPr lang="sk-SK" sz="2000" dirty="0" smtClean="0"/>
              <a:t>uzavretá.</a:t>
            </a:r>
          </a:p>
          <a:p>
            <a:pPr algn="just"/>
            <a:r>
              <a:rPr lang="sk-SK" sz="2000" b="1" u="sng" dirty="0" smtClean="0"/>
              <a:t>druhy </a:t>
            </a:r>
            <a:r>
              <a:rPr lang="sk-SK" sz="2000" b="1" u="sng" dirty="0"/>
              <a:t>viet:</a:t>
            </a:r>
          </a:p>
          <a:p>
            <a:pPr algn="just"/>
            <a:r>
              <a:rPr lang="sk-SK" sz="2400" b="1" dirty="0">
                <a:solidFill>
                  <a:srgbClr val="FF0000"/>
                </a:solidFill>
              </a:rPr>
              <a:t>l. vety podľa </a:t>
            </a:r>
            <a:r>
              <a:rPr lang="sk-SK" sz="2400" b="1" dirty="0" smtClean="0">
                <a:solidFill>
                  <a:srgbClr val="FF0000"/>
                </a:solidFill>
              </a:rPr>
              <a:t>obsahu (zámeru/modálnosti)</a:t>
            </a:r>
            <a:r>
              <a:rPr lang="sk-SK" sz="20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sk-SK" sz="2000" b="1" dirty="0" smtClean="0"/>
          </a:p>
          <a:p>
            <a:pPr algn="just"/>
            <a:r>
              <a:rPr lang="pl-PL" sz="2000" b="1" dirty="0" smtClean="0">
                <a:solidFill>
                  <a:srgbClr val="00B050"/>
                </a:solidFill>
              </a:rPr>
              <a:t>a</a:t>
            </a:r>
            <a:r>
              <a:rPr lang="pl-PL" sz="2000" b="1" dirty="0">
                <a:solidFill>
                  <a:srgbClr val="00B050"/>
                </a:solidFill>
              </a:rPr>
              <a:t>.) oznamovacia </a:t>
            </a:r>
            <a:r>
              <a:rPr lang="pl-PL" sz="2000" dirty="0"/>
              <a:t>– obsahuje oznam. Na konci vety píšeme bodku. napr. Pôjdem spolu do školy</a:t>
            </a:r>
            <a:r>
              <a:rPr lang="pl-PL" sz="2000" dirty="0" smtClean="0"/>
              <a:t>. </a:t>
            </a:r>
            <a:r>
              <a:rPr lang="pl-PL" sz="2000" b="1" dirty="0" smtClean="0"/>
              <a:t>Má klesavú melódiu</a:t>
            </a:r>
            <a:r>
              <a:rPr lang="pl-PL" sz="2000" dirty="0" smtClean="0"/>
              <a:t>.</a:t>
            </a:r>
            <a:endParaRPr lang="pl-PL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opytovacia </a:t>
            </a:r>
            <a:r>
              <a:rPr lang="sk-SK" sz="2000" dirty="0"/>
              <a:t>– obsahuje otázku, na niečo sa pýtame alebo zisťujeme. Na konci vety píšeme otáznik. napr. Pôjdeš dnes so </a:t>
            </a:r>
            <a:r>
              <a:rPr lang="sk-SK" sz="2000" dirty="0" smtClean="0"/>
              <a:t>mnou do </a:t>
            </a:r>
            <a:r>
              <a:rPr lang="sk-SK" sz="2000" dirty="0"/>
              <a:t>školy</a:t>
            </a:r>
            <a:r>
              <a:rPr lang="sk-SK" sz="2000" dirty="0" smtClean="0"/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000" dirty="0"/>
              <a:t>z</a:t>
            </a:r>
            <a:r>
              <a:rPr lang="sk-SK" sz="2000" dirty="0" smtClean="0"/>
              <a:t>isťovacie otázky – </a:t>
            </a:r>
            <a:r>
              <a:rPr lang="sk-SK" sz="2000" b="1" dirty="0" smtClean="0"/>
              <a:t>stúpavá melódia </a:t>
            </a:r>
            <a:r>
              <a:rPr lang="sk-SK" sz="2000" dirty="0" smtClean="0"/>
              <a:t>(odpoveď áno/nie)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000" dirty="0"/>
              <a:t>d</a:t>
            </a:r>
            <a:r>
              <a:rPr lang="sk-SK" sz="2000" dirty="0" smtClean="0"/>
              <a:t>oplňovacie otázky – </a:t>
            </a:r>
            <a:r>
              <a:rPr lang="sk-SK" sz="2000" b="1" dirty="0" smtClean="0"/>
              <a:t>klesavá melódia </a:t>
            </a:r>
            <a:endParaRPr lang="sk-SK" sz="2000" b="1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c.) rozkazovacia </a:t>
            </a:r>
            <a:r>
              <a:rPr lang="sk-SK" sz="2000" dirty="0"/>
              <a:t>– obsahuje rozkaz, napr. Poď sem! alebo zákaz, napr. Nerob! Na konci píšeme výkričník</a:t>
            </a:r>
            <a:r>
              <a:rPr lang="sk-SK" sz="2000" dirty="0" smtClean="0"/>
              <a:t>. </a:t>
            </a:r>
            <a:r>
              <a:rPr lang="sk-SK" sz="2000" b="1" dirty="0" smtClean="0"/>
              <a:t>Má klesavú melódiu.</a:t>
            </a:r>
            <a:endParaRPr lang="sk-SK" sz="2000" b="1" dirty="0"/>
          </a:p>
          <a:p>
            <a:pPr algn="just"/>
            <a:r>
              <a:rPr lang="pl-PL" sz="2000" b="1" dirty="0">
                <a:solidFill>
                  <a:srgbClr val="00B050"/>
                </a:solidFill>
              </a:rPr>
              <a:t>d.) želacia </a:t>
            </a:r>
            <a:r>
              <a:rPr lang="pl-PL" sz="2000" dirty="0"/>
              <a:t>– obsahuje želanie, aby sa niečo stalo, napr. Bodaj by to tak bolo. alebo nestalo, napr. Nech len nespadne! Na </a:t>
            </a:r>
            <a:r>
              <a:rPr lang="pl-PL" sz="2000" dirty="0" smtClean="0"/>
              <a:t>konci </a:t>
            </a:r>
            <a:r>
              <a:rPr lang="sk-SK" sz="2000" dirty="0" smtClean="0"/>
              <a:t>píšeme </a:t>
            </a:r>
            <a:r>
              <a:rPr lang="sk-SK" sz="2000" dirty="0"/>
              <a:t>výkričník alebo bodku</a:t>
            </a:r>
            <a:r>
              <a:rPr lang="sk-SK" sz="2000" dirty="0" smtClean="0"/>
              <a:t>. </a:t>
            </a:r>
            <a:r>
              <a:rPr lang="sk-SK" sz="2000" b="1" dirty="0" smtClean="0"/>
              <a:t>Má stúpavo-klesavú melódiu.</a:t>
            </a:r>
            <a:endParaRPr lang="sk-SK" sz="2000" b="1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e.) zvolacia </a:t>
            </a:r>
            <a:r>
              <a:rPr lang="sk-SK" sz="2000" dirty="0"/>
              <a:t>– obsahuje citové pohnutie (strach, radosť atď.). Na konci zvyčajne píšeme výkričník. napr. Tak sa mi to páči!</a:t>
            </a:r>
          </a:p>
        </p:txBody>
      </p:sp>
    </p:spTree>
    <p:extLst>
      <p:ext uri="{BB962C8B-B14F-4D97-AF65-F5344CB8AC3E}">
        <p14:creationId xmlns:p14="http://schemas.microsoft.com/office/powerpoint/2010/main" val="21433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197346"/>
            <a:ext cx="813690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ll</a:t>
            </a:r>
            <a:r>
              <a:rPr lang="sk-SK" sz="2400" b="1" dirty="0">
                <a:solidFill>
                  <a:srgbClr val="FF0000"/>
                </a:solidFill>
              </a:rPr>
              <a:t>. vety podľa členitosti</a:t>
            </a:r>
            <a:r>
              <a:rPr lang="sk-SK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a</a:t>
            </a:r>
            <a:r>
              <a:rPr lang="sk-SK" sz="2400" b="1" dirty="0">
                <a:solidFill>
                  <a:srgbClr val="FF0000"/>
                </a:solidFill>
              </a:rPr>
              <a:t>.) jednočlenná </a:t>
            </a:r>
            <a:r>
              <a:rPr lang="sk-SK" sz="2000" dirty="0"/>
              <a:t>– </a:t>
            </a:r>
            <a:r>
              <a:rPr lang="sk-SK" sz="2000" dirty="0" smtClean="0"/>
              <a:t>nemá podmet a prísudok, </a:t>
            </a:r>
            <a:r>
              <a:rPr lang="sk-SK" sz="2000" dirty="0"/>
              <a:t>nemá prisudzovací sklad, ale iba </a:t>
            </a:r>
            <a:r>
              <a:rPr lang="sk-SK" sz="2000" dirty="0">
                <a:solidFill>
                  <a:srgbClr val="FF0000"/>
                </a:solidFill>
              </a:rPr>
              <a:t>vetný základ</a:t>
            </a:r>
            <a:r>
              <a:rPr lang="sk-SK" sz="2000" dirty="0"/>
              <a:t>, </a:t>
            </a:r>
            <a:r>
              <a:rPr lang="sk-SK" sz="2000" dirty="0" smtClean="0"/>
              <a:t>podľa ktorého rozlišujeme vetu:</a:t>
            </a:r>
            <a:endParaRPr lang="sk-SK" sz="2000" dirty="0"/>
          </a:p>
          <a:p>
            <a:r>
              <a:rPr lang="sk-SK" sz="2000" b="1" dirty="0" smtClean="0"/>
              <a:t>        </a:t>
            </a:r>
            <a:r>
              <a:rPr lang="sk-SK" sz="2000" b="1" dirty="0" smtClean="0">
                <a:solidFill>
                  <a:srgbClr val="00B050"/>
                </a:solidFill>
              </a:rPr>
              <a:t>1</a:t>
            </a:r>
            <a:r>
              <a:rPr lang="sk-SK" sz="2000" b="1" dirty="0">
                <a:solidFill>
                  <a:srgbClr val="00B050"/>
                </a:solidFill>
              </a:rPr>
              <a:t>. slovesnú </a:t>
            </a:r>
            <a:r>
              <a:rPr lang="sk-SK" sz="2000" dirty="0"/>
              <a:t>– vetným základom sú slovesá, ktoré vyjadrujú:</a:t>
            </a:r>
          </a:p>
          <a:p>
            <a:r>
              <a:rPr lang="sk-SK" sz="2000" dirty="0" smtClean="0"/>
              <a:t>        a</a:t>
            </a:r>
            <a:r>
              <a:rPr lang="sk-SK" sz="2000" dirty="0"/>
              <a:t>.) </a:t>
            </a:r>
            <a:r>
              <a:rPr lang="sk-SK" sz="2000" dirty="0" err="1"/>
              <a:t>atmosferické</a:t>
            </a:r>
            <a:r>
              <a:rPr lang="sk-SK" sz="2000" dirty="0"/>
              <a:t> javy: Prší. Hrmí. Večer zas snežilo.</a:t>
            </a:r>
          </a:p>
          <a:p>
            <a:r>
              <a:rPr lang="sk-SK" sz="2000" dirty="0" smtClean="0"/>
              <a:t>        b</a:t>
            </a:r>
            <a:r>
              <a:rPr lang="sk-SK" sz="2000" dirty="0"/>
              <a:t>.) nevysvetliteľné deje: Straší </a:t>
            </a:r>
            <a:r>
              <a:rPr lang="sk-SK" sz="2000" dirty="0" smtClean="0"/>
              <a:t>ma</a:t>
            </a:r>
            <a:r>
              <a:rPr lang="sk-SK" sz="2000" dirty="0"/>
              <a:t>.</a:t>
            </a:r>
          </a:p>
          <a:p>
            <a:r>
              <a:rPr lang="pl-PL" sz="2000" dirty="0" smtClean="0"/>
              <a:t>        c</a:t>
            </a:r>
            <a:r>
              <a:rPr lang="pl-PL" sz="2000" dirty="0"/>
              <a:t>.) telesné a duševné pocity: Haraší mu. Bolo mi smutno. Je mi zle.</a:t>
            </a:r>
          </a:p>
          <a:p>
            <a:r>
              <a:rPr lang="sk-SK" sz="2000" dirty="0"/>
              <a:t>Spoznáme ich aj podľa slovesa v 3 osobe jednotného čísla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         </a:t>
            </a:r>
            <a:r>
              <a:rPr lang="sk-SK" sz="2000" b="1" dirty="0" smtClean="0">
                <a:solidFill>
                  <a:srgbClr val="00B050"/>
                </a:solidFill>
              </a:rPr>
              <a:t>2</a:t>
            </a:r>
            <a:r>
              <a:rPr lang="sk-SK" sz="2000" b="1" dirty="0">
                <a:solidFill>
                  <a:srgbClr val="00B050"/>
                </a:solidFill>
              </a:rPr>
              <a:t>. </a:t>
            </a:r>
            <a:r>
              <a:rPr lang="sk-SK" sz="2000" b="1" dirty="0" smtClean="0">
                <a:solidFill>
                  <a:srgbClr val="00B050"/>
                </a:solidFill>
              </a:rPr>
              <a:t>mennú (neslovesnú)</a:t>
            </a:r>
            <a:r>
              <a:rPr lang="sk-SK" sz="2000" dirty="0" smtClean="0">
                <a:solidFill>
                  <a:srgbClr val="00B050"/>
                </a:solidFill>
              </a:rPr>
              <a:t> </a:t>
            </a:r>
            <a:r>
              <a:rPr lang="sk-SK" sz="2000" dirty="0"/>
              <a:t>– je často názvami, výkrikmi, odpoveďami na </a:t>
            </a:r>
            <a:r>
              <a:rPr lang="sk-SK" sz="2000" dirty="0" smtClean="0"/>
              <a:t>  otázky</a:t>
            </a:r>
            <a:r>
              <a:rPr lang="sk-SK" sz="2000" dirty="0"/>
              <a:t>, príkazmi atď.</a:t>
            </a:r>
          </a:p>
          <a:p>
            <a:r>
              <a:rPr lang="sk-SK" sz="2000" dirty="0" smtClean="0"/>
              <a:t>         </a:t>
            </a:r>
            <a:r>
              <a:rPr lang="sv-SE" sz="2000" dirty="0" smtClean="0"/>
              <a:t>a</a:t>
            </a:r>
            <a:r>
              <a:rPr lang="sv-SE" sz="2000" dirty="0"/>
              <a:t>.) mennú – Potraviny. Deti kapitána Granta. Národná rada Slovenskej republiky.</a:t>
            </a:r>
          </a:p>
          <a:p>
            <a:r>
              <a:rPr lang="sk-SK" sz="2000" dirty="0" smtClean="0"/>
              <a:t>         b</a:t>
            </a:r>
            <a:r>
              <a:rPr lang="sk-SK" sz="2000" dirty="0"/>
              <a:t>.) citoslovnú – Ej, ej. Hej! Dobré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400" b="1" dirty="0">
                <a:solidFill>
                  <a:srgbClr val="FF0000"/>
                </a:solidFill>
              </a:rPr>
              <a:t>b.) dvojčlenná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000" dirty="0"/>
              <a:t>– m</a:t>
            </a:r>
            <a:r>
              <a:rPr lang="sk-SK" sz="2000" dirty="0" smtClean="0"/>
              <a:t>á </a:t>
            </a:r>
            <a:r>
              <a:rPr lang="sk-SK" sz="2000" dirty="0"/>
              <a:t>oba hlavné vetné členy, a to </a:t>
            </a:r>
            <a:r>
              <a:rPr lang="sk-SK" sz="2000" dirty="0">
                <a:solidFill>
                  <a:srgbClr val="FF0000"/>
                </a:solidFill>
              </a:rPr>
              <a:t>podmet </a:t>
            </a:r>
            <a:r>
              <a:rPr lang="sk-SK" sz="2000" dirty="0"/>
              <a:t>(</a:t>
            </a:r>
            <a:r>
              <a:rPr lang="sk-SK" sz="2000" dirty="0" smtClean="0"/>
              <a:t>vyjadrený alebo </a:t>
            </a:r>
            <a:r>
              <a:rPr lang="sk-SK" sz="2000" dirty="0"/>
              <a:t>nevyjadrený) </a:t>
            </a:r>
            <a:r>
              <a:rPr lang="sk-SK" sz="2000" dirty="0">
                <a:solidFill>
                  <a:srgbClr val="FF0000"/>
                </a:solidFill>
              </a:rPr>
              <a:t>a prísudok</a:t>
            </a:r>
            <a:r>
              <a:rPr lang="sk-SK" sz="2000" dirty="0" smtClean="0"/>
              <a:t>.</a:t>
            </a:r>
            <a:r>
              <a:rPr lang="sk-SK" sz="2000" dirty="0"/>
              <a:t> </a:t>
            </a:r>
            <a:r>
              <a:rPr lang="sk-SK" sz="2000" dirty="0" smtClean="0"/>
              <a:t>Podľa </a:t>
            </a:r>
            <a:r>
              <a:rPr lang="sk-SK" sz="2000" dirty="0" err="1"/>
              <a:t>vyjadrenosti</a:t>
            </a:r>
            <a:r>
              <a:rPr lang="sk-SK" sz="2000" dirty="0"/>
              <a:t> podmetu rozlišujeme dvojčlennú vetu:</a:t>
            </a:r>
          </a:p>
          <a:p>
            <a:r>
              <a:rPr lang="sk-SK" sz="2000" b="1" dirty="0" smtClean="0"/>
              <a:t>         </a:t>
            </a:r>
            <a:r>
              <a:rPr lang="sk-SK" sz="2000" b="1" dirty="0" smtClean="0">
                <a:solidFill>
                  <a:srgbClr val="00B050"/>
                </a:solidFill>
              </a:rPr>
              <a:t>1</a:t>
            </a:r>
            <a:r>
              <a:rPr lang="sk-SK" sz="2000" dirty="0">
                <a:solidFill>
                  <a:srgbClr val="00B050"/>
                </a:solidFill>
              </a:rPr>
              <a:t>. </a:t>
            </a:r>
            <a:r>
              <a:rPr lang="sk-SK" sz="2000" b="1" dirty="0">
                <a:solidFill>
                  <a:srgbClr val="00B050"/>
                </a:solidFill>
              </a:rPr>
              <a:t>úplnú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– má vyjadrený podmet a prísudok, napr. Dieťa </a:t>
            </a:r>
            <a:r>
              <a:rPr lang="sk-SK" sz="2000" dirty="0" smtClean="0"/>
              <a:t>spí.</a:t>
            </a:r>
            <a:endParaRPr lang="sk-SK" sz="2000" dirty="0"/>
          </a:p>
          <a:p>
            <a:r>
              <a:rPr lang="sk-SK" sz="2000" b="1" dirty="0" smtClean="0"/>
              <a:t>         </a:t>
            </a:r>
            <a:r>
              <a:rPr lang="sk-SK" sz="2000" b="1" dirty="0" smtClean="0">
                <a:solidFill>
                  <a:srgbClr val="00B050"/>
                </a:solidFill>
              </a:rPr>
              <a:t>2</a:t>
            </a:r>
            <a:r>
              <a:rPr lang="sk-SK" sz="2000" b="1" dirty="0">
                <a:solidFill>
                  <a:srgbClr val="00B050"/>
                </a:solidFill>
              </a:rPr>
              <a:t>. neúplnú </a:t>
            </a:r>
            <a:r>
              <a:rPr lang="sk-SK" sz="2000" dirty="0"/>
              <a:t>– má nevyjadrený podmet, napr. Spí. (On</a:t>
            </a:r>
            <a:r>
              <a:rPr lang="sk-SK" sz="2000" dirty="0" smtClean="0"/>
              <a:t>)</a:t>
            </a:r>
          </a:p>
          <a:p>
            <a:r>
              <a:rPr lang="sk-SK" sz="2000" b="1" dirty="0" smtClean="0"/>
              <a:t>         </a:t>
            </a:r>
            <a:r>
              <a:rPr lang="sk-SK" sz="2000" b="1" dirty="0" smtClean="0">
                <a:solidFill>
                  <a:srgbClr val="00B050"/>
                </a:solidFill>
              </a:rPr>
              <a:t>3. s viacnásobným vetným členom </a:t>
            </a:r>
            <a:r>
              <a:rPr lang="sk-SK" sz="2000" dirty="0" smtClean="0"/>
              <a:t>– Otec aj mama pracujú v banke.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1984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74345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lll</a:t>
            </a:r>
            <a:r>
              <a:rPr lang="sk-SK" sz="2400" b="1" dirty="0">
                <a:solidFill>
                  <a:srgbClr val="FF0000"/>
                </a:solidFill>
              </a:rPr>
              <a:t>. vety podľa zloženia</a:t>
            </a:r>
            <a:r>
              <a:rPr lang="sk-SK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sk-SK" sz="2000" b="1" dirty="0"/>
          </a:p>
          <a:p>
            <a:r>
              <a:rPr lang="sk-SK" sz="2400" b="1" dirty="0">
                <a:solidFill>
                  <a:srgbClr val="FF0000"/>
                </a:solidFill>
              </a:rPr>
              <a:t>a.) jednoduchá veta </a:t>
            </a:r>
            <a:r>
              <a:rPr lang="sk-SK" sz="2000" dirty="0"/>
              <a:t>– je taká veta, ktorá má iba jeden prisudzovací sklad, teda jedno spojenie podmetu a </a:t>
            </a:r>
            <a:r>
              <a:rPr lang="sk-SK" sz="2000" dirty="0" smtClean="0"/>
              <a:t>prísudku</a:t>
            </a:r>
          </a:p>
          <a:p>
            <a:endParaRPr lang="sk-SK" sz="2000" dirty="0"/>
          </a:p>
          <a:p>
            <a:r>
              <a:rPr lang="sk-SK" sz="2000" dirty="0"/>
              <a:t>Podľa toho, či má iba základné alebo aj rozvíjajúce vetné členy, poznáme:</a:t>
            </a:r>
          </a:p>
          <a:p>
            <a:r>
              <a:rPr lang="sk-SK" sz="2000" b="1" dirty="0">
                <a:solidFill>
                  <a:srgbClr val="00B050"/>
                </a:solidFill>
              </a:rPr>
              <a:t>1. holú vetu </a:t>
            </a:r>
            <a:r>
              <a:rPr lang="sk-SK" sz="2000" dirty="0"/>
              <a:t>– má len jeden podmet a prísudok, napr. Žiak píše. alebo nevyjadrený podmet a prísudok, napr. Píše. (On)</a:t>
            </a:r>
          </a:p>
          <a:p>
            <a:r>
              <a:rPr lang="sk-SK" sz="2000" b="1" dirty="0">
                <a:solidFill>
                  <a:srgbClr val="00B050"/>
                </a:solidFill>
              </a:rPr>
              <a:t>2. rozvitú vetu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– jeden alebo oba základné vetné členy sú bližšie určené rozvíjacím vetným členom, napr. Náš otec prichádza.</a:t>
            </a:r>
          </a:p>
          <a:p>
            <a:r>
              <a:rPr lang="sk-SK" sz="2000" dirty="0"/>
              <a:t>Neskoro prichádza. Náš otec neskoro prichádza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400" b="1" dirty="0">
                <a:solidFill>
                  <a:srgbClr val="FF0000"/>
                </a:solidFill>
              </a:rPr>
              <a:t>b.) zložená veta – súvetie:</a:t>
            </a:r>
          </a:p>
          <a:p>
            <a:r>
              <a:rPr lang="sk-SK" sz="2000" b="1" dirty="0">
                <a:solidFill>
                  <a:srgbClr val="00B050"/>
                </a:solidFill>
              </a:rPr>
              <a:t>1. jednoduché súvetie </a:t>
            </a:r>
            <a:r>
              <a:rPr lang="sk-SK" sz="2000" dirty="0"/>
              <a:t>– obsahuje dva prisudzovacie sklady, napr. Jano sadol do auta a odišiel.</a:t>
            </a:r>
          </a:p>
          <a:p>
            <a:r>
              <a:rPr lang="sk-SK" sz="2000" b="1" dirty="0">
                <a:solidFill>
                  <a:srgbClr val="00B050"/>
                </a:solidFill>
              </a:rPr>
              <a:t>2. zložené súvetie </a:t>
            </a:r>
            <a:r>
              <a:rPr lang="sk-SK" sz="2000" dirty="0"/>
              <a:t>– obsahuj viac ako dva prisudzovacie sklady, napr. Mama vedela, že príde, lebo mu verila.</a:t>
            </a:r>
          </a:p>
        </p:txBody>
      </p:sp>
    </p:spTree>
    <p:extLst>
      <p:ext uri="{BB962C8B-B14F-4D97-AF65-F5344CB8AC3E}">
        <p14:creationId xmlns:p14="http://schemas.microsoft.com/office/powerpoint/2010/main" val="44177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-910649"/>
            <a:ext cx="8352928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342900" indent="-342900">
              <a:buFontTx/>
              <a:buChar char="-"/>
            </a:pPr>
            <a:r>
              <a:rPr lang="sk-SK" sz="2400" b="1" dirty="0" smtClean="0"/>
              <a:t>podľa </a:t>
            </a:r>
            <a:r>
              <a:rPr lang="sk-SK" sz="2400" b="1" dirty="0"/>
              <a:t>rovnocenného alebo nerovnocenného vzťahu viet v </a:t>
            </a:r>
            <a:r>
              <a:rPr lang="sk-SK" sz="2400" b="1" dirty="0" smtClean="0"/>
              <a:t>súvetí poznáme:</a:t>
            </a:r>
            <a:endParaRPr lang="sk-SK" sz="2400" b="1" dirty="0"/>
          </a:p>
          <a:p>
            <a:r>
              <a:rPr lang="sk-SK" sz="2400" b="1" dirty="0">
                <a:solidFill>
                  <a:srgbClr val="FF0000"/>
                </a:solidFill>
              </a:rPr>
              <a:t>a.) priraďovacie súvetia </a:t>
            </a:r>
            <a:r>
              <a:rPr lang="sk-SK" sz="2000" dirty="0"/>
              <a:t>– dve rovnocenné, hlavné vety; je spojenie dvoch rovnocenných viet, ktoré by mohli stáť aj samostatne.</a:t>
            </a:r>
          </a:p>
          <a:p>
            <a:r>
              <a:rPr lang="sk-SK" sz="2000" dirty="0"/>
              <a:t>Sú spojené priraďovacou spojkou alebo čiarkou. V tomto súvetí sa nemôžeme pýtať obsahom jednej vety na obsah druhej vety, </a:t>
            </a:r>
            <a:r>
              <a:rPr lang="sk-SK" sz="2000" dirty="0" smtClean="0"/>
              <a:t>sú rovnocenné.</a:t>
            </a:r>
            <a:endParaRPr lang="sk-SK" sz="2000" dirty="0"/>
          </a:p>
          <a:p>
            <a:endParaRPr lang="sk-SK" sz="2000" b="1" u="sng" dirty="0" smtClean="0"/>
          </a:p>
          <a:p>
            <a:r>
              <a:rPr lang="sk-SK" sz="2000" b="1" u="sng" dirty="0" smtClean="0"/>
              <a:t>typy </a:t>
            </a:r>
            <a:r>
              <a:rPr lang="sk-SK" sz="2000" b="1" u="sng" dirty="0"/>
              <a:t>priraďovacích súvetí</a:t>
            </a:r>
            <a:r>
              <a:rPr lang="sk-SK" sz="2000" b="1" u="sng" dirty="0" smtClean="0"/>
              <a:t>:</a:t>
            </a:r>
          </a:p>
          <a:p>
            <a:r>
              <a:rPr lang="sk-SK" sz="2000" b="1" dirty="0" smtClean="0">
                <a:solidFill>
                  <a:srgbClr val="00B050"/>
                </a:solidFill>
              </a:rPr>
              <a:t>1</a:t>
            </a:r>
            <a:r>
              <a:rPr lang="sk-SK" sz="2000" b="1" dirty="0">
                <a:solidFill>
                  <a:srgbClr val="00B050"/>
                </a:solidFill>
              </a:rPr>
              <a:t>. zlučovacie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– je spojením dvoch rovnocenných viet, ktorých dej prebieha súčasne, napr. Chodil po záhrade a veselo si </a:t>
            </a:r>
            <a:r>
              <a:rPr lang="sk-SK" sz="2000" dirty="0" smtClean="0"/>
              <a:t>pískal. alebo </a:t>
            </a:r>
            <a:r>
              <a:rPr lang="sk-SK" sz="2000" dirty="0"/>
              <a:t>následne, napr. Zašepkal jej meno a rozplakal sa.</a:t>
            </a:r>
          </a:p>
          <a:p>
            <a:r>
              <a:rPr lang="sk-SK" sz="2000" dirty="0"/>
              <a:t>Vety v tomto sa pripájajú k sebe bez spojky alebo spojkami a spojovacími výrazmi, napr. a, aj, ani, tiež, až, ani – ani, aj </a:t>
            </a:r>
            <a:r>
              <a:rPr lang="sk-SK" sz="2000" dirty="0" smtClean="0"/>
              <a:t>– </a:t>
            </a:r>
            <a:r>
              <a:rPr lang="pl-PL" sz="2000" dirty="0" smtClean="0"/>
              <a:t>aj</a:t>
            </a:r>
            <a:r>
              <a:rPr lang="pl-PL" sz="2000" dirty="0"/>
              <a:t>, vše – vše, najprv – potom, jednak – jednak</a:t>
            </a:r>
          </a:p>
          <a:p>
            <a:r>
              <a:rPr lang="sk-SK" sz="2000" dirty="0"/>
              <a:t>príklady: Chodil dookola, až nakoniec zazvonil. Odišiel ani nezaplatil. Ani neplakal, ani sa nežaloval. Jednak nemohol, </a:t>
            </a:r>
            <a:r>
              <a:rPr lang="sk-SK" sz="2000" dirty="0" smtClean="0"/>
              <a:t>jednak nechcel</a:t>
            </a:r>
            <a:r>
              <a:rPr lang="sk-SK" sz="2000" dirty="0"/>
              <a:t>.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2. stupňovacie </a:t>
            </a:r>
            <a:r>
              <a:rPr lang="sk-SK" sz="2000" dirty="0"/>
              <a:t>– je spojením dvoch rovnocenných viet, z ktorých obsah druhej vety je svojou závažnosťou významnejší než </a:t>
            </a:r>
            <a:r>
              <a:rPr lang="sk-SK" sz="2000" dirty="0" smtClean="0"/>
              <a:t>obsah prvej </a:t>
            </a:r>
            <a:r>
              <a:rPr lang="sk-SK" sz="2000" dirty="0"/>
              <a:t>vety. Vety v tomto súvetí sa spájajú spojkami alebo spájacími výrazmi, napr. ba, ba ani, ba aj, ba i, ba priam, </a:t>
            </a:r>
            <a:r>
              <a:rPr lang="sk-SK" sz="2000" dirty="0" smtClean="0"/>
              <a:t>ba dokonca</a:t>
            </a:r>
            <a:r>
              <a:rPr lang="sk-SK" sz="2000" dirty="0"/>
              <a:t>, nielenže – ale aj</a:t>
            </a:r>
          </a:p>
        </p:txBody>
      </p:sp>
    </p:spTree>
    <p:extLst>
      <p:ext uri="{BB962C8B-B14F-4D97-AF65-F5344CB8AC3E}">
        <p14:creationId xmlns:p14="http://schemas.microsoft.com/office/powerpoint/2010/main" val="250295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-772150"/>
            <a:ext cx="8136904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3</a:t>
            </a:r>
            <a:r>
              <a:rPr lang="sk-SK" sz="2000" b="1" dirty="0">
                <a:solidFill>
                  <a:srgbClr val="00B050"/>
                </a:solidFill>
              </a:rPr>
              <a:t>. odporovacie </a:t>
            </a:r>
            <a:r>
              <a:rPr lang="sk-SK" sz="2000" dirty="0"/>
              <a:t>– je spojením dvoch rovnocenných viet, ktorých obsahy si významovo odporujú, napr. Pozerá cez okno, ale </a:t>
            </a:r>
            <a:r>
              <a:rPr lang="sk-SK" sz="2000" dirty="0" smtClean="0"/>
              <a:t>nič nevidí</a:t>
            </a:r>
            <a:r>
              <a:rPr lang="sk-SK" sz="2000" dirty="0"/>
              <a:t>. Vety v tomto súvetí sa spájajú spojkami a spájacími výrazmi, napr. a predsa, a jednako, a napriek tomu, a </a:t>
            </a:r>
            <a:r>
              <a:rPr lang="sk-SK" sz="2000" dirty="0" smtClean="0"/>
              <a:t>vo význame </a:t>
            </a:r>
            <a:r>
              <a:rPr lang="sk-SK" sz="2000" dirty="0"/>
              <a:t>ale, ale, no, lež, ibaže, avšak atď.</a:t>
            </a:r>
          </a:p>
          <a:p>
            <a:pPr algn="just"/>
            <a:r>
              <a:rPr lang="sk-SK" sz="2000" dirty="0"/>
              <a:t>príklady: Pozrel na neho, a nič nepovedal. Pozrel na neho a nič nepovedal. Sľúbil, no neprišiel. Neučí sa, a predsa má </a:t>
            </a:r>
            <a:r>
              <a:rPr lang="sk-SK" sz="2000" dirty="0" smtClean="0"/>
              <a:t>dobré známky</a:t>
            </a:r>
            <a:r>
              <a:rPr lang="sk-SK" sz="2000" dirty="0"/>
              <a:t>. Celý deň vylihuje, a napriek tomu je ospalý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pred spojkou </a:t>
            </a:r>
            <a:r>
              <a:rPr lang="sk-SK" sz="2000" b="1" dirty="0"/>
              <a:t>a</a:t>
            </a:r>
            <a:r>
              <a:rPr lang="sk-SK" sz="2000" dirty="0"/>
              <a:t> v odporovacom súvetí </a:t>
            </a:r>
            <a:r>
              <a:rPr lang="sk-SK" sz="2000" dirty="0" smtClean="0"/>
              <a:t>môžeme, </a:t>
            </a:r>
            <a:r>
              <a:rPr lang="sk-SK" sz="2000" dirty="0"/>
              <a:t>ale nemusíme písať </a:t>
            </a:r>
            <a:r>
              <a:rPr lang="sk-SK" sz="2000" dirty="0" smtClean="0"/>
              <a:t>čiarku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4. vylučovacie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– je spojením dvoch rovnocenných viet, ktorých obsahy sa navzájom vylučujú. Ak sa realizuje dej prvej </a:t>
            </a:r>
            <a:r>
              <a:rPr lang="sk-SK" sz="2000" dirty="0" smtClean="0"/>
              <a:t>vety, nemôže </a:t>
            </a:r>
            <a:r>
              <a:rPr lang="sk-SK" sz="2000" dirty="0"/>
              <a:t>sa uskutočniť dej druhej vety, napr. Alebo pôjdem do kina, alebo budem doma čítať knihu. Najčastejšie spojky a </a:t>
            </a:r>
            <a:r>
              <a:rPr lang="sk-SK" sz="2000" dirty="0" smtClean="0"/>
              <a:t>dvojice spojok</a:t>
            </a:r>
            <a:r>
              <a:rPr lang="sk-SK" sz="2000" dirty="0"/>
              <a:t>, napr. alebo, buď, či, buď – alebo, alebo – alebo, či – či, buď – buď</a:t>
            </a:r>
          </a:p>
          <a:p>
            <a:pPr algn="just"/>
            <a:r>
              <a:rPr lang="sk-SK" sz="2000" dirty="0"/>
              <a:t>príklady: Chceš jesť alebo nechceš? Byť či nebyť? Alebo odídeme, alebo nás tu nájdu. Či to sám spravil, či mu kamaráti </a:t>
            </a:r>
            <a:r>
              <a:rPr lang="sk-SK" sz="2000" dirty="0" smtClean="0"/>
              <a:t>tak poradili?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ak sa spojky </a:t>
            </a:r>
            <a:r>
              <a:rPr lang="sk-SK" sz="2000" b="1" dirty="0"/>
              <a:t>alebo</a:t>
            </a:r>
            <a:r>
              <a:rPr lang="sk-SK" sz="2000" dirty="0"/>
              <a:t>, </a:t>
            </a:r>
            <a:r>
              <a:rPr lang="sk-SK" sz="2000" b="1" dirty="0"/>
              <a:t>či</a:t>
            </a:r>
            <a:r>
              <a:rPr lang="sk-SK" sz="2000" dirty="0"/>
              <a:t> neopakujú, nepíšeme pred nimi čiarku</a:t>
            </a:r>
          </a:p>
        </p:txBody>
      </p:sp>
    </p:spTree>
    <p:extLst>
      <p:ext uri="{BB962C8B-B14F-4D97-AF65-F5344CB8AC3E}">
        <p14:creationId xmlns:p14="http://schemas.microsoft.com/office/powerpoint/2010/main" val="68788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-79653"/>
            <a:ext cx="79928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sz="2400" b="1" dirty="0" smtClean="0">
                <a:solidFill>
                  <a:srgbClr val="FF0000"/>
                </a:solidFill>
              </a:rPr>
              <a:t>b</a:t>
            </a:r>
            <a:r>
              <a:rPr lang="sk-SK" sz="2400" b="1" dirty="0">
                <a:solidFill>
                  <a:srgbClr val="FF0000"/>
                </a:solidFill>
              </a:rPr>
              <a:t>.) podraďovacie súvetia </a:t>
            </a:r>
            <a:r>
              <a:rPr lang="sk-SK" sz="2000" dirty="0"/>
              <a:t>– jedna hlavná (nadradená) veta a jedna vedľajšia (podradená) veta; je spojením </a:t>
            </a:r>
            <a:r>
              <a:rPr lang="sk-SK" sz="2000" dirty="0" smtClean="0"/>
              <a:t>dvoch nerovnocenných </a:t>
            </a:r>
            <a:r>
              <a:rPr lang="sk-SK" sz="2000" dirty="0"/>
              <a:t>viet – hlavnej a vedľajšej vety. Vedľajšia veta bližšie určuje, dopĺňa význam hlavnej vety. Obsahom hlavnej vety </a:t>
            </a:r>
            <a:r>
              <a:rPr lang="sk-SK" sz="2000" dirty="0" smtClean="0"/>
              <a:t>sa pýtame</a:t>
            </a:r>
            <a:r>
              <a:rPr lang="sk-SK" sz="2000" dirty="0"/>
              <a:t>, obsahom vedľajšej vety odpovedáme. Vedľajšia veta funguje ako chýbajúci vetný člen hlavnej vety. Obyčajne </a:t>
            </a:r>
            <a:r>
              <a:rPr lang="sk-SK" sz="2000" dirty="0" smtClean="0"/>
              <a:t>začína podraďovacou </a:t>
            </a:r>
            <a:r>
              <a:rPr lang="sk-SK" sz="2000" dirty="0"/>
              <a:t>spojkou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 smtClean="0"/>
              <a:t>- </a:t>
            </a:r>
            <a:r>
              <a:rPr lang="sk-SK" sz="2000" b="1" u="sng" dirty="0" smtClean="0"/>
              <a:t>typy </a:t>
            </a:r>
            <a:r>
              <a:rPr lang="sk-SK" sz="2000" b="1" u="sng" dirty="0"/>
              <a:t>vedľajších viet:</a:t>
            </a:r>
          </a:p>
          <a:p>
            <a:pPr algn="just"/>
            <a:r>
              <a:rPr lang="sk-SK" sz="2000" dirty="0"/>
              <a:t>Máme toľko typov vedľajších viet, koľko máme vetných členov.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1. vedľajšia veta podmetová</a:t>
            </a:r>
            <a:r>
              <a:rPr lang="sk-SK" sz="2000" dirty="0">
                <a:solidFill>
                  <a:srgbClr val="00B050"/>
                </a:solidFill>
              </a:rPr>
              <a:t>:</a:t>
            </a:r>
          </a:p>
          <a:p>
            <a:pPr algn="just"/>
            <a:r>
              <a:rPr lang="sk-SK" sz="2000" dirty="0"/>
              <a:t>príklad: Čo sa vlečie neutečie. otázka: Kto, čo neutečie?</a:t>
            </a:r>
          </a:p>
          <a:p>
            <a:pPr algn="just"/>
            <a:r>
              <a:rPr lang="sk-SK" sz="2000" dirty="0"/>
              <a:t>V hlavnej vete je nevyjadrený podmet (neutečie) alebo vetný základ jednočlennej vety, napr. zdá sa, odkazovacie výrazy </a:t>
            </a:r>
            <a:r>
              <a:rPr lang="sk-SK" sz="2000" dirty="0" smtClean="0"/>
              <a:t>ten, tá</a:t>
            </a:r>
            <a:r>
              <a:rPr lang="sk-SK" sz="2000" dirty="0"/>
              <a:t>, to, tí atď., ktoré pomáhajú identifikovať vedľajšiu vetu. Veľmi časté spojky sú čo, že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2. vedľajšia veta prísudková:</a:t>
            </a:r>
          </a:p>
          <a:p>
            <a:pPr algn="just"/>
            <a:r>
              <a:rPr lang="sk-SK" sz="2000" dirty="0"/>
              <a:t>príklad: Anka je taká, že jej veriť nemožno. otázka: Aká je Anka?</a:t>
            </a:r>
          </a:p>
          <a:p>
            <a:pPr algn="just"/>
            <a:r>
              <a:rPr lang="sk-SK" sz="2000" dirty="0"/>
              <a:t>V hlavnej vete chýba menná časť prísudku, hlavná veta sa končí odkazovacími výrazmi taký, taká, také atď. Časté </a:t>
            </a:r>
            <a:r>
              <a:rPr lang="sk-SK" sz="2000" dirty="0" smtClean="0"/>
              <a:t>spojky: že</a:t>
            </a:r>
            <a:r>
              <a:rPr lang="sk-SK" sz="2000" dirty="0"/>
              <a:t>, aký.</a:t>
            </a:r>
          </a:p>
        </p:txBody>
      </p:sp>
    </p:spTree>
    <p:extLst>
      <p:ext uri="{BB962C8B-B14F-4D97-AF65-F5344CB8AC3E}">
        <p14:creationId xmlns:p14="http://schemas.microsoft.com/office/powerpoint/2010/main" val="2957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476673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Vetné členy</a:t>
            </a:r>
          </a:p>
          <a:p>
            <a:r>
              <a:rPr lang="sk-SK" sz="2400" b="1" dirty="0" smtClean="0"/>
              <a:t>Rozdelenie </a:t>
            </a:r>
            <a:r>
              <a:rPr lang="sk-SK" sz="2400" b="1" dirty="0"/>
              <a:t>vetných členov</a:t>
            </a:r>
            <a:r>
              <a:rPr lang="sk-SK" sz="2400" b="1" dirty="0" smtClean="0"/>
              <a:t>:</a:t>
            </a:r>
          </a:p>
          <a:p>
            <a:endParaRPr lang="sk-SK" sz="2400" b="1" dirty="0"/>
          </a:p>
          <a:p>
            <a:pPr algn="just"/>
            <a:r>
              <a:rPr lang="sk-SK" sz="2000" dirty="0"/>
              <a:t>l. </a:t>
            </a:r>
            <a:r>
              <a:rPr lang="sk-SK" sz="2000" dirty="0" smtClean="0"/>
              <a:t> </a:t>
            </a:r>
            <a:r>
              <a:rPr lang="sk-SK" sz="2000" b="1" dirty="0" smtClean="0"/>
              <a:t>a</a:t>
            </a:r>
            <a:r>
              <a:rPr lang="sk-SK" sz="2000" b="1" dirty="0"/>
              <a:t>.) </a:t>
            </a:r>
            <a:r>
              <a:rPr lang="sk-SK" sz="2000" b="1" dirty="0" smtClean="0"/>
              <a:t>  základné </a:t>
            </a:r>
            <a:r>
              <a:rPr lang="sk-SK" sz="2000" b="1" dirty="0"/>
              <a:t>(hlavné)</a:t>
            </a:r>
            <a:r>
              <a:rPr lang="sk-SK" sz="2000" dirty="0"/>
              <a:t> – podmet, prísudok</a:t>
            </a:r>
          </a:p>
          <a:p>
            <a:pPr algn="just"/>
            <a:r>
              <a:rPr lang="sk-SK" sz="2000" dirty="0" smtClean="0"/>
              <a:t>    </a:t>
            </a:r>
            <a:r>
              <a:rPr lang="sk-SK" sz="2000" b="1" dirty="0" smtClean="0"/>
              <a:t>b.) rozvíjajúce </a:t>
            </a:r>
            <a:r>
              <a:rPr lang="sk-SK" sz="2000" b="1" dirty="0"/>
              <a:t>(vedľajšie) </a:t>
            </a:r>
            <a:r>
              <a:rPr lang="sk-SK" sz="2000" dirty="0"/>
              <a:t>– prívlastok, predmet, príslovkové určenie, (</a:t>
            </a:r>
            <a:r>
              <a:rPr lang="sk-SK" sz="2000" dirty="0" smtClean="0"/>
              <a:t>doplnok, prístavok)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 err="1"/>
              <a:t>ll</a:t>
            </a:r>
            <a:r>
              <a:rPr lang="sk-SK" sz="2000" dirty="0"/>
              <a:t>. </a:t>
            </a:r>
            <a:r>
              <a:rPr lang="sk-SK" sz="2000" dirty="0" smtClean="0"/>
              <a:t> </a:t>
            </a:r>
            <a:r>
              <a:rPr lang="sk-SK" sz="2000" b="1" dirty="0" smtClean="0"/>
              <a:t>a</a:t>
            </a:r>
            <a:r>
              <a:rPr lang="sk-SK" sz="2000" b="1" dirty="0"/>
              <a:t>.) </a:t>
            </a:r>
            <a:r>
              <a:rPr lang="sk-SK" sz="2000" b="1" dirty="0" smtClean="0"/>
              <a:t>   nadradené </a:t>
            </a:r>
            <a:r>
              <a:rPr lang="sk-SK" sz="2000" dirty="0"/>
              <a:t>– podmet, prísudok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b.) podradené </a:t>
            </a:r>
            <a:r>
              <a:rPr lang="sk-SK" sz="2000" dirty="0"/>
              <a:t>– prívlastok, predmet, príslovkové určenie, (doplnok, prístavok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dirty="0" err="1"/>
              <a:t>lll</a:t>
            </a:r>
            <a:r>
              <a:rPr lang="sk-SK" sz="2000" dirty="0"/>
              <a:t>. </a:t>
            </a:r>
            <a:r>
              <a:rPr lang="sk-SK" sz="2000" b="1" dirty="0"/>
              <a:t>a.) holé </a:t>
            </a:r>
            <a:r>
              <a:rPr lang="sk-SK" sz="2000" dirty="0"/>
              <a:t>– bez rozvíjacieho vetného člena (otec pracuje – holý podmet a </a:t>
            </a:r>
            <a:r>
              <a:rPr lang="sk-SK" sz="2000" dirty="0" smtClean="0"/>
              <a:t>holý prísudok</a:t>
            </a:r>
            <a:r>
              <a:rPr lang="sk-SK" sz="2000" dirty="0"/>
              <a:t>)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b</a:t>
            </a:r>
            <a:r>
              <a:rPr lang="sk-SK" sz="2000" b="1" dirty="0"/>
              <a:t>.) rozvité </a:t>
            </a:r>
            <a:r>
              <a:rPr lang="sk-SK" sz="2000" dirty="0"/>
              <a:t>– s rozvíjajúcim vetným členom (usilovný otec, dobre pracuje – </a:t>
            </a:r>
            <a:r>
              <a:rPr lang="sk-SK" sz="2000" dirty="0" smtClean="0"/>
              <a:t>rozvitý podmet</a:t>
            </a:r>
            <a:r>
              <a:rPr lang="sk-SK" sz="2000" dirty="0"/>
              <a:t>, rozvitý prísudok)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c</a:t>
            </a:r>
            <a:r>
              <a:rPr lang="sk-SK" sz="2000" b="1" dirty="0"/>
              <a:t>.) viacnásobné </a:t>
            </a:r>
            <a:r>
              <a:rPr lang="sk-SK" sz="2000" dirty="0"/>
              <a:t>– dva a viac rovnakých vetných členov (otec a matka –</a:t>
            </a:r>
          </a:p>
          <a:p>
            <a:pPr algn="just"/>
            <a:r>
              <a:rPr lang="sk-SK" sz="2000" dirty="0"/>
              <a:t>viacnásobný podmet, usilovný a láskavý – </a:t>
            </a:r>
            <a:r>
              <a:rPr lang="sk-SK" sz="2000" dirty="0" smtClean="0"/>
              <a:t>viacnásobný prívlastok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4419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04665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>
                <a:solidFill>
                  <a:srgbClr val="00B050"/>
                </a:solidFill>
              </a:rPr>
              <a:t>3. vedľajšia veta predmetová:</a:t>
            </a:r>
          </a:p>
          <a:p>
            <a:pPr algn="just"/>
            <a:r>
              <a:rPr lang="sk-SK" sz="2000" dirty="0"/>
              <a:t>príklad: Žena navymýšľa, čo treba robiť. otázka: Koho, čo žena navymýšľa?</a:t>
            </a:r>
          </a:p>
          <a:p>
            <a:pPr algn="just"/>
            <a:r>
              <a:rPr lang="sk-SK" sz="2000" dirty="0"/>
              <a:t>V hlavnej vete chýba predmet.</a:t>
            </a:r>
          </a:p>
          <a:p>
            <a:pPr algn="just"/>
            <a:r>
              <a:rPr lang="sk-SK" sz="2000" dirty="0"/>
              <a:t>Pozor: v hlavnej vete môže byť nepriamy predmet a môže chýbať priamy predmet, napr. Žena oznámila mužovi, že dostal list.</a:t>
            </a:r>
          </a:p>
          <a:p>
            <a:pPr algn="just"/>
            <a:r>
              <a:rPr lang="sk-SK" sz="2000" dirty="0"/>
              <a:t>Hlavná veta končí (ak tam nie je nepriamy premet) slovesom, ktoré označuje rozprávanie, zachytenie správy, myslenie: </a:t>
            </a:r>
            <a:r>
              <a:rPr lang="sk-SK" sz="2000" dirty="0" smtClean="0"/>
              <a:t>napr. povedať</a:t>
            </a:r>
            <a:r>
              <a:rPr lang="sk-SK" sz="2000" dirty="0"/>
              <a:t>, zaznačiť, myslieť; označuje cit: napr. plakať, zastonať; zachytáva vnem: zočiť, začuť.</a:t>
            </a:r>
          </a:p>
          <a:p>
            <a:pPr algn="just"/>
            <a:r>
              <a:rPr lang="sk-SK" sz="2000" dirty="0"/>
              <a:t>Najčastejšie spojky: aby, kedy, že, čo atď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4. vedľajšia veta prívlastková:</a:t>
            </a:r>
          </a:p>
          <a:p>
            <a:pPr algn="just"/>
            <a:r>
              <a:rPr lang="sk-SK" sz="2000" dirty="0"/>
              <a:t>príklad: Dobre bolo u strýka, ktorý býva na dedine. otázka: U ktorého strýka bolo dobre?</a:t>
            </a:r>
          </a:p>
          <a:p>
            <a:pPr algn="just"/>
            <a:r>
              <a:rPr lang="sk-SK" sz="2000" dirty="0"/>
              <a:t>Vedľajšia veta prívlastková rozvíja nadradené podstatné meno v hlavnej vete, ktoré je na konci hlavnej vety: Dostal rozkaz, </a:t>
            </a:r>
            <a:r>
              <a:rPr lang="sk-SK" sz="2000" dirty="0" smtClean="0"/>
              <a:t>aby prišiel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Ak nadradené podstatné meno nestojí na konci hlavnej vety, vedľajšia veta prívlastková sa vkladá do hlavnej vety: Cestu, </a:t>
            </a:r>
            <a:r>
              <a:rPr lang="sk-SK" sz="2000" dirty="0" smtClean="0"/>
              <a:t>ktorou prišiel</a:t>
            </a:r>
            <a:r>
              <a:rPr lang="sk-SK" sz="2000" dirty="0"/>
              <a:t>, stratil.</a:t>
            </a:r>
          </a:p>
        </p:txBody>
      </p:sp>
    </p:spTree>
    <p:extLst>
      <p:ext uri="{BB962C8B-B14F-4D97-AF65-F5344CB8AC3E}">
        <p14:creationId xmlns:p14="http://schemas.microsoft.com/office/powerpoint/2010/main" val="112689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188640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>
                <a:solidFill>
                  <a:srgbClr val="00B050"/>
                </a:solidFill>
              </a:rPr>
              <a:t>5. vedľajšia veta príslovková</a:t>
            </a:r>
            <a:r>
              <a:rPr lang="sk-SK" sz="2000" b="1" dirty="0" smtClean="0">
                <a:solidFill>
                  <a:srgbClr val="00B050"/>
                </a:solidFill>
              </a:rPr>
              <a:t>:</a:t>
            </a:r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a</a:t>
            </a:r>
            <a:r>
              <a:rPr lang="sk-SK" sz="2000" b="1" dirty="0">
                <a:solidFill>
                  <a:srgbClr val="00B050"/>
                </a:solidFill>
              </a:rPr>
              <a:t>.) miestna (miesta)</a:t>
            </a:r>
          </a:p>
          <a:p>
            <a:pPr algn="just"/>
            <a:r>
              <a:rPr lang="sk-SK" sz="2000" dirty="0"/>
              <a:t>príklad: Každý ide tam, kde ho srdce ťahá. otázka: Kam ide každý?</a:t>
            </a:r>
          </a:p>
          <a:p>
            <a:pPr algn="just"/>
            <a:r>
              <a:rPr lang="sk-SK" sz="2000" dirty="0"/>
              <a:t>V hlavnej vete chýba príslovkové určenie miesta. Hlavná veta končí slovesom a máva odkazový výraz tam, odkiaľ, stade atď</a:t>
            </a:r>
            <a:r>
              <a:rPr lang="sk-SK" sz="2000" dirty="0" smtClean="0"/>
              <a:t>.</a:t>
            </a:r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b</a:t>
            </a:r>
            <a:r>
              <a:rPr lang="sk-SK" sz="2000" b="1" dirty="0">
                <a:solidFill>
                  <a:srgbClr val="00B050"/>
                </a:solidFill>
              </a:rPr>
              <a:t>.) časová (času)</a:t>
            </a:r>
          </a:p>
          <a:p>
            <a:pPr algn="just"/>
            <a:r>
              <a:rPr lang="sk-SK" sz="2000" dirty="0"/>
              <a:t>príklad: Stalo sa to vtedy, keď bol doma. otázka: Kedy sa to stalo?</a:t>
            </a:r>
          </a:p>
          <a:p>
            <a:pPr algn="just"/>
            <a:r>
              <a:rPr lang="sk-SK" sz="2000" dirty="0"/>
              <a:t>V hlavnej vete chýba príslovkové určenie času, hlavná veta často končí na odkazovacie výrazy, napr. vtedy, odvtedy.</a:t>
            </a:r>
          </a:p>
          <a:p>
            <a:pPr algn="just"/>
            <a:r>
              <a:rPr lang="sk-SK" sz="2000" dirty="0"/>
              <a:t>Najčastejšie spojky: keď, odkedy, dokým atď</a:t>
            </a:r>
            <a:r>
              <a:rPr lang="sk-SK" sz="2000" dirty="0" smtClean="0"/>
              <a:t>.</a:t>
            </a:r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c</a:t>
            </a:r>
            <a:r>
              <a:rPr lang="sk-SK" sz="2000" b="1" dirty="0">
                <a:solidFill>
                  <a:srgbClr val="00B050"/>
                </a:solidFill>
              </a:rPr>
              <a:t>.) spôsobová (spôsobu)</a:t>
            </a:r>
          </a:p>
          <a:p>
            <a:pPr algn="just"/>
            <a:r>
              <a:rPr lang="sk-SK" sz="2000" dirty="0"/>
              <a:t>príklad: Ako si ustelie, tak bude spať. (Obrátený </a:t>
            </a:r>
            <a:r>
              <a:rPr lang="sk-SK" sz="2000" dirty="0" err="1"/>
              <a:t>vetosled</a:t>
            </a:r>
            <a:r>
              <a:rPr lang="sk-SK" sz="2000" dirty="0"/>
              <a:t>: Bude spať tak, ako si ustelie.)</a:t>
            </a:r>
          </a:p>
          <a:p>
            <a:pPr algn="just"/>
            <a:r>
              <a:rPr lang="sk-SK" sz="2000" dirty="0"/>
              <a:t>otázka: Ako bude spať?</a:t>
            </a:r>
          </a:p>
          <a:p>
            <a:pPr algn="just"/>
            <a:r>
              <a:rPr lang="sk-SK" sz="2000" dirty="0"/>
              <a:t>V hlavnej vete chýba príslovkové určenie spôsobu, hlavná veta sa často končí odkazovacím výrazom tak. </a:t>
            </a:r>
            <a:r>
              <a:rPr lang="sk-SK" sz="2000" dirty="0" smtClean="0"/>
              <a:t>Najčastejšie </a:t>
            </a:r>
            <a:r>
              <a:rPr lang="pl-PL" sz="2000" dirty="0" smtClean="0"/>
              <a:t>spojky</a:t>
            </a:r>
            <a:r>
              <a:rPr lang="pl-PL" sz="2000" dirty="0"/>
              <a:t>: ako, toľko, aby atď</a:t>
            </a:r>
            <a:r>
              <a:rPr lang="pl-PL" sz="2000" dirty="0" smtClean="0"/>
              <a:t>.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d.) príčinná (príčiny)</a:t>
            </a:r>
          </a:p>
          <a:p>
            <a:pPr algn="just"/>
            <a:r>
              <a:rPr lang="sk-SK" sz="2000" dirty="0"/>
              <a:t>príklad: Odišla, pretože ju nečakali. otázka: Prečo odišla?</a:t>
            </a:r>
          </a:p>
          <a:p>
            <a:pPr algn="just"/>
            <a:r>
              <a:rPr lang="sk-SK" sz="2000" dirty="0"/>
              <a:t>V hlavnej vete chýba príslovkové určenie času. Hlavná veta sa zvyčajne končí slovesom a máva odkazovací výraz preto.</a:t>
            </a:r>
          </a:p>
          <a:p>
            <a:pPr algn="just"/>
            <a:r>
              <a:rPr lang="sk-SK" sz="2000" dirty="0"/>
              <a:t>Najčastejšie spojky sú napr. lebo, pretože.</a:t>
            </a:r>
          </a:p>
        </p:txBody>
      </p:sp>
    </p:spTree>
    <p:extLst>
      <p:ext uri="{BB962C8B-B14F-4D97-AF65-F5344CB8AC3E}">
        <p14:creationId xmlns:p14="http://schemas.microsoft.com/office/powerpoint/2010/main" val="145103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476672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>
                <a:solidFill>
                  <a:srgbClr val="00B050"/>
                </a:solidFill>
              </a:rPr>
              <a:t>6. vedľajšia veta doplnková:</a:t>
            </a:r>
          </a:p>
          <a:p>
            <a:pPr algn="just"/>
            <a:r>
              <a:rPr lang="sk-SK" sz="2000" dirty="0"/>
              <a:t>príklad: Počul som ho ako spieva. otázka: Ako som ho počul?</a:t>
            </a:r>
          </a:p>
          <a:p>
            <a:pPr algn="just"/>
            <a:r>
              <a:rPr lang="sk-SK" sz="2000" dirty="0"/>
              <a:t>V hlavnej vete je vždy sloveso, ktoré označuje zmyslové vnímanie – vidieť, zazrieť, zbadať, začuť. Dôležitým signálom je </a:t>
            </a:r>
            <a:r>
              <a:rPr lang="sk-SK" sz="2000" dirty="0" smtClean="0"/>
              <a:t>spojka ako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V hlavnej vete musí byť vyjadrený predmet. (Bez vyjadreného predmetu by nasledovala vedľajšia veta predmetová: Počul </a:t>
            </a:r>
            <a:r>
              <a:rPr lang="sk-SK" sz="2000" dirty="0" smtClean="0"/>
              <a:t>som, ako </a:t>
            </a:r>
            <a:r>
              <a:rPr lang="sk-SK" sz="2000" dirty="0"/>
              <a:t>spieva.)</a:t>
            </a:r>
          </a:p>
        </p:txBody>
      </p:sp>
    </p:spTree>
    <p:extLst>
      <p:ext uri="{BB962C8B-B14F-4D97-AF65-F5344CB8AC3E}">
        <p14:creationId xmlns:p14="http://schemas.microsoft.com/office/powerpoint/2010/main" val="18216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83568" y="335846"/>
            <a:ext cx="78488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rgbClr val="FF0000"/>
                </a:solidFill>
              </a:rPr>
              <a:t>vetné členy:</a:t>
            </a:r>
          </a:p>
          <a:p>
            <a:pPr algn="just"/>
            <a:r>
              <a:rPr lang="sk-SK" sz="2400" b="1" dirty="0">
                <a:solidFill>
                  <a:srgbClr val="FF0000"/>
                </a:solidFill>
              </a:rPr>
              <a:t>1.) prísudok</a:t>
            </a:r>
            <a:r>
              <a:rPr lang="sk-SK" sz="2400" b="1" dirty="0"/>
              <a:t> </a:t>
            </a:r>
            <a:r>
              <a:rPr lang="sk-SK" sz="2000" dirty="0"/>
              <a:t>– je základný vetný člen, ktorý vyjadruje, </a:t>
            </a:r>
            <a:r>
              <a:rPr lang="sk-SK" sz="2000" b="1" dirty="0"/>
              <a:t>čo podmet robí </a:t>
            </a:r>
            <a:r>
              <a:rPr lang="sk-SK" sz="2000" dirty="0"/>
              <a:t>(otec rúbe) alebo </a:t>
            </a:r>
            <a:r>
              <a:rPr lang="sk-SK" sz="2000" b="1" dirty="0"/>
              <a:t>čo sa s ním deje </a:t>
            </a:r>
            <a:r>
              <a:rPr lang="sk-SK" sz="2000" dirty="0"/>
              <a:t>(tráva schne). Vo </a:t>
            </a:r>
            <a:r>
              <a:rPr lang="sk-SK" sz="2000" dirty="0" smtClean="0"/>
              <a:t>vete je </a:t>
            </a:r>
            <a:r>
              <a:rPr lang="sk-SK" sz="2000" dirty="0"/>
              <a:t>vždy nadradeným vetným členom predmetu, príslovkovému určeniu, doplnku, ktorý zároveň rozvíja aj podmet.</a:t>
            </a:r>
          </a:p>
          <a:p>
            <a:pPr algn="just"/>
            <a:r>
              <a:rPr lang="sk-SK" sz="2000" dirty="0"/>
              <a:t>otázka: Čo robí podmet, čo sa s ním deje</a:t>
            </a:r>
            <a:r>
              <a:rPr lang="sk-SK" sz="2000" dirty="0" smtClean="0"/>
              <a:t>?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u="sng" dirty="0"/>
              <a:t>rozdelenie: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a.) slovesný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– vyjadrený </a:t>
            </a:r>
            <a:r>
              <a:rPr lang="sk-SK" sz="2000" dirty="0"/>
              <a:t>plnovýznamovým slovesom – píšem, čítam, smejem sa; vyjadrený neplnovýznamovým (pomocným) slovesom </a:t>
            </a:r>
            <a:r>
              <a:rPr lang="sk-SK" sz="2000" dirty="0" smtClean="0"/>
              <a:t>+ neurčitkom </a:t>
            </a:r>
            <a:r>
              <a:rPr lang="sk-SK" sz="2000" dirty="0"/>
              <a:t>plnovýznamového slovesa – chcem písať, musím čítať, môžem sa smiať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</a:t>
            </a:r>
            <a:r>
              <a:rPr lang="sk-SK" sz="2000" b="1" dirty="0" smtClean="0">
                <a:solidFill>
                  <a:srgbClr val="00B050"/>
                </a:solidFill>
              </a:rPr>
              <a:t>menný (slovesno-menný)</a:t>
            </a:r>
            <a:r>
              <a:rPr lang="sk-SK" sz="2000" b="1" dirty="0" smtClean="0"/>
              <a:t> </a:t>
            </a:r>
            <a:r>
              <a:rPr lang="sk-SK" sz="2000" dirty="0"/>
              <a:t>– vyjadrený kombináciou </a:t>
            </a:r>
            <a:r>
              <a:rPr lang="sk-SK" sz="2000" dirty="0" smtClean="0"/>
              <a:t>slovesa </a:t>
            </a:r>
            <a:r>
              <a:rPr lang="sk-SK" sz="2000" b="1" dirty="0"/>
              <a:t>byť, stať sa </a:t>
            </a:r>
            <a:r>
              <a:rPr lang="sk-SK" sz="2000" dirty="0"/>
              <a:t>a podstatným menom (je robotníkom</a:t>
            </a:r>
            <a:r>
              <a:rPr lang="sk-SK" sz="2000" dirty="0" smtClean="0"/>
              <a:t>), prídavným </a:t>
            </a:r>
            <a:r>
              <a:rPr lang="sk-SK" sz="2000" dirty="0"/>
              <a:t>menom (je dobrý), zámenom (je taký), číslovkou (je prvý), príslovkou (je pekne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c.) viacnásobný </a:t>
            </a:r>
            <a:r>
              <a:rPr lang="sk-SK" sz="2000" dirty="0" smtClean="0"/>
              <a:t>– Sused sa stal policajtom alebo požiarnikom?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0473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548680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2.) podmet </a:t>
            </a:r>
            <a:r>
              <a:rPr lang="sk-SK" sz="2000" dirty="0"/>
              <a:t>– je základný vetný člen, ktorý vyjadruje, </a:t>
            </a:r>
            <a:r>
              <a:rPr lang="sk-SK" sz="2000" b="1" dirty="0"/>
              <a:t>kto vykonáva dej </a:t>
            </a:r>
            <a:r>
              <a:rPr lang="sk-SK" sz="2000" dirty="0"/>
              <a:t>(otec číta) alebo </a:t>
            </a:r>
            <a:r>
              <a:rPr lang="sk-SK" sz="2000" b="1" dirty="0"/>
              <a:t>kto je nositeľom stavu </a:t>
            </a:r>
            <a:r>
              <a:rPr lang="sk-SK" sz="2000" dirty="0"/>
              <a:t>(otec bledne), </a:t>
            </a:r>
            <a:r>
              <a:rPr lang="sk-SK" sz="2000" dirty="0" smtClean="0"/>
              <a:t>či vlastnosti </a:t>
            </a:r>
            <a:r>
              <a:rPr lang="sk-SK" sz="2000" dirty="0"/>
              <a:t>(otec je dobrý). Vo vete je vždy nadradeným vetným členom (prívlastku a doplnku)</a:t>
            </a:r>
          </a:p>
          <a:p>
            <a:pPr algn="just"/>
            <a:r>
              <a:rPr lang="pl-PL" sz="2000" dirty="0"/>
              <a:t>otázka: Kto? Čo? + prísudok, napr. Kto číta</a:t>
            </a:r>
            <a:r>
              <a:rPr lang="pl-PL" sz="2000" dirty="0" smtClean="0"/>
              <a:t>?</a:t>
            </a:r>
          </a:p>
          <a:p>
            <a:pPr algn="just"/>
            <a:endParaRPr lang="pl-PL" sz="2000" dirty="0"/>
          </a:p>
          <a:p>
            <a:pPr algn="just"/>
            <a:r>
              <a:rPr lang="sk-SK" sz="2400" b="1" u="sng" dirty="0"/>
              <a:t>rozdelenie</a:t>
            </a:r>
            <a:r>
              <a:rPr lang="sk-SK" sz="2400" b="1" u="sng" dirty="0" smtClean="0"/>
              <a:t>:</a:t>
            </a:r>
          </a:p>
          <a:p>
            <a:pPr algn="just"/>
            <a:endParaRPr lang="sk-SK" sz="2000" b="1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a.) vyjadrený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– môže byť vyjadrený:</a:t>
            </a:r>
          </a:p>
          <a:p>
            <a:pPr algn="just"/>
            <a:r>
              <a:rPr lang="pl-PL" sz="2000" dirty="0" smtClean="0"/>
              <a:t>     a</a:t>
            </a:r>
            <a:r>
              <a:rPr lang="pl-PL" sz="2000" dirty="0"/>
              <a:t>.) podstatným menom: Otec pracuje.</a:t>
            </a:r>
          </a:p>
          <a:p>
            <a:pPr algn="just"/>
            <a:r>
              <a:rPr lang="sk-SK" sz="2000" dirty="0" smtClean="0"/>
              <a:t>     b</a:t>
            </a:r>
            <a:r>
              <a:rPr lang="sk-SK" sz="2000" dirty="0"/>
              <a:t>.) prídavným menom: Chorý odpočíva.</a:t>
            </a:r>
          </a:p>
          <a:p>
            <a:pPr algn="just"/>
            <a:r>
              <a:rPr lang="sk-SK" sz="2000" dirty="0" smtClean="0"/>
              <a:t>     c</a:t>
            </a:r>
            <a:r>
              <a:rPr lang="sk-SK" sz="2000" dirty="0"/>
              <a:t>.) číslovkou: Prvý je odmenený.</a:t>
            </a:r>
          </a:p>
          <a:p>
            <a:pPr algn="just"/>
            <a:r>
              <a:rPr lang="sk-SK" sz="2000" dirty="0" smtClean="0"/>
              <a:t>     d</a:t>
            </a:r>
            <a:r>
              <a:rPr lang="sk-SK" sz="2000" dirty="0"/>
              <a:t>.) neurčitkom: Fajčiť je zakázané.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nevyjadrený </a:t>
            </a:r>
            <a:r>
              <a:rPr lang="sk-SK" sz="2000" dirty="0"/>
              <a:t>- pri vetnom rozbore sa označuje osobným zámenom podľa osoby slovesa, napr. Pracovala. (Ona) Bol dobrý</a:t>
            </a:r>
            <a:r>
              <a:rPr lang="sk-SK" sz="2000" dirty="0" smtClean="0"/>
              <a:t>. (</a:t>
            </a:r>
            <a:r>
              <a:rPr lang="sk-SK" sz="2000" dirty="0"/>
              <a:t>On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 smtClean="0">
                <a:solidFill>
                  <a:srgbClr val="00B050"/>
                </a:solidFill>
              </a:rPr>
              <a:t>c.) viacnásobný </a:t>
            </a:r>
            <a:r>
              <a:rPr lang="sk-SK" sz="2000" dirty="0" smtClean="0"/>
              <a:t>– Ženy a deti majú prednosť.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018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188640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3.) predmet</a:t>
            </a:r>
            <a:r>
              <a:rPr lang="sk-SK" sz="2000" b="1" dirty="0">
                <a:solidFill>
                  <a:srgbClr val="FF0000"/>
                </a:solidFill>
              </a:rPr>
              <a:t> </a:t>
            </a:r>
            <a:r>
              <a:rPr lang="sk-SK" sz="2000" dirty="0"/>
              <a:t>– je rozvíjací vetný člen, ktorý dopĺňa, bližšie určuje význam prísudku. Označuje osobu, vec, udalosť atď., ktorá </a:t>
            </a:r>
            <a:r>
              <a:rPr lang="sk-SK" sz="2000" dirty="0" smtClean="0"/>
              <a:t>je činnosťou </a:t>
            </a:r>
            <a:r>
              <a:rPr lang="sk-SK" sz="2000" dirty="0"/>
              <a:t>slovesa zasiahnutá, napr. otec rúbe drevo – činnosť zasiahne drevo, hovorí s otcom – činnosť zasiahne uši otca, </a:t>
            </a:r>
            <a:r>
              <a:rPr lang="sk-SK" sz="2000" dirty="0" smtClean="0"/>
              <a:t>hreší ma </a:t>
            </a:r>
            <a:r>
              <a:rPr lang="sk-SK" sz="2000" dirty="0"/>
              <a:t>– činnosť zasiahne mňa.</a:t>
            </a:r>
          </a:p>
          <a:p>
            <a:pPr algn="just"/>
            <a:r>
              <a:rPr lang="sk-SK" sz="2000" dirty="0"/>
              <a:t>otázka: Všetky pádové otázky okrem nominatívu + prísudok, napr. Komu povedala</a:t>
            </a:r>
            <a:r>
              <a:rPr lang="sk-SK" sz="2000" dirty="0" smtClean="0"/>
              <a:t>? 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400" b="1" u="sng" dirty="0" smtClean="0"/>
              <a:t>rozdelenie:</a:t>
            </a:r>
          </a:p>
          <a:p>
            <a:pPr algn="just"/>
            <a:endParaRPr lang="sk-SK" sz="2000" b="1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a.) </a:t>
            </a:r>
            <a:r>
              <a:rPr lang="sk-SK" sz="2000" b="1" dirty="0" smtClean="0">
                <a:solidFill>
                  <a:srgbClr val="00B050"/>
                </a:solidFill>
              </a:rPr>
              <a:t> priamy </a:t>
            </a:r>
            <a:r>
              <a:rPr lang="sk-SK" sz="2000" dirty="0"/>
              <a:t>– v akuzatíve bez predložky, napr. napísal list, otec rúbe drevo</a:t>
            </a:r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</a:t>
            </a:r>
            <a:r>
              <a:rPr lang="sk-SK" sz="2000" b="1" dirty="0" smtClean="0">
                <a:solidFill>
                  <a:srgbClr val="00B050"/>
                </a:solidFill>
              </a:rPr>
              <a:t>.) nepriamy </a:t>
            </a:r>
            <a:r>
              <a:rPr lang="sk-SK" sz="2000" dirty="0"/>
              <a:t>– v akuzatíve s predložkou (bojoval za vlasť) a v ostatných pádoch okrem nominatívu (hovorí o chorom, </a:t>
            </a:r>
            <a:r>
              <a:rPr lang="sk-SK" sz="2000" dirty="0" smtClean="0"/>
              <a:t>nemám peniaze)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predmet býva vyjadrený:</a:t>
            </a:r>
          </a:p>
          <a:p>
            <a:pPr algn="just"/>
            <a:r>
              <a:rPr lang="nn-NO" sz="2000" dirty="0"/>
              <a:t>a.) podstatným menom: Kedysi si písala denník.</a:t>
            </a:r>
          </a:p>
          <a:p>
            <a:pPr algn="just"/>
            <a:r>
              <a:rPr lang="sk-SK" sz="2000" dirty="0"/>
              <a:t>b.) prídavným menom: Sýty hladnému neverí.</a:t>
            </a:r>
          </a:p>
          <a:p>
            <a:pPr algn="just"/>
            <a:r>
              <a:rPr lang="sk-SK" sz="2000" dirty="0"/>
              <a:t>c.) zámenom: Zachránili ho.</a:t>
            </a:r>
          </a:p>
          <a:p>
            <a:pPr algn="just"/>
            <a:r>
              <a:rPr lang="pl-PL" sz="2000" dirty="0"/>
              <a:t>d.) číslovkou: Telefonuje s prvým.</a:t>
            </a:r>
          </a:p>
          <a:p>
            <a:pPr algn="just"/>
            <a:r>
              <a:rPr lang="sk-SK" sz="2000" dirty="0"/>
              <a:t>e.) neurčitkom: Túžili prehovoriť.</a:t>
            </a:r>
          </a:p>
        </p:txBody>
      </p:sp>
    </p:spTree>
    <p:extLst>
      <p:ext uri="{BB962C8B-B14F-4D97-AF65-F5344CB8AC3E}">
        <p14:creationId xmlns:p14="http://schemas.microsoft.com/office/powerpoint/2010/main" val="8925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58847"/>
            <a:ext cx="828092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sz="2400" b="1" dirty="0" smtClean="0">
                <a:solidFill>
                  <a:srgbClr val="FF0000"/>
                </a:solidFill>
              </a:rPr>
              <a:t>4</a:t>
            </a:r>
            <a:r>
              <a:rPr lang="sk-SK" sz="2400" b="1" dirty="0">
                <a:solidFill>
                  <a:srgbClr val="FF0000"/>
                </a:solidFill>
              </a:rPr>
              <a:t>.) príslovkové určenie </a:t>
            </a:r>
            <a:r>
              <a:rPr lang="sk-SK" sz="2000" dirty="0"/>
              <a:t>– je rozvíjací vetný člen, ktorý bližšie určuje za akých okolností sa dej slovesa (nadradeného </a:t>
            </a:r>
            <a:r>
              <a:rPr lang="sk-SK" sz="2000" dirty="0" smtClean="0"/>
              <a:t>vetného člena </a:t>
            </a:r>
            <a:r>
              <a:rPr lang="sk-SK" sz="2000" dirty="0"/>
              <a:t>– prísudku) uskutočňuje</a:t>
            </a:r>
          </a:p>
          <a:p>
            <a:pPr algn="just"/>
            <a:r>
              <a:rPr lang="sk-SK" sz="2000" dirty="0"/>
              <a:t>otázky: Kde + prísudok</a:t>
            </a:r>
            <a:r>
              <a:rPr lang="sk-SK" sz="2000" dirty="0" smtClean="0"/>
              <a:t>?, </a:t>
            </a:r>
            <a:r>
              <a:rPr lang="sk-SK" sz="2000" dirty="0"/>
              <a:t>napr. Kde spí?</a:t>
            </a:r>
          </a:p>
          <a:p>
            <a:pPr algn="just"/>
            <a:r>
              <a:rPr lang="pl-PL" sz="2000" dirty="0"/>
              <a:t>Kedy + prísudok?, napr. Kedy spal?</a:t>
            </a:r>
          </a:p>
          <a:p>
            <a:pPr algn="just"/>
            <a:r>
              <a:rPr lang="pl-PL" sz="2000" dirty="0"/>
              <a:t>Ako + prísudok?, napr. Ako spal?</a:t>
            </a:r>
          </a:p>
          <a:p>
            <a:pPr algn="just"/>
            <a:r>
              <a:rPr lang="sk-SK" sz="2000" dirty="0"/>
              <a:t>Prečo + prísudok?, napr. Prečo zaspal</a:t>
            </a:r>
            <a:r>
              <a:rPr lang="sk-SK" sz="2000" dirty="0" smtClean="0"/>
              <a:t>?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u="sng" dirty="0"/>
              <a:t>rozdelenie</a:t>
            </a:r>
            <a:r>
              <a:rPr lang="sk-SK" sz="2400" b="1" u="sng" dirty="0" smtClean="0"/>
              <a:t>:</a:t>
            </a:r>
          </a:p>
          <a:p>
            <a:pPr algn="just"/>
            <a:endParaRPr lang="sk-SK" sz="2400" b="1" dirty="0"/>
          </a:p>
          <a:p>
            <a:pPr algn="just"/>
            <a:r>
              <a:rPr lang="pl-PL" sz="2000" b="1" dirty="0">
                <a:solidFill>
                  <a:srgbClr val="00B050"/>
                </a:solidFill>
              </a:rPr>
              <a:t>a.) miesta </a:t>
            </a:r>
            <a:r>
              <a:rPr lang="pl-PL" sz="2000" dirty="0"/>
              <a:t>– vyjadruje na akom mieste sa dej uskutočňuje</a:t>
            </a:r>
          </a:p>
          <a:p>
            <a:pPr algn="just"/>
            <a:r>
              <a:rPr lang="sk-SK" sz="2000" dirty="0"/>
              <a:t>otázky: Kde? Kam? Odkiaľ? Pokiaľ?</a:t>
            </a:r>
          </a:p>
          <a:p>
            <a:pPr algn="just"/>
            <a:r>
              <a:rPr lang="sk-SK" sz="2000" dirty="0"/>
              <a:t>príklady: Býva v lese., Chystá sa do cudziny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na príslovkové určenie (Chystá sa do cudziny) sa nesmieme pýtať pádovou otázkou (napr. Do koho, do čoho </a:t>
            </a:r>
            <a:r>
              <a:rPr lang="sk-SK" sz="2000" dirty="0" smtClean="0"/>
              <a:t>sa chystá</a:t>
            </a:r>
            <a:r>
              <a:rPr lang="sk-SK" sz="2000" dirty="0"/>
              <a:t>?), pretože pádovou otázkou sa pýtame len na predmet, ktorý je zasiahnutý činnosťou slovesa (prísudku) – napr. Má </a:t>
            </a:r>
            <a:r>
              <a:rPr lang="sk-SK" sz="2000" dirty="0" smtClean="0"/>
              <a:t>rád cudzinu</a:t>
            </a:r>
            <a:r>
              <a:rPr lang="sk-SK" sz="2000" dirty="0"/>
              <a:t>.; Koho, čo má rád? Cudzinu. – predmet. Správne sa opýtame na okolnosť miesta: Kam sa chystá? Do cudziny – </a:t>
            </a:r>
            <a:r>
              <a:rPr lang="sk-SK" sz="2000" dirty="0" smtClean="0"/>
              <a:t>príslovkové určenie </a:t>
            </a:r>
            <a:r>
              <a:rPr lang="sk-SK" sz="2000" dirty="0"/>
              <a:t>miesta</a:t>
            </a:r>
          </a:p>
        </p:txBody>
      </p:sp>
    </p:spTree>
    <p:extLst>
      <p:ext uri="{BB962C8B-B14F-4D97-AF65-F5344CB8AC3E}">
        <p14:creationId xmlns:p14="http://schemas.microsoft.com/office/powerpoint/2010/main" val="259401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476672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času </a:t>
            </a:r>
            <a:r>
              <a:rPr lang="sk-SK" sz="2000" dirty="0"/>
              <a:t>– vyjadruje, v akom čase sa dej uskutočňuje</a:t>
            </a:r>
          </a:p>
          <a:p>
            <a:pPr algn="just"/>
            <a:r>
              <a:rPr lang="pl-PL" sz="2000" dirty="0"/>
              <a:t>otázky: Kedy? Odkedy? Ako dlho?</a:t>
            </a:r>
          </a:p>
          <a:p>
            <a:pPr algn="just"/>
            <a:r>
              <a:rPr lang="sk-SK" sz="2000" dirty="0"/>
              <a:t>príklady: Prišiel včera., Vídali ho zriedkavejšie., Učiť sa bude zajtra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c.) spôsobu </a:t>
            </a:r>
            <a:r>
              <a:rPr lang="sk-SK" sz="2000" dirty="0"/>
              <a:t>– vyjadruje, akým spôsobom sa dej uskutočňuje</a:t>
            </a:r>
          </a:p>
          <a:p>
            <a:pPr algn="just"/>
            <a:r>
              <a:rPr lang="sk-SK" sz="2000" dirty="0"/>
              <a:t>otázky: Ako? Akým spôsobom?</a:t>
            </a:r>
          </a:p>
          <a:p>
            <a:pPr algn="just"/>
            <a:r>
              <a:rPr lang="sk-SK" sz="2000" dirty="0"/>
              <a:t>príklady: Správal sa podlízavo., Hovorí po slovensky., Vznáša sa ako pierko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d.) príčiny </a:t>
            </a:r>
            <a:r>
              <a:rPr lang="sk-SK" sz="2000" dirty="0"/>
              <a:t>– vyjadruje, prečo (v školských pomeroch aj načo, lebo nerozlišujeme príčinu a účel) sa dej uskutočňuje</a:t>
            </a:r>
          </a:p>
          <a:p>
            <a:pPr algn="just"/>
            <a:r>
              <a:rPr lang="sk-SK" sz="2000" dirty="0"/>
              <a:t>otázky: Prečo? Načo? Za akým účelom? Pre akú príčinu?</a:t>
            </a:r>
          </a:p>
          <a:p>
            <a:pPr algn="just"/>
            <a:r>
              <a:rPr lang="sk-SK" sz="2000" dirty="0"/>
              <a:t>príklady: Prišli na návštevu., Prišli nás pozvať., Z lásky sa háda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/>
              <a:t>príslovkové určenie býva vyjadrené:</a:t>
            </a:r>
          </a:p>
          <a:p>
            <a:pPr algn="just"/>
            <a:r>
              <a:rPr lang="sk-SK" sz="2000" dirty="0"/>
              <a:t>a.) príslovkou: Správa sa pokojne.</a:t>
            </a:r>
          </a:p>
          <a:p>
            <a:pPr algn="just"/>
            <a:r>
              <a:rPr lang="pl-PL" sz="2000" dirty="0"/>
              <a:t>b.) podstatným menom: Idem od mamy.</a:t>
            </a:r>
          </a:p>
          <a:p>
            <a:pPr algn="just"/>
            <a:r>
              <a:rPr lang="sk-SK" sz="2000" dirty="0"/>
              <a:t>c.) neurčitkom (zriedkavejšie): Odišiel pracovať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Príslovkové určenie okrem slovesa môže vo vete rozvíjať aj prídavné meno (veľmi pekný) alebo príslovku (veľmi pekne)</a:t>
            </a:r>
          </a:p>
        </p:txBody>
      </p:sp>
    </p:spTree>
    <p:extLst>
      <p:ext uri="{BB962C8B-B14F-4D97-AF65-F5344CB8AC3E}">
        <p14:creationId xmlns:p14="http://schemas.microsoft.com/office/powerpoint/2010/main" val="2726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260648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5.) prívlastok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dirty="0"/>
              <a:t>– je rozvíjací vetný člen, ktorý bližšie určuje nadradené podstatné meno vo funkcii akéhokoľvek vetného člena.</a:t>
            </a:r>
          </a:p>
          <a:p>
            <a:pPr algn="just"/>
            <a:r>
              <a:rPr lang="sk-SK" dirty="0"/>
              <a:t>Vyjadruje vlastnosť nadradeného podstatného mena.</a:t>
            </a:r>
          </a:p>
          <a:p>
            <a:pPr algn="just"/>
            <a:r>
              <a:rPr lang="sk-SK" dirty="0"/>
              <a:t>otázka: Aký, ktorý, čí? + nadradené podstatné meno, napr. Aký otec? Usilovný otec.</a:t>
            </a:r>
          </a:p>
          <a:p>
            <a:pPr algn="just"/>
            <a:r>
              <a:rPr lang="sk-SK" dirty="0"/>
              <a:t>príklady: naša mama varí – rozvíja podstatné meno vo funkcii podmetu</a:t>
            </a:r>
          </a:p>
          <a:p>
            <a:pPr algn="just"/>
            <a:r>
              <a:rPr lang="sk-SK" dirty="0"/>
              <a:t>otec je dobrý robotník – rozvíja mennú časť prísudku</a:t>
            </a:r>
          </a:p>
          <a:p>
            <a:pPr algn="just"/>
            <a:r>
              <a:rPr lang="sk-SK" dirty="0"/>
              <a:t>varí chutnú polievku – rozvíja predmet</a:t>
            </a:r>
          </a:p>
          <a:p>
            <a:pPr algn="just"/>
            <a:r>
              <a:rPr lang="sk-SK" dirty="0"/>
              <a:t>rúbe v temnom lese – rozvíja príslovkové určenie </a:t>
            </a:r>
            <a:r>
              <a:rPr lang="sk-SK" dirty="0" smtClean="0"/>
              <a:t>miesta</a:t>
            </a:r>
          </a:p>
          <a:p>
            <a:pPr algn="just"/>
            <a:endParaRPr lang="sk-SK" dirty="0"/>
          </a:p>
          <a:p>
            <a:pPr algn="just"/>
            <a:r>
              <a:rPr lang="sk-SK" sz="2400" b="1" u="sng" dirty="0"/>
              <a:t>rozdelenie:</a:t>
            </a:r>
          </a:p>
          <a:p>
            <a:r>
              <a:rPr lang="sk-SK" b="1" dirty="0">
                <a:solidFill>
                  <a:srgbClr val="00B050"/>
                </a:solidFill>
              </a:rPr>
              <a:t>a.) zhodný </a:t>
            </a:r>
            <a:r>
              <a:rPr lang="sk-SK" dirty="0"/>
              <a:t>– stojí pred podstatným menom a zhoduje sa s ním v rode, čísle a páde, napr. dobrý otec: dobrý – muž. r., j. č., </a:t>
            </a:r>
            <a:r>
              <a:rPr lang="sk-SK" dirty="0" smtClean="0"/>
              <a:t>N; </a:t>
            </a:r>
            <a:r>
              <a:rPr lang="fr-FR" dirty="0" smtClean="0"/>
              <a:t>otec </a:t>
            </a:r>
            <a:r>
              <a:rPr lang="fr-FR" dirty="0"/>
              <a:t>– muž. r., j. č</a:t>
            </a:r>
            <a:r>
              <a:rPr lang="fr-FR" dirty="0" smtClean="0"/>
              <a:t>.,</a:t>
            </a:r>
            <a:endParaRPr lang="sk-SK" dirty="0" smtClean="0"/>
          </a:p>
          <a:p>
            <a:pPr algn="just"/>
            <a:r>
              <a:rPr lang="sk-SK" b="1" dirty="0" smtClean="0"/>
              <a:t>zhodný </a:t>
            </a:r>
            <a:r>
              <a:rPr lang="sk-SK" b="1" dirty="0"/>
              <a:t>prívlastok býva vyjadrený</a:t>
            </a:r>
            <a:r>
              <a:rPr lang="sk-SK" dirty="0"/>
              <a:t>:</a:t>
            </a:r>
          </a:p>
          <a:p>
            <a:pPr algn="just"/>
            <a:r>
              <a:rPr lang="pt-BR" dirty="0"/>
              <a:t>a.) prídavným menom: dobrý otec</a:t>
            </a:r>
          </a:p>
          <a:p>
            <a:pPr algn="just"/>
            <a:r>
              <a:rPr lang="sk-SK" dirty="0"/>
              <a:t>b.) zámenom: tie isté deti</a:t>
            </a:r>
          </a:p>
          <a:p>
            <a:pPr algn="just"/>
            <a:r>
              <a:rPr lang="sk-SK" dirty="0"/>
              <a:t>c.) číslovkou: prvý prípad</a:t>
            </a:r>
          </a:p>
          <a:p>
            <a:pPr algn="just"/>
            <a:r>
              <a:rPr lang="sk-SK" dirty="0"/>
              <a:t>d.) činným príčastím: spiace dieťa</a:t>
            </a:r>
          </a:p>
          <a:p>
            <a:pPr algn="just"/>
            <a:r>
              <a:rPr lang="sk-SK" dirty="0"/>
              <a:t>e.) trpným príčastím: upečený </a:t>
            </a:r>
            <a:r>
              <a:rPr lang="sk-SK" dirty="0" smtClean="0"/>
              <a:t>chlieb</a:t>
            </a:r>
          </a:p>
          <a:p>
            <a:pPr algn="just"/>
            <a:endParaRPr lang="sk-SK" dirty="0" smtClean="0"/>
          </a:p>
          <a:p>
            <a:pPr algn="just"/>
            <a:r>
              <a:rPr lang="sk-SK" b="1" dirty="0">
                <a:solidFill>
                  <a:srgbClr val="00B050"/>
                </a:solidFill>
              </a:rPr>
              <a:t>b.) nezhodný </a:t>
            </a:r>
            <a:r>
              <a:rPr lang="sk-SK" dirty="0"/>
              <a:t>– stojí za podstatným menom a nezhoduje sa s ním v rode, čísle a páde, napr. miska s vodou: miska – </a:t>
            </a:r>
            <a:r>
              <a:rPr lang="sk-SK" dirty="0" err="1"/>
              <a:t>žen</a:t>
            </a:r>
            <a:r>
              <a:rPr lang="sk-SK" dirty="0"/>
              <a:t>. r., j. č</a:t>
            </a:r>
            <a:r>
              <a:rPr lang="sk-SK" dirty="0" smtClean="0"/>
              <a:t>., </a:t>
            </a:r>
            <a:r>
              <a:rPr lang="pt-BR" dirty="0" smtClean="0"/>
              <a:t>N</a:t>
            </a:r>
            <a:r>
              <a:rPr lang="pt-BR" dirty="0"/>
              <a:t>; s vodou – žen. r., j. č., </a:t>
            </a:r>
            <a:r>
              <a:rPr lang="pt-BR" dirty="0" smtClean="0"/>
              <a:t>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66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612845"/>
            <a:ext cx="80648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FF0000"/>
                </a:solidFill>
              </a:rPr>
              <a:t>6.) doplnok </a:t>
            </a:r>
            <a:r>
              <a:rPr lang="sk-SK" sz="2000" dirty="0"/>
              <a:t>– je rozvíjací vetný člen, ktorý naraz rozvíja dva vetné členy – podmet a prísudok alebo predmet a </a:t>
            </a:r>
            <a:r>
              <a:rPr lang="sk-SK" sz="2000" dirty="0" smtClean="0"/>
              <a:t>prísudok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u="sng" dirty="0"/>
              <a:t>rozdelenie</a:t>
            </a:r>
            <a:r>
              <a:rPr lang="sk-SK" sz="2400" b="1" u="sng" dirty="0" smtClean="0"/>
              <a:t>:</a:t>
            </a:r>
          </a:p>
          <a:p>
            <a:pPr algn="just"/>
            <a:endParaRPr lang="sk-SK" sz="2400" b="1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a.) podmetový </a:t>
            </a:r>
            <a:r>
              <a:rPr lang="sk-SK" sz="2000" dirty="0"/>
              <a:t>– rozvíja podmet a prísudok; Jano dobehol prvý.</a:t>
            </a:r>
          </a:p>
          <a:p>
            <a:pPr algn="just"/>
            <a:r>
              <a:rPr lang="sk-SK" sz="2000" dirty="0"/>
              <a:t>otázka: Ako Jano dobehol? (ako? + podmet + prísudok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prídavné meno prvý vo funkcii </a:t>
            </a:r>
            <a:r>
              <a:rPr lang="sk-SK" sz="2000" dirty="0" err="1"/>
              <a:t>doplnka</a:t>
            </a:r>
            <a:r>
              <a:rPr lang="sk-SK" sz="2000" dirty="0"/>
              <a:t> má platnosť len počas trvania činnosti slovesa. Vo vete – Uplakané </a:t>
            </a:r>
            <a:r>
              <a:rPr lang="sk-SK" sz="2000" dirty="0" smtClean="0"/>
              <a:t>dieťa zaspalo</a:t>
            </a:r>
            <a:r>
              <a:rPr lang="sk-SK" sz="2000" dirty="0"/>
              <a:t>. – je vlastnosť vyjadrená prídavným menom trvalá. Dieťa mohlo byť uplakané aj niekoľko dní (prívlastok). Vo vete – </a:t>
            </a:r>
            <a:r>
              <a:rPr lang="sk-SK" sz="2000" dirty="0" smtClean="0"/>
              <a:t>Dieťa zaspalo </a:t>
            </a:r>
            <a:r>
              <a:rPr lang="sk-SK" sz="2000" dirty="0"/>
              <a:t>uplakané. – bolo dieťa uplakané len počas zaspávania (doplnok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>
                <a:solidFill>
                  <a:srgbClr val="00B050"/>
                </a:solidFill>
              </a:rPr>
              <a:t>b.) predmetový </a:t>
            </a:r>
            <a:r>
              <a:rPr lang="sk-SK" sz="2000" dirty="0"/>
              <a:t>– rozvíja zároveň predmet a prísudok; Otca zvolili za poslanca.</a:t>
            </a:r>
          </a:p>
          <a:p>
            <a:pPr algn="just"/>
            <a:r>
              <a:rPr lang="pl-PL" sz="2000" dirty="0"/>
              <a:t>otázka: Za koho otca zvolili? (Za koho? + predmet + prísudok)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50789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3616</Words>
  <Application>Microsoft Office PowerPoint</Application>
  <PresentationFormat>Předvádění na obrazovce (4:3)</PresentationFormat>
  <Paragraphs>270</Paragraphs>
  <Slides>22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3" baseType="lpstr">
      <vt:lpstr>Motiv systému Office</vt:lpstr>
      <vt:lpstr>Syntax – vetné členy, vetné sklady, delenie viet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– vetné členy, delenie viet</dc:title>
  <dc:creator>Kristína Vargová</dc:creator>
  <cp:lastModifiedBy>Kristína Vargová</cp:lastModifiedBy>
  <cp:revision>31</cp:revision>
  <dcterms:created xsi:type="dcterms:W3CDTF">2017-08-10T11:07:41Z</dcterms:created>
  <dcterms:modified xsi:type="dcterms:W3CDTF">2020-05-20T07:32:24Z</dcterms:modified>
</cp:coreProperties>
</file>