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sldIdLst>
    <p:sldId id="265" r:id="rId2"/>
    <p:sldId id="305" r:id="rId3"/>
    <p:sldId id="259" r:id="rId4"/>
    <p:sldId id="306" r:id="rId5"/>
    <p:sldId id="292" r:id="rId6"/>
    <p:sldId id="290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7" r:id="rId16"/>
    <p:sldId id="318" r:id="rId17"/>
    <p:sldId id="319" r:id="rId18"/>
    <p:sldId id="264" r:id="rId19"/>
    <p:sldId id="315" r:id="rId20"/>
    <p:sldId id="271" r:id="rId21"/>
    <p:sldId id="301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003399"/>
    <a:srgbClr val="DDDDDD"/>
    <a:srgbClr val="CCECFF"/>
    <a:srgbClr val="66FFFF"/>
    <a:srgbClr val="578CF5"/>
    <a:srgbClr val="9C3E7C"/>
    <a:srgbClr val="3F7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 autoAdjust="0"/>
  </p:normalViewPr>
  <p:slideViewPr>
    <p:cSldViewPr snapToGrid="0"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558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4.wmf"/><Relationship Id="rId1" Type="http://schemas.openxmlformats.org/officeDocument/2006/relationships/image" Target="../media/image6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k-SK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sk-SK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styly předlohy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Třetí úroveň</a:t>
            </a:r>
          </a:p>
          <a:p>
            <a:pPr lvl="3"/>
            <a:r>
              <a:rPr lang="sk-SK" smtClean="0"/>
              <a:t>Čtvrtá úroveň</a:t>
            </a:r>
          </a:p>
          <a:p>
            <a:pPr lvl="4"/>
            <a:r>
              <a:rPr lang="sk-SK" smtClean="0"/>
              <a:t>Pátá úroveň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k-SK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870D10A-6E9B-4979-9749-5F33529BDB54}" type="slidenum">
              <a:rPr lang="sk-SK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4D137-0F4E-4061-8FB1-129FCCFF23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7D9F74-AFF2-42B0-8B44-A92F3EFF1E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1F7449-B14F-4AE4-9EA1-2E884C1BD9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355DE4-81DB-4C6D-89DF-2B28072FDA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D2376-4123-4E9C-8523-C7B2EF3E42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D7748F-3244-449D-B26F-4088DD498F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4D461-D672-45BB-9B61-512692CDAF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33CCC7-6F47-49D2-B509-79FDF8BA44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AC7B02-796E-410F-91CD-EB8DEE0FD6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7284A8-AFE6-42F7-81AB-E92C664E43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2E72BB-37DE-4F29-AA23-F928812367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030B1C13-0202-4FFD-86A9-A381DE16523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9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A3xa1jdRAA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/>
          </p:cNvGraphicFramePr>
          <p:nvPr/>
        </p:nvGraphicFramePr>
        <p:xfrm>
          <a:off x="0" y="0"/>
          <a:ext cx="9142413" cy="6856413"/>
        </p:xfrm>
        <a:graphic>
          <a:graphicData uri="http://schemas.openxmlformats.org/presentationml/2006/ole">
            <p:oleObj spid="_x0000_s11266" name="Snímka" r:id="rId3" imgW="5897914" imgH="4422740" progId="PowerPoint.Slide.8">
              <p:embed/>
            </p:oleObj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79375" y="5795963"/>
            <a:ext cx="900112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000" bIns="10800">
            <a:spAutoFit/>
          </a:bodyPr>
          <a:lstStyle/>
          <a:p>
            <a:r>
              <a:rPr lang="sk-SK" sz="3000" b="0">
                <a:sym typeface="Symbol" pitchFamily="18" charset="2"/>
              </a:rPr>
              <a:t>Piesty tepelných motorov majú za studena menší priemer,</a:t>
            </a:r>
          </a:p>
          <a:p>
            <a:r>
              <a:rPr lang="sk-SK" sz="3000" b="0">
                <a:sym typeface="Symbol" pitchFamily="18" charset="2"/>
              </a:rPr>
              <a:t>ako je priemer valcov.</a:t>
            </a:r>
            <a:endParaRPr lang="en-US" sz="3000" b="0">
              <a:sym typeface="Symbol" pitchFamily="18" charset="2"/>
            </a:endParaRPr>
          </a:p>
        </p:txBody>
      </p:sp>
      <p:pic>
        <p:nvPicPr>
          <p:cNvPr id="6247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6800" y="2352675"/>
            <a:ext cx="4487863" cy="336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179388" y="179388"/>
            <a:ext cx="7510462" cy="206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000">
            <a:spAutoFit/>
          </a:bodyPr>
          <a:lstStyle/>
          <a:p>
            <a:pPr>
              <a:spcAft>
                <a:spcPct val="10000"/>
              </a:spcAft>
            </a:pPr>
            <a:r>
              <a:rPr lang="sk-SK" sz="3300" b="0"/>
              <a:t>Teplotná rozťažnosť pevných telies v praxi:</a:t>
            </a:r>
          </a:p>
          <a:p>
            <a:pPr>
              <a:buFontTx/>
              <a:buChar char="-"/>
            </a:pPr>
            <a:r>
              <a:rPr lang="sk-SK" sz="3100" b="0">
                <a:sym typeface="Symbol" pitchFamily="18" charset="2"/>
              </a:rPr>
              <a:t> konštrukcie mostov,</a:t>
            </a:r>
          </a:p>
          <a:p>
            <a:pPr>
              <a:buFontTx/>
              <a:buChar char="-"/>
            </a:pPr>
            <a:r>
              <a:rPr lang="sk-SK" sz="3100" b="0">
                <a:sym typeface="Symbol" pitchFamily="18" charset="2"/>
              </a:rPr>
              <a:t> koľajnice,</a:t>
            </a:r>
          </a:p>
          <a:p>
            <a:pPr>
              <a:buFontTx/>
              <a:buChar char="-"/>
            </a:pPr>
            <a:r>
              <a:rPr lang="sk-SK" sz="3100" b="0">
                <a:sym typeface="Symbol" pitchFamily="18" charset="2"/>
              </a:rPr>
              <a:t> piesty tepelných motorov,</a:t>
            </a:r>
            <a:endParaRPr lang="en-US" sz="3100" b="0">
              <a:sym typeface="Symbol" pitchFamily="18" charset="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uiExpand="1" build="p" autoUpdateAnimBg="0"/>
      <p:bldP spid="62474" grpId="0" uiExpand="1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90488" y="6218238"/>
            <a:ext cx="811688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000" bIns="10800">
            <a:spAutoFit/>
          </a:bodyPr>
          <a:lstStyle/>
          <a:p>
            <a:r>
              <a:rPr lang="sk-SK" sz="3100" b="0">
                <a:sym typeface="Symbol" pitchFamily="18" charset="2"/>
              </a:rPr>
              <a:t>Meradlá udávajú správnu hodnotu pri istej teplote.</a:t>
            </a:r>
            <a:endParaRPr lang="en-US" sz="3100" b="0">
              <a:sym typeface="Symbol" pitchFamily="18" charset="2"/>
            </a:endParaRPr>
          </a:p>
        </p:txBody>
      </p:sp>
      <p:pic>
        <p:nvPicPr>
          <p:cNvPr id="63493" name="Picture 5" descr="j018264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3450" y="2843213"/>
            <a:ext cx="2122488" cy="3184525"/>
          </a:xfrm>
          <a:prstGeom prst="rect">
            <a:avLst/>
          </a:prstGeom>
          <a:noFill/>
        </p:spPr>
      </p:pic>
      <p:pic>
        <p:nvPicPr>
          <p:cNvPr id="63494" name="Picture 6" descr="j018264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4575" y="2836863"/>
            <a:ext cx="4716463" cy="3175000"/>
          </a:xfrm>
          <a:prstGeom prst="rect">
            <a:avLst/>
          </a:prstGeom>
          <a:noFill/>
        </p:spPr>
      </p:pic>
      <p:pic>
        <p:nvPicPr>
          <p:cNvPr id="63495" name="Picture 7" descr="j033726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89725" y="869950"/>
            <a:ext cx="1963738" cy="1401763"/>
          </a:xfrm>
          <a:prstGeom prst="rect">
            <a:avLst/>
          </a:prstGeom>
          <a:noFill/>
        </p:spPr>
      </p:pic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179388" y="179388"/>
            <a:ext cx="7510462" cy="253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000">
            <a:spAutoFit/>
          </a:bodyPr>
          <a:lstStyle/>
          <a:p>
            <a:pPr>
              <a:spcAft>
                <a:spcPct val="10000"/>
              </a:spcAft>
            </a:pPr>
            <a:r>
              <a:rPr lang="sk-SK" sz="3300" b="0"/>
              <a:t>Teplotná rozťažnosť pevných telies v praxi:</a:t>
            </a:r>
          </a:p>
          <a:p>
            <a:pPr>
              <a:buFontTx/>
              <a:buChar char="-"/>
            </a:pPr>
            <a:r>
              <a:rPr lang="sk-SK" sz="3100" b="0">
                <a:sym typeface="Symbol" pitchFamily="18" charset="2"/>
              </a:rPr>
              <a:t> konštrukcie mostov,</a:t>
            </a:r>
          </a:p>
          <a:p>
            <a:pPr>
              <a:buFontTx/>
              <a:buChar char="-"/>
            </a:pPr>
            <a:r>
              <a:rPr lang="sk-SK" sz="3100" b="0">
                <a:sym typeface="Symbol" pitchFamily="18" charset="2"/>
              </a:rPr>
              <a:t> koľajnice,</a:t>
            </a:r>
          </a:p>
          <a:p>
            <a:pPr>
              <a:buFontTx/>
              <a:buChar char="-"/>
            </a:pPr>
            <a:r>
              <a:rPr lang="sk-SK" sz="3100" b="0">
                <a:sym typeface="Symbol" pitchFamily="18" charset="2"/>
              </a:rPr>
              <a:t> piesty tepelných motorov,</a:t>
            </a:r>
          </a:p>
          <a:p>
            <a:r>
              <a:rPr lang="sk-SK" sz="3100" b="0">
                <a:sym typeface="Symbol" pitchFamily="18" charset="2"/>
              </a:rPr>
              <a:t>- dĺžkové meradlá, odmerné valce, banky...,</a:t>
            </a:r>
            <a:endParaRPr lang="en-US" sz="3100" b="0">
              <a:sym typeface="Symbol" pitchFamily="18" charset="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3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  <p:bldP spid="63496" grpId="0" uiExpand="1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90488" y="6218238"/>
            <a:ext cx="8201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000" bIns="10800">
            <a:spAutoFit/>
          </a:bodyPr>
          <a:lstStyle/>
          <a:p>
            <a:r>
              <a:rPr lang="sk-SK" sz="3100" b="0">
                <a:sym typeface="Symbol" pitchFamily="18" charset="2"/>
              </a:rPr>
              <a:t>Sú pružné kolená v kovových horúcich potrubiach.</a:t>
            </a:r>
            <a:endParaRPr lang="en-US" sz="3100" b="0">
              <a:sym typeface="Symbol" pitchFamily="18" charset="2"/>
            </a:endParaRPr>
          </a:p>
        </p:txBody>
      </p:sp>
      <p:pic>
        <p:nvPicPr>
          <p:cNvPr id="64602" name="Picture 90" descr="tepelné potrub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525" y="3313113"/>
            <a:ext cx="3960813" cy="2732087"/>
          </a:xfrm>
          <a:prstGeom prst="rect">
            <a:avLst/>
          </a:prstGeom>
          <a:noFill/>
        </p:spPr>
      </p:pic>
      <p:pic>
        <p:nvPicPr>
          <p:cNvPr id="64601" name="Picture 89" descr="dilatačné slučk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84688" y="2773363"/>
            <a:ext cx="4527550" cy="3284537"/>
          </a:xfrm>
          <a:prstGeom prst="rect">
            <a:avLst/>
          </a:prstGeom>
          <a:noFill/>
        </p:spPr>
      </p:pic>
      <p:sp>
        <p:nvSpPr>
          <p:cNvPr id="64603" name="Text Box 91"/>
          <p:cNvSpPr txBox="1">
            <a:spLocks noChangeArrowheads="1"/>
          </p:cNvSpPr>
          <p:nvPr/>
        </p:nvSpPr>
        <p:spPr bwMode="auto">
          <a:xfrm>
            <a:off x="179388" y="179388"/>
            <a:ext cx="7510462" cy="301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000">
            <a:spAutoFit/>
          </a:bodyPr>
          <a:lstStyle/>
          <a:p>
            <a:pPr>
              <a:spcAft>
                <a:spcPct val="10000"/>
              </a:spcAft>
            </a:pPr>
            <a:r>
              <a:rPr lang="sk-SK" sz="3300" b="0"/>
              <a:t>Teplotná rozťažnosť pevných telies v praxi:</a:t>
            </a:r>
          </a:p>
          <a:p>
            <a:pPr>
              <a:buFontTx/>
              <a:buChar char="-"/>
            </a:pPr>
            <a:r>
              <a:rPr lang="sk-SK" sz="3100" b="0">
                <a:sym typeface="Symbol" pitchFamily="18" charset="2"/>
              </a:rPr>
              <a:t> konštrukcie mostov,</a:t>
            </a:r>
          </a:p>
          <a:p>
            <a:pPr>
              <a:buFontTx/>
              <a:buChar char="-"/>
            </a:pPr>
            <a:r>
              <a:rPr lang="sk-SK" sz="3100" b="0">
                <a:sym typeface="Symbol" pitchFamily="18" charset="2"/>
              </a:rPr>
              <a:t> koľajnice,</a:t>
            </a:r>
          </a:p>
          <a:p>
            <a:pPr>
              <a:buFontTx/>
              <a:buChar char="-"/>
            </a:pPr>
            <a:r>
              <a:rPr lang="sk-SK" sz="3100" b="0">
                <a:sym typeface="Symbol" pitchFamily="18" charset="2"/>
              </a:rPr>
              <a:t> piesty tepelných motorov,</a:t>
            </a:r>
          </a:p>
          <a:p>
            <a:pPr>
              <a:buFontTx/>
              <a:buChar char="-"/>
            </a:pPr>
            <a:r>
              <a:rPr lang="sk-SK" sz="3100" b="0">
                <a:sym typeface="Symbol" pitchFamily="18" charset="2"/>
              </a:rPr>
              <a:t> dĺžkové meradlá, odmerné valce, banky...,</a:t>
            </a:r>
          </a:p>
          <a:p>
            <a:pPr>
              <a:buFontTx/>
              <a:buChar char="-"/>
            </a:pPr>
            <a:r>
              <a:rPr lang="sk-SK" sz="3100" b="0">
                <a:sym typeface="Symbol" pitchFamily="18" charset="2"/>
              </a:rPr>
              <a:t> dilatačné pruhy,</a:t>
            </a:r>
            <a:endParaRPr lang="en-US" sz="3100" b="0">
              <a:sym typeface="Symbol" pitchFamily="18" charset="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utoUpdateAnimBg="0"/>
      <p:bldP spid="6460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62" name="Group 126"/>
          <p:cNvGrpSpPr>
            <a:grpSpLocks/>
          </p:cNvGrpSpPr>
          <p:nvPr/>
        </p:nvGrpSpPr>
        <p:grpSpPr bwMode="auto">
          <a:xfrm>
            <a:off x="4090988" y="2590800"/>
            <a:ext cx="301625" cy="1911350"/>
            <a:chOff x="1585" y="1626"/>
            <a:chExt cx="243" cy="1870"/>
          </a:xfrm>
        </p:grpSpPr>
        <p:sp>
          <p:nvSpPr>
            <p:cNvPr id="65663" name="AutoShape 127"/>
            <p:cNvSpPr>
              <a:spLocks noChangeArrowheads="1"/>
            </p:cNvSpPr>
            <p:nvPr/>
          </p:nvSpPr>
          <p:spPr bwMode="auto">
            <a:xfrm>
              <a:off x="1585" y="2153"/>
              <a:ext cx="243" cy="1343"/>
            </a:xfrm>
            <a:prstGeom prst="can">
              <a:avLst>
                <a:gd name="adj" fmla="val 35387"/>
              </a:avLst>
            </a:prstGeom>
            <a:gradFill rotWithShape="0">
              <a:gsLst>
                <a:gs pos="0">
                  <a:srgbClr val="FFCC66"/>
                </a:gs>
                <a:gs pos="50000">
                  <a:srgbClr val="FFFF99"/>
                </a:gs>
                <a:gs pos="100000">
                  <a:srgbClr val="FFCC66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65664" name="AutoShape 128"/>
            <p:cNvSpPr>
              <a:spLocks noChangeArrowheads="1"/>
            </p:cNvSpPr>
            <p:nvPr/>
          </p:nvSpPr>
          <p:spPr bwMode="auto">
            <a:xfrm>
              <a:off x="1678" y="2096"/>
              <a:ext cx="48" cy="109"/>
            </a:xfrm>
            <a:prstGeom prst="can">
              <a:avLst>
                <a:gd name="adj" fmla="val 56771"/>
              </a:avLst>
            </a:prstGeom>
            <a:solidFill>
              <a:srgbClr val="FFCC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65665" name="Group 129"/>
            <p:cNvGrpSpPr>
              <a:grpSpLocks/>
            </p:cNvGrpSpPr>
            <p:nvPr/>
          </p:nvGrpSpPr>
          <p:grpSpPr bwMode="auto">
            <a:xfrm>
              <a:off x="1593" y="1626"/>
              <a:ext cx="235" cy="511"/>
              <a:chOff x="1593" y="1626"/>
              <a:chExt cx="235" cy="511"/>
            </a:xfrm>
          </p:grpSpPr>
          <p:sp>
            <p:nvSpPr>
              <p:cNvPr id="65666" name="Freeform 130"/>
              <p:cNvSpPr>
                <a:spLocks/>
              </p:cNvSpPr>
              <p:nvPr/>
            </p:nvSpPr>
            <p:spPr bwMode="auto">
              <a:xfrm>
                <a:off x="1593" y="1626"/>
                <a:ext cx="235" cy="511"/>
              </a:xfrm>
              <a:custGeom>
                <a:avLst/>
                <a:gdLst/>
                <a:ahLst/>
                <a:cxnLst>
                  <a:cxn ang="0">
                    <a:pos x="41" y="232"/>
                  </a:cxn>
                  <a:cxn ang="0">
                    <a:pos x="45" y="253"/>
                  </a:cxn>
                  <a:cxn ang="0">
                    <a:pos x="44" y="271"/>
                  </a:cxn>
                  <a:cxn ang="0">
                    <a:pos x="41" y="285"/>
                  </a:cxn>
                  <a:cxn ang="0">
                    <a:pos x="34" y="301"/>
                  </a:cxn>
                  <a:cxn ang="0">
                    <a:pos x="24" y="317"/>
                  </a:cxn>
                  <a:cxn ang="0">
                    <a:pos x="14" y="334"/>
                  </a:cxn>
                  <a:cxn ang="0">
                    <a:pos x="6" y="357"/>
                  </a:cxn>
                  <a:cxn ang="0">
                    <a:pos x="2" y="376"/>
                  </a:cxn>
                  <a:cxn ang="0">
                    <a:pos x="0" y="398"/>
                  </a:cxn>
                  <a:cxn ang="0">
                    <a:pos x="1" y="420"/>
                  </a:cxn>
                  <a:cxn ang="0">
                    <a:pos x="4" y="437"/>
                  </a:cxn>
                  <a:cxn ang="0">
                    <a:pos x="11" y="456"/>
                  </a:cxn>
                  <a:cxn ang="0">
                    <a:pos x="20" y="472"/>
                  </a:cxn>
                  <a:cxn ang="0">
                    <a:pos x="34" y="486"/>
                  </a:cxn>
                  <a:cxn ang="0">
                    <a:pos x="54" y="496"/>
                  </a:cxn>
                  <a:cxn ang="0">
                    <a:pos x="73" y="504"/>
                  </a:cxn>
                  <a:cxn ang="0">
                    <a:pos x="97" y="509"/>
                  </a:cxn>
                  <a:cxn ang="0">
                    <a:pos x="120" y="511"/>
                  </a:cxn>
                  <a:cxn ang="0">
                    <a:pos x="144" y="509"/>
                  </a:cxn>
                  <a:cxn ang="0">
                    <a:pos x="163" y="504"/>
                  </a:cxn>
                  <a:cxn ang="0">
                    <a:pos x="179" y="495"/>
                  </a:cxn>
                  <a:cxn ang="0">
                    <a:pos x="193" y="481"/>
                  </a:cxn>
                  <a:cxn ang="0">
                    <a:pos x="205" y="464"/>
                  </a:cxn>
                  <a:cxn ang="0">
                    <a:pos x="215" y="444"/>
                  </a:cxn>
                  <a:cxn ang="0">
                    <a:pos x="222" y="420"/>
                  </a:cxn>
                  <a:cxn ang="0">
                    <a:pos x="227" y="396"/>
                  </a:cxn>
                  <a:cxn ang="0">
                    <a:pos x="231" y="365"/>
                  </a:cxn>
                  <a:cxn ang="0">
                    <a:pos x="232" y="334"/>
                  </a:cxn>
                  <a:cxn ang="0">
                    <a:pos x="235" y="265"/>
                  </a:cxn>
                  <a:cxn ang="0">
                    <a:pos x="229" y="190"/>
                  </a:cxn>
                  <a:cxn ang="0">
                    <a:pos x="222" y="156"/>
                  </a:cxn>
                  <a:cxn ang="0">
                    <a:pos x="215" y="136"/>
                  </a:cxn>
                  <a:cxn ang="0">
                    <a:pos x="210" y="122"/>
                  </a:cxn>
                  <a:cxn ang="0">
                    <a:pos x="202" y="109"/>
                  </a:cxn>
                  <a:cxn ang="0">
                    <a:pos x="192" y="96"/>
                  </a:cxn>
                  <a:cxn ang="0">
                    <a:pos x="194" y="110"/>
                  </a:cxn>
                  <a:cxn ang="0">
                    <a:pos x="193" y="125"/>
                  </a:cxn>
                  <a:cxn ang="0">
                    <a:pos x="191" y="139"/>
                  </a:cxn>
                  <a:cxn ang="0">
                    <a:pos x="182" y="161"/>
                  </a:cxn>
                  <a:cxn ang="0">
                    <a:pos x="176" y="117"/>
                  </a:cxn>
                  <a:cxn ang="0">
                    <a:pos x="172" y="94"/>
                  </a:cxn>
                  <a:cxn ang="0">
                    <a:pos x="164" y="78"/>
                  </a:cxn>
                  <a:cxn ang="0">
                    <a:pos x="155" y="57"/>
                  </a:cxn>
                  <a:cxn ang="0">
                    <a:pos x="144" y="39"/>
                  </a:cxn>
                  <a:cxn ang="0">
                    <a:pos x="130" y="20"/>
                  </a:cxn>
                  <a:cxn ang="0">
                    <a:pos x="114" y="0"/>
                  </a:cxn>
                  <a:cxn ang="0">
                    <a:pos x="122" y="27"/>
                  </a:cxn>
                  <a:cxn ang="0">
                    <a:pos x="127" y="51"/>
                  </a:cxn>
                  <a:cxn ang="0">
                    <a:pos x="130" y="79"/>
                  </a:cxn>
                  <a:cxn ang="0">
                    <a:pos x="127" y="105"/>
                  </a:cxn>
                  <a:cxn ang="0">
                    <a:pos x="120" y="134"/>
                  </a:cxn>
                  <a:cxn ang="0">
                    <a:pos x="114" y="156"/>
                  </a:cxn>
                  <a:cxn ang="0">
                    <a:pos x="103" y="180"/>
                  </a:cxn>
                  <a:cxn ang="0">
                    <a:pos x="95" y="204"/>
                  </a:cxn>
                  <a:cxn ang="0">
                    <a:pos x="84" y="222"/>
                  </a:cxn>
                  <a:cxn ang="0">
                    <a:pos x="80" y="229"/>
                  </a:cxn>
                  <a:cxn ang="0">
                    <a:pos x="72" y="234"/>
                  </a:cxn>
                  <a:cxn ang="0">
                    <a:pos x="62" y="235"/>
                  </a:cxn>
                  <a:cxn ang="0">
                    <a:pos x="54" y="230"/>
                  </a:cxn>
                  <a:cxn ang="0">
                    <a:pos x="46" y="223"/>
                  </a:cxn>
                  <a:cxn ang="0">
                    <a:pos x="35" y="214"/>
                  </a:cxn>
                  <a:cxn ang="0">
                    <a:pos x="41" y="232"/>
                  </a:cxn>
                </a:cxnLst>
                <a:rect l="0" t="0" r="r" b="b"/>
                <a:pathLst>
                  <a:path w="235" h="511">
                    <a:moveTo>
                      <a:pt x="41" y="232"/>
                    </a:moveTo>
                    <a:lnTo>
                      <a:pt x="45" y="253"/>
                    </a:lnTo>
                    <a:lnTo>
                      <a:pt x="44" y="271"/>
                    </a:lnTo>
                    <a:lnTo>
                      <a:pt x="41" y="285"/>
                    </a:lnTo>
                    <a:lnTo>
                      <a:pt x="34" y="301"/>
                    </a:lnTo>
                    <a:lnTo>
                      <a:pt x="24" y="317"/>
                    </a:lnTo>
                    <a:lnTo>
                      <a:pt x="14" y="334"/>
                    </a:lnTo>
                    <a:lnTo>
                      <a:pt x="6" y="357"/>
                    </a:lnTo>
                    <a:lnTo>
                      <a:pt x="2" y="376"/>
                    </a:lnTo>
                    <a:lnTo>
                      <a:pt x="0" y="398"/>
                    </a:lnTo>
                    <a:lnTo>
                      <a:pt x="1" y="420"/>
                    </a:lnTo>
                    <a:lnTo>
                      <a:pt x="4" y="437"/>
                    </a:lnTo>
                    <a:lnTo>
                      <a:pt x="11" y="456"/>
                    </a:lnTo>
                    <a:lnTo>
                      <a:pt x="20" y="472"/>
                    </a:lnTo>
                    <a:lnTo>
                      <a:pt x="34" y="486"/>
                    </a:lnTo>
                    <a:lnTo>
                      <a:pt x="54" y="496"/>
                    </a:lnTo>
                    <a:lnTo>
                      <a:pt x="73" y="504"/>
                    </a:lnTo>
                    <a:lnTo>
                      <a:pt x="97" y="509"/>
                    </a:lnTo>
                    <a:lnTo>
                      <a:pt x="120" y="511"/>
                    </a:lnTo>
                    <a:lnTo>
                      <a:pt x="144" y="509"/>
                    </a:lnTo>
                    <a:lnTo>
                      <a:pt x="163" y="504"/>
                    </a:lnTo>
                    <a:lnTo>
                      <a:pt x="179" y="495"/>
                    </a:lnTo>
                    <a:lnTo>
                      <a:pt x="193" y="481"/>
                    </a:lnTo>
                    <a:lnTo>
                      <a:pt x="205" y="464"/>
                    </a:lnTo>
                    <a:lnTo>
                      <a:pt x="215" y="444"/>
                    </a:lnTo>
                    <a:lnTo>
                      <a:pt x="222" y="420"/>
                    </a:lnTo>
                    <a:lnTo>
                      <a:pt x="227" y="396"/>
                    </a:lnTo>
                    <a:lnTo>
                      <a:pt x="231" y="365"/>
                    </a:lnTo>
                    <a:lnTo>
                      <a:pt x="232" y="334"/>
                    </a:lnTo>
                    <a:lnTo>
                      <a:pt x="235" y="265"/>
                    </a:lnTo>
                    <a:lnTo>
                      <a:pt x="229" y="190"/>
                    </a:lnTo>
                    <a:lnTo>
                      <a:pt x="222" y="156"/>
                    </a:lnTo>
                    <a:lnTo>
                      <a:pt x="215" y="136"/>
                    </a:lnTo>
                    <a:lnTo>
                      <a:pt x="210" y="122"/>
                    </a:lnTo>
                    <a:lnTo>
                      <a:pt x="202" y="109"/>
                    </a:lnTo>
                    <a:lnTo>
                      <a:pt x="192" y="96"/>
                    </a:lnTo>
                    <a:lnTo>
                      <a:pt x="194" y="110"/>
                    </a:lnTo>
                    <a:lnTo>
                      <a:pt x="193" y="125"/>
                    </a:lnTo>
                    <a:lnTo>
                      <a:pt x="191" y="139"/>
                    </a:lnTo>
                    <a:lnTo>
                      <a:pt x="182" y="161"/>
                    </a:lnTo>
                    <a:lnTo>
                      <a:pt x="176" y="117"/>
                    </a:lnTo>
                    <a:lnTo>
                      <a:pt x="172" y="94"/>
                    </a:lnTo>
                    <a:lnTo>
                      <a:pt x="164" y="78"/>
                    </a:lnTo>
                    <a:lnTo>
                      <a:pt x="155" y="57"/>
                    </a:lnTo>
                    <a:lnTo>
                      <a:pt x="144" y="39"/>
                    </a:lnTo>
                    <a:lnTo>
                      <a:pt x="130" y="20"/>
                    </a:lnTo>
                    <a:lnTo>
                      <a:pt x="114" y="0"/>
                    </a:lnTo>
                    <a:lnTo>
                      <a:pt x="122" y="27"/>
                    </a:lnTo>
                    <a:lnTo>
                      <a:pt x="127" y="51"/>
                    </a:lnTo>
                    <a:lnTo>
                      <a:pt x="130" y="79"/>
                    </a:lnTo>
                    <a:lnTo>
                      <a:pt x="127" y="105"/>
                    </a:lnTo>
                    <a:lnTo>
                      <a:pt x="120" y="134"/>
                    </a:lnTo>
                    <a:lnTo>
                      <a:pt x="114" y="156"/>
                    </a:lnTo>
                    <a:lnTo>
                      <a:pt x="103" y="180"/>
                    </a:lnTo>
                    <a:lnTo>
                      <a:pt x="95" y="204"/>
                    </a:lnTo>
                    <a:lnTo>
                      <a:pt x="84" y="222"/>
                    </a:lnTo>
                    <a:lnTo>
                      <a:pt x="80" y="229"/>
                    </a:lnTo>
                    <a:lnTo>
                      <a:pt x="72" y="234"/>
                    </a:lnTo>
                    <a:lnTo>
                      <a:pt x="62" y="235"/>
                    </a:lnTo>
                    <a:lnTo>
                      <a:pt x="54" y="230"/>
                    </a:lnTo>
                    <a:lnTo>
                      <a:pt x="46" y="223"/>
                    </a:lnTo>
                    <a:lnTo>
                      <a:pt x="35" y="214"/>
                    </a:lnTo>
                    <a:lnTo>
                      <a:pt x="41" y="232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grpSp>
            <p:nvGrpSpPr>
              <p:cNvPr id="65667" name="Group 131"/>
              <p:cNvGrpSpPr>
                <a:grpSpLocks/>
              </p:cNvGrpSpPr>
              <p:nvPr/>
            </p:nvGrpSpPr>
            <p:grpSpPr bwMode="auto">
              <a:xfrm>
                <a:off x="1641" y="1799"/>
                <a:ext cx="155" cy="267"/>
                <a:chOff x="1641" y="1799"/>
                <a:chExt cx="155" cy="267"/>
              </a:xfrm>
            </p:grpSpPr>
            <p:sp>
              <p:nvSpPr>
                <p:cNvPr id="65668" name="Arc 132"/>
                <p:cNvSpPr>
                  <a:spLocks/>
                </p:cNvSpPr>
                <p:nvPr/>
              </p:nvSpPr>
              <p:spPr bwMode="auto">
                <a:xfrm>
                  <a:off x="1726" y="1805"/>
                  <a:ext cx="40" cy="261"/>
                </a:xfrm>
                <a:custGeom>
                  <a:avLst/>
                  <a:gdLst>
                    <a:gd name="G0" fmla="+- 0 0 0"/>
                    <a:gd name="G1" fmla="+- 20319 0 0"/>
                    <a:gd name="G2" fmla="+- 21600 0 0"/>
                    <a:gd name="T0" fmla="*/ 7327 w 21600"/>
                    <a:gd name="T1" fmla="*/ 0 h 41400"/>
                    <a:gd name="T2" fmla="*/ 4709 w 21600"/>
                    <a:gd name="T3" fmla="*/ 41400 h 41400"/>
                    <a:gd name="T4" fmla="*/ 0 w 21600"/>
                    <a:gd name="T5" fmla="*/ 20319 h 41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400" fill="none" extrusionOk="0">
                      <a:moveTo>
                        <a:pt x="7327" y="-1"/>
                      </a:moveTo>
                      <a:cubicBezTo>
                        <a:pt x="15891" y="3088"/>
                        <a:pt x="21600" y="11214"/>
                        <a:pt x="21600" y="20319"/>
                      </a:cubicBezTo>
                      <a:cubicBezTo>
                        <a:pt x="21600" y="30433"/>
                        <a:pt x="14580" y="39194"/>
                        <a:pt x="4708" y="41399"/>
                      </a:cubicBezTo>
                    </a:path>
                    <a:path w="21600" h="41400" stroke="0" extrusionOk="0">
                      <a:moveTo>
                        <a:pt x="7327" y="-1"/>
                      </a:moveTo>
                      <a:cubicBezTo>
                        <a:pt x="15891" y="3088"/>
                        <a:pt x="21600" y="11214"/>
                        <a:pt x="21600" y="20319"/>
                      </a:cubicBezTo>
                      <a:cubicBezTo>
                        <a:pt x="21600" y="30433"/>
                        <a:pt x="14580" y="39194"/>
                        <a:pt x="4708" y="41399"/>
                      </a:cubicBezTo>
                      <a:lnTo>
                        <a:pt x="0" y="20319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A04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65669" name="Arc 133"/>
                <p:cNvSpPr>
                  <a:spLocks/>
                </p:cNvSpPr>
                <p:nvPr/>
              </p:nvSpPr>
              <p:spPr bwMode="auto">
                <a:xfrm>
                  <a:off x="1641" y="1968"/>
                  <a:ext cx="18" cy="70"/>
                </a:xfrm>
                <a:custGeom>
                  <a:avLst/>
                  <a:gdLst>
                    <a:gd name="G0" fmla="+- 21600 0 0"/>
                    <a:gd name="G1" fmla="+- 20923 0 0"/>
                    <a:gd name="G2" fmla="+- 21600 0 0"/>
                    <a:gd name="T0" fmla="*/ 17260 w 21600"/>
                    <a:gd name="T1" fmla="*/ 42082 h 42082"/>
                    <a:gd name="T2" fmla="*/ 16235 w 21600"/>
                    <a:gd name="T3" fmla="*/ 0 h 42082"/>
                    <a:gd name="T4" fmla="*/ 21600 w 21600"/>
                    <a:gd name="T5" fmla="*/ 20923 h 420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2082" fill="none" extrusionOk="0">
                      <a:moveTo>
                        <a:pt x="17259" y="42082"/>
                      </a:moveTo>
                      <a:cubicBezTo>
                        <a:pt x="7212" y="40021"/>
                        <a:pt x="0" y="31179"/>
                        <a:pt x="0" y="20923"/>
                      </a:cubicBezTo>
                      <a:cubicBezTo>
                        <a:pt x="-1" y="11059"/>
                        <a:pt x="6681" y="2449"/>
                        <a:pt x="16234" y="-1"/>
                      </a:cubicBezTo>
                    </a:path>
                    <a:path w="21600" h="42082" stroke="0" extrusionOk="0">
                      <a:moveTo>
                        <a:pt x="17259" y="42082"/>
                      </a:moveTo>
                      <a:cubicBezTo>
                        <a:pt x="7212" y="40021"/>
                        <a:pt x="0" y="31179"/>
                        <a:pt x="0" y="20923"/>
                      </a:cubicBezTo>
                      <a:cubicBezTo>
                        <a:pt x="-1" y="11059"/>
                        <a:pt x="6681" y="2449"/>
                        <a:pt x="16234" y="-1"/>
                      </a:cubicBezTo>
                      <a:lnTo>
                        <a:pt x="21600" y="20923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A04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65670" name="Arc 134"/>
                <p:cNvSpPr>
                  <a:spLocks/>
                </p:cNvSpPr>
                <p:nvPr/>
              </p:nvSpPr>
              <p:spPr bwMode="auto">
                <a:xfrm>
                  <a:off x="1762" y="1799"/>
                  <a:ext cx="34" cy="130"/>
                </a:xfrm>
                <a:custGeom>
                  <a:avLst/>
                  <a:gdLst>
                    <a:gd name="G0" fmla="+- 0 0 0"/>
                    <a:gd name="G1" fmla="+- 20683 0 0"/>
                    <a:gd name="G2" fmla="+- 21600 0 0"/>
                    <a:gd name="T0" fmla="*/ 6228 w 18535"/>
                    <a:gd name="T1" fmla="*/ 0 h 20683"/>
                    <a:gd name="T2" fmla="*/ 18535 w 18535"/>
                    <a:gd name="T3" fmla="*/ 9592 h 20683"/>
                    <a:gd name="T4" fmla="*/ 0 w 18535"/>
                    <a:gd name="T5" fmla="*/ 20683 h 206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8535" h="20683" fill="none" extrusionOk="0">
                      <a:moveTo>
                        <a:pt x="6227" y="0"/>
                      </a:moveTo>
                      <a:cubicBezTo>
                        <a:pt x="11382" y="1552"/>
                        <a:pt x="15771" y="4972"/>
                        <a:pt x="18535" y="9591"/>
                      </a:cubicBezTo>
                    </a:path>
                    <a:path w="18535" h="20683" stroke="0" extrusionOk="0">
                      <a:moveTo>
                        <a:pt x="6227" y="0"/>
                      </a:moveTo>
                      <a:cubicBezTo>
                        <a:pt x="11382" y="1552"/>
                        <a:pt x="15771" y="4972"/>
                        <a:pt x="18535" y="9591"/>
                      </a:cubicBezTo>
                      <a:lnTo>
                        <a:pt x="0" y="20683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A04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</p:grpSp>
        </p:grpSp>
      </p:grpSp>
      <p:grpSp>
        <p:nvGrpSpPr>
          <p:cNvPr id="65673" name="Group 137"/>
          <p:cNvGrpSpPr>
            <a:grpSpLocks/>
          </p:cNvGrpSpPr>
          <p:nvPr/>
        </p:nvGrpSpPr>
        <p:grpSpPr bwMode="auto">
          <a:xfrm>
            <a:off x="1712913" y="1628775"/>
            <a:ext cx="501650" cy="2147888"/>
            <a:chOff x="1079" y="1469"/>
            <a:chExt cx="316" cy="1353"/>
          </a:xfrm>
        </p:grpSpPr>
        <p:sp>
          <p:nvSpPr>
            <p:cNvPr id="65547" name="Rectangle 11"/>
            <p:cNvSpPr>
              <a:spLocks noChangeArrowheads="1"/>
            </p:cNvSpPr>
            <p:nvPr/>
          </p:nvSpPr>
          <p:spPr bwMode="auto">
            <a:xfrm>
              <a:off x="1079" y="1469"/>
              <a:ext cx="316" cy="135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65558" name="Line 22"/>
            <p:cNvSpPr>
              <a:spLocks noChangeShapeType="1"/>
            </p:cNvSpPr>
            <p:nvPr/>
          </p:nvSpPr>
          <p:spPr bwMode="auto">
            <a:xfrm>
              <a:off x="1184" y="1521"/>
              <a:ext cx="0" cy="1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5559" name="Line 23"/>
            <p:cNvSpPr>
              <a:spLocks noChangeShapeType="1"/>
            </p:cNvSpPr>
            <p:nvPr/>
          </p:nvSpPr>
          <p:spPr bwMode="auto">
            <a:xfrm rot="5400000" flipV="1">
              <a:off x="1216" y="2120"/>
              <a:ext cx="0" cy="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5561" name="Line 25"/>
            <p:cNvSpPr>
              <a:spLocks noChangeShapeType="1"/>
            </p:cNvSpPr>
            <p:nvPr/>
          </p:nvSpPr>
          <p:spPr bwMode="auto">
            <a:xfrm rot="5400000" flipV="1">
              <a:off x="1205" y="2155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5562" name="Line 26"/>
            <p:cNvSpPr>
              <a:spLocks noChangeShapeType="1"/>
            </p:cNvSpPr>
            <p:nvPr/>
          </p:nvSpPr>
          <p:spPr bwMode="auto">
            <a:xfrm rot="5400000" flipV="1">
              <a:off x="1205" y="2181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5563" name="Line 27"/>
            <p:cNvSpPr>
              <a:spLocks noChangeShapeType="1"/>
            </p:cNvSpPr>
            <p:nvPr/>
          </p:nvSpPr>
          <p:spPr bwMode="auto">
            <a:xfrm rot="5400000" flipV="1">
              <a:off x="1205" y="2207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5564" name="Line 28"/>
            <p:cNvSpPr>
              <a:spLocks noChangeShapeType="1"/>
            </p:cNvSpPr>
            <p:nvPr/>
          </p:nvSpPr>
          <p:spPr bwMode="auto">
            <a:xfrm rot="5400000" flipV="1">
              <a:off x="1205" y="2233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5565" name="Line 29"/>
            <p:cNvSpPr>
              <a:spLocks noChangeShapeType="1"/>
            </p:cNvSpPr>
            <p:nvPr/>
          </p:nvSpPr>
          <p:spPr bwMode="auto">
            <a:xfrm rot="5400000" flipV="1">
              <a:off x="1216" y="2244"/>
              <a:ext cx="0" cy="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5567" name="Line 31"/>
            <p:cNvSpPr>
              <a:spLocks noChangeShapeType="1"/>
            </p:cNvSpPr>
            <p:nvPr/>
          </p:nvSpPr>
          <p:spPr bwMode="auto">
            <a:xfrm rot="5400000" flipV="1">
              <a:off x="1205" y="2279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5568" name="Line 32"/>
            <p:cNvSpPr>
              <a:spLocks noChangeShapeType="1"/>
            </p:cNvSpPr>
            <p:nvPr/>
          </p:nvSpPr>
          <p:spPr bwMode="auto">
            <a:xfrm rot="5400000" flipV="1">
              <a:off x="1205" y="2305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5569" name="Line 33"/>
            <p:cNvSpPr>
              <a:spLocks noChangeShapeType="1"/>
            </p:cNvSpPr>
            <p:nvPr/>
          </p:nvSpPr>
          <p:spPr bwMode="auto">
            <a:xfrm rot="5400000" flipV="1">
              <a:off x="1205" y="2331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5570" name="Line 34"/>
            <p:cNvSpPr>
              <a:spLocks noChangeShapeType="1"/>
            </p:cNvSpPr>
            <p:nvPr/>
          </p:nvSpPr>
          <p:spPr bwMode="auto">
            <a:xfrm rot="5400000" flipV="1">
              <a:off x="1205" y="2357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5571" name="Line 35"/>
            <p:cNvSpPr>
              <a:spLocks noChangeShapeType="1"/>
            </p:cNvSpPr>
            <p:nvPr/>
          </p:nvSpPr>
          <p:spPr bwMode="auto">
            <a:xfrm rot="5400000" flipV="1">
              <a:off x="1216" y="2368"/>
              <a:ext cx="0" cy="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5573" name="Line 37"/>
            <p:cNvSpPr>
              <a:spLocks noChangeShapeType="1"/>
            </p:cNvSpPr>
            <p:nvPr/>
          </p:nvSpPr>
          <p:spPr bwMode="auto">
            <a:xfrm rot="5400000" flipV="1">
              <a:off x="1205" y="2403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5574" name="Line 38"/>
            <p:cNvSpPr>
              <a:spLocks noChangeShapeType="1"/>
            </p:cNvSpPr>
            <p:nvPr/>
          </p:nvSpPr>
          <p:spPr bwMode="auto">
            <a:xfrm rot="5400000" flipV="1">
              <a:off x="1205" y="2429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5575" name="Line 39"/>
            <p:cNvSpPr>
              <a:spLocks noChangeShapeType="1"/>
            </p:cNvSpPr>
            <p:nvPr/>
          </p:nvSpPr>
          <p:spPr bwMode="auto">
            <a:xfrm rot="5400000" flipV="1">
              <a:off x="1205" y="2455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5576" name="Line 40"/>
            <p:cNvSpPr>
              <a:spLocks noChangeShapeType="1"/>
            </p:cNvSpPr>
            <p:nvPr/>
          </p:nvSpPr>
          <p:spPr bwMode="auto">
            <a:xfrm rot="5400000" flipV="1">
              <a:off x="1205" y="2481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5577" name="Line 41"/>
            <p:cNvSpPr>
              <a:spLocks noChangeShapeType="1"/>
            </p:cNvSpPr>
            <p:nvPr/>
          </p:nvSpPr>
          <p:spPr bwMode="auto">
            <a:xfrm rot="5400000" flipV="1">
              <a:off x="1216" y="2492"/>
              <a:ext cx="0" cy="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5579" name="Line 43"/>
            <p:cNvSpPr>
              <a:spLocks noChangeShapeType="1"/>
            </p:cNvSpPr>
            <p:nvPr/>
          </p:nvSpPr>
          <p:spPr bwMode="auto">
            <a:xfrm rot="5400000" flipV="1">
              <a:off x="1205" y="2527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5580" name="Line 44"/>
            <p:cNvSpPr>
              <a:spLocks noChangeShapeType="1"/>
            </p:cNvSpPr>
            <p:nvPr/>
          </p:nvSpPr>
          <p:spPr bwMode="auto">
            <a:xfrm rot="5400000" flipV="1">
              <a:off x="1205" y="2553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5581" name="Line 45"/>
            <p:cNvSpPr>
              <a:spLocks noChangeShapeType="1"/>
            </p:cNvSpPr>
            <p:nvPr/>
          </p:nvSpPr>
          <p:spPr bwMode="auto">
            <a:xfrm rot="5400000" flipV="1">
              <a:off x="1205" y="2579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5582" name="Line 46"/>
            <p:cNvSpPr>
              <a:spLocks noChangeShapeType="1"/>
            </p:cNvSpPr>
            <p:nvPr/>
          </p:nvSpPr>
          <p:spPr bwMode="auto">
            <a:xfrm rot="5400000" flipV="1">
              <a:off x="1205" y="2605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5583" name="Line 47"/>
            <p:cNvSpPr>
              <a:spLocks noChangeShapeType="1"/>
            </p:cNvSpPr>
            <p:nvPr/>
          </p:nvSpPr>
          <p:spPr bwMode="auto">
            <a:xfrm rot="5400000" flipV="1">
              <a:off x="1216" y="2616"/>
              <a:ext cx="0" cy="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5585" name="Line 49"/>
            <p:cNvSpPr>
              <a:spLocks noChangeShapeType="1"/>
            </p:cNvSpPr>
            <p:nvPr/>
          </p:nvSpPr>
          <p:spPr bwMode="auto">
            <a:xfrm rot="5400000" flipV="1">
              <a:off x="1205" y="2651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5586" name="Line 50"/>
            <p:cNvSpPr>
              <a:spLocks noChangeShapeType="1"/>
            </p:cNvSpPr>
            <p:nvPr/>
          </p:nvSpPr>
          <p:spPr bwMode="auto">
            <a:xfrm rot="5400000" flipV="1">
              <a:off x="1205" y="2677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5587" name="Line 51"/>
            <p:cNvSpPr>
              <a:spLocks noChangeShapeType="1"/>
            </p:cNvSpPr>
            <p:nvPr/>
          </p:nvSpPr>
          <p:spPr bwMode="auto">
            <a:xfrm rot="5400000" flipV="1">
              <a:off x="1205" y="2703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5588" name="Line 52"/>
            <p:cNvSpPr>
              <a:spLocks noChangeShapeType="1"/>
            </p:cNvSpPr>
            <p:nvPr/>
          </p:nvSpPr>
          <p:spPr bwMode="auto">
            <a:xfrm rot="5400000" flipV="1">
              <a:off x="1205" y="2729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5589" name="Line 53"/>
            <p:cNvSpPr>
              <a:spLocks noChangeShapeType="1"/>
            </p:cNvSpPr>
            <p:nvPr/>
          </p:nvSpPr>
          <p:spPr bwMode="auto">
            <a:xfrm rot="5400000" flipV="1">
              <a:off x="1216" y="2743"/>
              <a:ext cx="0" cy="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5623" name="Line 87"/>
            <p:cNvSpPr>
              <a:spLocks noChangeShapeType="1"/>
            </p:cNvSpPr>
            <p:nvPr/>
          </p:nvSpPr>
          <p:spPr bwMode="auto">
            <a:xfrm rot="5400000" flipV="1">
              <a:off x="1216" y="1500"/>
              <a:ext cx="0" cy="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5624" name="Line 88"/>
            <p:cNvSpPr>
              <a:spLocks noChangeShapeType="1"/>
            </p:cNvSpPr>
            <p:nvPr/>
          </p:nvSpPr>
          <p:spPr bwMode="auto">
            <a:xfrm rot="5400000" flipV="1">
              <a:off x="1205" y="1535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5625" name="Line 89"/>
            <p:cNvSpPr>
              <a:spLocks noChangeShapeType="1"/>
            </p:cNvSpPr>
            <p:nvPr/>
          </p:nvSpPr>
          <p:spPr bwMode="auto">
            <a:xfrm rot="5400000" flipV="1">
              <a:off x="1205" y="1561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5626" name="Line 90"/>
            <p:cNvSpPr>
              <a:spLocks noChangeShapeType="1"/>
            </p:cNvSpPr>
            <p:nvPr/>
          </p:nvSpPr>
          <p:spPr bwMode="auto">
            <a:xfrm rot="5400000" flipV="1">
              <a:off x="1205" y="1587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5627" name="Line 91"/>
            <p:cNvSpPr>
              <a:spLocks noChangeShapeType="1"/>
            </p:cNvSpPr>
            <p:nvPr/>
          </p:nvSpPr>
          <p:spPr bwMode="auto">
            <a:xfrm rot="5400000" flipV="1">
              <a:off x="1205" y="1613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5628" name="Line 92"/>
            <p:cNvSpPr>
              <a:spLocks noChangeShapeType="1"/>
            </p:cNvSpPr>
            <p:nvPr/>
          </p:nvSpPr>
          <p:spPr bwMode="auto">
            <a:xfrm rot="5400000" flipV="1">
              <a:off x="1216" y="1624"/>
              <a:ext cx="0" cy="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5629" name="Line 93"/>
            <p:cNvSpPr>
              <a:spLocks noChangeShapeType="1"/>
            </p:cNvSpPr>
            <p:nvPr/>
          </p:nvSpPr>
          <p:spPr bwMode="auto">
            <a:xfrm rot="5400000" flipV="1">
              <a:off x="1205" y="1659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5630" name="Line 94"/>
            <p:cNvSpPr>
              <a:spLocks noChangeShapeType="1"/>
            </p:cNvSpPr>
            <p:nvPr/>
          </p:nvSpPr>
          <p:spPr bwMode="auto">
            <a:xfrm rot="5400000" flipV="1">
              <a:off x="1205" y="1685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5631" name="Line 95"/>
            <p:cNvSpPr>
              <a:spLocks noChangeShapeType="1"/>
            </p:cNvSpPr>
            <p:nvPr/>
          </p:nvSpPr>
          <p:spPr bwMode="auto">
            <a:xfrm rot="5400000" flipV="1">
              <a:off x="1205" y="1711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5632" name="Line 96"/>
            <p:cNvSpPr>
              <a:spLocks noChangeShapeType="1"/>
            </p:cNvSpPr>
            <p:nvPr/>
          </p:nvSpPr>
          <p:spPr bwMode="auto">
            <a:xfrm rot="5400000" flipV="1">
              <a:off x="1205" y="1737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5633" name="Line 97"/>
            <p:cNvSpPr>
              <a:spLocks noChangeShapeType="1"/>
            </p:cNvSpPr>
            <p:nvPr/>
          </p:nvSpPr>
          <p:spPr bwMode="auto">
            <a:xfrm rot="5400000" flipV="1">
              <a:off x="1216" y="1748"/>
              <a:ext cx="0" cy="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5634" name="Line 98"/>
            <p:cNvSpPr>
              <a:spLocks noChangeShapeType="1"/>
            </p:cNvSpPr>
            <p:nvPr/>
          </p:nvSpPr>
          <p:spPr bwMode="auto">
            <a:xfrm rot="5400000" flipV="1">
              <a:off x="1205" y="1783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5635" name="Line 99"/>
            <p:cNvSpPr>
              <a:spLocks noChangeShapeType="1"/>
            </p:cNvSpPr>
            <p:nvPr/>
          </p:nvSpPr>
          <p:spPr bwMode="auto">
            <a:xfrm rot="5400000" flipV="1">
              <a:off x="1205" y="1809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5636" name="Line 100"/>
            <p:cNvSpPr>
              <a:spLocks noChangeShapeType="1"/>
            </p:cNvSpPr>
            <p:nvPr/>
          </p:nvSpPr>
          <p:spPr bwMode="auto">
            <a:xfrm rot="5400000" flipV="1">
              <a:off x="1205" y="1835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5637" name="Line 101"/>
            <p:cNvSpPr>
              <a:spLocks noChangeShapeType="1"/>
            </p:cNvSpPr>
            <p:nvPr/>
          </p:nvSpPr>
          <p:spPr bwMode="auto">
            <a:xfrm rot="5400000" flipV="1">
              <a:off x="1205" y="1861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5638" name="Line 102"/>
            <p:cNvSpPr>
              <a:spLocks noChangeShapeType="1"/>
            </p:cNvSpPr>
            <p:nvPr/>
          </p:nvSpPr>
          <p:spPr bwMode="auto">
            <a:xfrm rot="5400000" flipV="1">
              <a:off x="1216" y="1872"/>
              <a:ext cx="0" cy="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5639" name="Line 103"/>
            <p:cNvSpPr>
              <a:spLocks noChangeShapeType="1"/>
            </p:cNvSpPr>
            <p:nvPr/>
          </p:nvSpPr>
          <p:spPr bwMode="auto">
            <a:xfrm rot="5400000" flipV="1">
              <a:off x="1205" y="1907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5640" name="Line 104"/>
            <p:cNvSpPr>
              <a:spLocks noChangeShapeType="1"/>
            </p:cNvSpPr>
            <p:nvPr/>
          </p:nvSpPr>
          <p:spPr bwMode="auto">
            <a:xfrm rot="5400000" flipV="1">
              <a:off x="1205" y="1933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5641" name="Line 105"/>
            <p:cNvSpPr>
              <a:spLocks noChangeShapeType="1"/>
            </p:cNvSpPr>
            <p:nvPr/>
          </p:nvSpPr>
          <p:spPr bwMode="auto">
            <a:xfrm rot="5400000" flipV="1">
              <a:off x="1205" y="1959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5642" name="Line 106"/>
            <p:cNvSpPr>
              <a:spLocks noChangeShapeType="1"/>
            </p:cNvSpPr>
            <p:nvPr/>
          </p:nvSpPr>
          <p:spPr bwMode="auto">
            <a:xfrm rot="5400000" flipV="1">
              <a:off x="1205" y="1985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5643" name="Line 107"/>
            <p:cNvSpPr>
              <a:spLocks noChangeShapeType="1"/>
            </p:cNvSpPr>
            <p:nvPr/>
          </p:nvSpPr>
          <p:spPr bwMode="auto">
            <a:xfrm rot="5400000" flipV="1">
              <a:off x="1216" y="1996"/>
              <a:ext cx="0" cy="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5644" name="Line 108"/>
            <p:cNvSpPr>
              <a:spLocks noChangeShapeType="1"/>
            </p:cNvSpPr>
            <p:nvPr/>
          </p:nvSpPr>
          <p:spPr bwMode="auto">
            <a:xfrm rot="5400000" flipV="1">
              <a:off x="1205" y="2031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5645" name="Line 109"/>
            <p:cNvSpPr>
              <a:spLocks noChangeShapeType="1"/>
            </p:cNvSpPr>
            <p:nvPr/>
          </p:nvSpPr>
          <p:spPr bwMode="auto">
            <a:xfrm rot="5400000" flipV="1">
              <a:off x="1205" y="2057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5646" name="Line 110"/>
            <p:cNvSpPr>
              <a:spLocks noChangeShapeType="1"/>
            </p:cNvSpPr>
            <p:nvPr/>
          </p:nvSpPr>
          <p:spPr bwMode="auto">
            <a:xfrm rot="5400000" flipV="1">
              <a:off x="1205" y="2083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5647" name="Line 111"/>
            <p:cNvSpPr>
              <a:spLocks noChangeShapeType="1"/>
            </p:cNvSpPr>
            <p:nvPr/>
          </p:nvSpPr>
          <p:spPr bwMode="auto">
            <a:xfrm rot="5400000" flipV="1">
              <a:off x="1205" y="2109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109538" y="6200775"/>
            <a:ext cx="8315325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000" bIns="10800">
            <a:spAutoFit/>
          </a:bodyPr>
          <a:lstStyle/>
          <a:p>
            <a:r>
              <a:rPr lang="sk-SK" sz="3200" b="0">
                <a:sym typeface="Symbol" pitchFamily="18" charset="2"/>
              </a:rPr>
              <a:t>Kovy s rôznymi súčiniteľmi teplotnej rozťažnosti.</a:t>
            </a:r>
            <a:endParaRPr lang="en-US" sz="3200" b="0">
              <a:sym typeface="Symbol" pitchFamily="18" charset="2"/>
            </a:endParaRPr>
          </a:p>
        </p:txBody>
      </p:sp>
      <p:grpSp>
        <p:nvGrpSpPr>
          <p:cNvPr id="65658" name="Group 122"/>
          <p:cNvGrpSpPr>
            <a:grpSpLocks/>
          </p:cNvGrpSpPr>
          <p:nvPr/>
        </p:nvGrpSpPr>
        <p:grpSpPr bwMode="auto">
          <a:xfrm>
            <a:off x="2019300" y="2687638"/>
            <a:ext cx="4968875" cy="66675"/>
            <a:chOff x="1296" y="2109"/>
            <a:chExt cx="3130" cy="70"/>
          </a:xfrm>
        </p:grpSpPr>
        <p:sp>
          <p:nvSpPr>
            <p:cNvPr id="65652" name="Freeform 116"/>
            <p:cNvSpPr>
              <a:spLocks/>
            </p:cNvSpPr>
            <p:nvPr/>
          </p:nvSpPr>
          <p:spPr bwMode="auto">
            <a:xfrm>
              <a:off x="1296" y="2109"/>
              <a:ext cx="3130" cy="3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130" y="0"/>
                </a:cxn>
                <a:cxn ang="0">
                  <a:pos x="3129" y="52"/>
                </a:cxn>
                <a:cxn ang="0">
                  <a:pos x="0" y="52"/>
                </a:cxn>
                <a:cxn ang="0">
                  <a:pos x="0" y="1"/>
                </a:cxn>
              </a:cxnLst>
              <a:rect l="0" t="0" r="r" b="b"/>
              <a:pathLst>
                <a:path w="3130" h="52">
                  <a:moveTo>
                    <a:pt x="0" y="1"/>
                  </a:moveTo>
                  <a:lnTo>
                    <a:pt x="3130" y="0"/>
                  </a:lnTo>
                  <a:lnTo>
                    <a:pt x="3129" y="52"/>
                  </a:lnTo>
                  <a:lnTo>
                    <a:pt x="0" y="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66699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5653" name="Freeform 117"/>
            <p:cNvSpPr>
              <a:spLocks/>
            </p:cNvSpPr>
            <p:nvPr/>
          </p:nvSpPr>
          <p:spPr bwMode="auto">
            <a:xfrm>
              <a:off x="1296" y="2142"/>
              <a:ext cx="3130" cy="3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130" y="0"/>
                </a:cxn>
                <a:cxn ang="0">
                  <a:pos x="3129" y="52"/>
                </a:cxn>
                <a:cxn ang="0">
                  <a:pos x="0" y="52"/>
                </a:cxn>
                <a:cxn ang="0">
                  <a:pos x="0" y="1"/>
                </a:cxn>
              </a:cxnLst>
              <a:rect l="0" t="0" r="r" b="b"/>
              <a:pathLst>
                <a:path w="3130" h="52">
                  <a:moveTo>
                    <a:pt x="0" y="1"/>
                  </a:moveTo>
                  <a:lnTo>
                    <a:pt x="3130" y="0"/>
                  </a:lnTo>
                  <a:lnTo>
                    <a:pt x="3129" y="52"/>
                  </a:lnTo>
                  <a:lnTo>
                    <a:pt x="0" y="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3300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sk-SK"/>
            </a:p>
          </p:txBody>
        </p:sp>
      </p:grpSp>
      <p:grpSp>
        <p:nvGrpSpPr>
          <p:cNvPr id="65671" name="Group 135"/>
          <p:cNvGrpSpPr>
            <a:grpSpLocks/>
          </p:cNvGrpSpPr>
          <p:nvPr/>
        </p:nvGrpSpPr>
        <p:grpSpPr bwMode="auto">
          <a:xfrm>
            <a:off x="6402388" y="1646238"/>
            <a:ext cx="938212" cy="3319462"/>
            <a:chOff x="4033" y="1480"/>
            <a:chExt cx="591" cy="2091"/>
          </a:xfrm>
        </p:grpSpPr>
        <p:sp>
          <p:nvSpPr>
            <p:cNvPr id="65546" name="AutoShape 10"/>
            <p:cNvSpPr>
              <a:spLocks noChangeArrowheads="1"/>
            </p:cNvSpPr>
            <p:nvPr/>
          </p:nvSpPr>
          <p:spPr bwMode="auto">
            <a:xfrm>
              <a:off x="4033" y="3362"/>
              <a:ext cx="591" cy="209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56078"/>
                    <a:invGamma/>
                  </a:schemeClr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65545" name="AutoShape 9"/>
            <p:cNvSpPr>
              <a:spLocks noChangeArrowheads="1"/>
            </p:cNvSpPr>
            <p:nvPr/>
          </p:nvSpPr>
          <p:spPr bwMode="auto">
            <a:xfrm>
              <a:off x="4286" y="1480"/>
              <a:ext cx="76" cy="1952"/>
            </a:xfrm>
            <a:prstGeom prst="can">
              <a:avLst>
                <a:gd name="adj" fmla="val 35554"/>
              </a:avLst>
            </a:prstGeom>
            <a:gradFill rotWithShape="0">
              <a:gsLst>
                <a:gs pos="0">
                  <a:schemeClr val="bg2">
                    <a:gamma/>
                    <a:tint val="43922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tint val="43922"/>
                    <a:invGamma/>
                  </a:schemeClr>
                </a:gs>
              </a:gsLst>
              <a:lin ang="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65544" name="Rectangle 8"/>
            <p:cNvSpPr>
              <a:spLocks noChangeArrowheads="1"/>
            </p:cNvSpPr>
            <p:nvPr/>
          </p:nvSpPr>
          <p:spPr bwMode="auto">
            <a:xfrm>
              <a:off x="4189" y="2057"/>
              <a:ext cx="254" cy="195"/>
            </a:xfrm>
            <a:prstGeom prst="rect">
              <a:avLst/>
            </a:prstGeom>
            <a:gradFill rotWithShape="0">
              <a:gsLst>
                <a:gs pos="0">
                  <a:srgbClr val="969696"/>
                </a:gs>
                <a:gs pos="50000">
                  <a:srgbClr val="969696">
                    <a:gamma/>
                    <a:shade val="46275"/>
                    <a:invGamma/>
                  </a:srgbClr>
                </a:gs>
                <a:gs pos="100000">
                  <a:srgbClr val="969696"/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65672" name="Text Box 136"/>
          <p:cNvSpPr txBox="1">
            <a:spLocks noChangeArrowheads="1"/>
          </p:cNvSpPr>
          <p:nvPr/>
        </p:nvSpPr>
        <p:spPr bwMode="auto">
          <a:xfrm>
            <a:off x="179388" y="179388"/>
            <a:ext cx="7510462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000">
            <a:spAutoFit/>
          </a:bodyPr>
          <a:lstStyle/>
          <a:p>
            <a:pPr>
              <a:spcAft>
                <a:spcPct val="10000"/>
              </a:spcAft>
            </a:pPr>
            <a:r>
              <a:rPr lang="sk-SK" sz="3300" b="0"/>
              <a:t>Teplotná rozťažnosť pevných telies v praxi:</a:t>
            </a:r>
            <a:endParaRPr lang="sk-SK" sz="3100" b="0">
              <a:sym typeface="Symbol" pitchFamily="18" charset="2"/>
            </a:endParaRPr>
          </a:p>
          <a:p>
            <a:pPr>
              <a:buFontTx/>
              <a:buChar char="-"/>
            </a:pPr>
            <a:r>
              <a:rPr lang="sk-SK" sz="3100" b="0">
                <a:sym typeface="Symbol" pitchFamily="18" charset="2"/>
              </a:rPr>
              <a:t> bimetal.</a:t>
            </a:r>
            <a:endParaRPr lang="en-US" sz="3100" b="0">
              <a:sym typeface="Symbol" pitchFamily="18" charset="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56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56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5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5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autoUpdateAnimBg="0"/>
      <p:bldP spid="65672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70" name="Group 110"/>
          <p:cNvGrpSpPr>
            <a:grpSpLocks/>
          </p:cNvGrpSpPr>
          <p:nvPr/>
        </p:nvGrpSpPr>
        <p:grpSpPr bwMode="auto">
          <a:xfrm>
            <a:off x="1712913" y="1628775"/>
            <a:ext cx="501650" cy="2147888"/>
            <a:chOff x="1079" y="1469"/>
            <a:chExt cx="316" cy="1353"/>
          </a:xfrm>
        </p:grpSpPr>
        <p:sp>
          <p:nvSpPr>
            <p:cNvPr id="66671" name="Rectangle 111"/>
            <p:cNvSpPr>
              <a:spLocks noChangeArrowheads="1"/>
            </p:cNvSpPr>
            <p:nvPr/>
          </p:nvSpPr>
          <p:spPr bwMode="auto">
            <a:xfrm>
              <a:off x="1079" y="1469"/>
              <a:ext cx="316" cy="135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66672" name="Line 112"/>
            <p:cNvSpPr>
              <a:spLocks noChangeShapeType="1"/>
            </p:cNvSpPr>
            <p:nvPr/>
          </p:nvSpPr>
          <p:spPr bwMode="auto">
            <a:xfrm>
              <a:off x="1184" y="1521"/>
              <a:ext cx="0" cy="1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6673" name="Line 113"/>
            <p:cNvSpPr>
              <a:spLocks noChangeShapeType="1"/>
            </p:cNvSpPr>
            <p:nvPr/>
          </p:nvSpPr>
          <p:spPr bwMode="auto">
            <a:xfrm rot="5400000" flipV="1">
              <a:off x="1216" y="2120"/>
              <a:ext cx="0" cy="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6674" name="Line 114"/>
            <p:cNvSpPr>
              <a:spLocks noChangeShapeType="1"/>
            </p:cNvSpPr>
            <p:nvPr/>
          </p:nvSpPr>
          <p:spPr bwMode="auto">
            <a:xfrm rot="5400000" flipV="1">
              <a:off x="1205" y="2155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6675" name="Line 115"/>
            <p:cNvSpPr>
              <a:spLocks noChangeShapeType="1"/>
            </p:cNvSpPr>
            <p:nvPr/>
          </p:nvSpPr>
          <p:spPr bwMode="auto">
            <a:xfrm rot="5400000" flipV="1">
              <a:off x="1205" y="2181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6676" name="Line 116"/>
            <p:cNvSpPr>
              <a:spLocks noChangeShapeType="1"/>
            </p:cNvSpPr>
            <p:nvPr/>
          </p:nvSpPr>
          <p:spPr bwMode="auto">
            <a:xfrm rot="5400000" flipV="1">
              <a:off x="1205" y="2207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6677" name="Line 117"/>
            <p:cNvSpPr>
              <a:spLocks noChangeShapeType="1"/>
            </p:cNvSpPr>
            <p:nvPr/>
          </p:nvSpPr>
          <p:spPr bwMode="auto">
            <a:xfrm rot="5400000" flipV="1">
              <a:off x="1205" y="2233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6678" name="Line 118"/>
            <p:cNvSpPr>
              <a:spLocks noChangeShapeType="1"/>
            </p:cNvSpPr>
            <p:nvPr/>
          </p:nvSpPr>
          <p:spPr bwMode="auto">
            <a:xfrm rot="5400000" flipV="1">
              <a:off x="1216" y="2244"/>
              <a:ext cx="0" cy="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6679" name="Line 119"/>
            <p:cNvSpPr>
              <a:spLocks noChangeShapeType="1"/>
            </p:cNvSpPr>
            <p:nvPr/>
          </p:nvSpPr>
          <p:spPr bwMode="auto">
            <a:xfrm rot="5400000" flipV="1">
              <a:off x="1205" y="2279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6680" name="Line 120"/>
            <p:cNvSpPr>
              <a:spLocks noChangeShapeType="1"/>
            </p:cNvSpPr>
            <p:nvPr/>
          </p:nvSpPr>
          <p:spPr bwMode="auto">
            <a:xfrm rot="5400000" flipV="1">
              <a:off x="1205" y="2305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6681" name="Line 121"/>
            <p:cNvSpPr>
              <a:spLocks noChangeShapeType="1"/>
            </p:cNvSpPr>
            <p:nvPr/>
          </p:nvSpPr>
          <p:spPr bwMode="auto">
            <a:xfrm rot="5400000" flipV="1">
              <a:off x="1205" y="2331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6682" name="Line 122"/>
            <p:cNvSpPr>
              <a:spLocks noChangeShapeType="1"/>
            </p:cNvSpPr>
            <p:nvPr/>
          </p:nvSpPr>
          <p:spPr bwMode="auto">
            <a:xfrm rot="5400000" flipV="1">
              <a:off x="1205" y="2357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6683" name="Line 123"/>
            <p:cNvSpPr>
              <a:spLocks noChangeShapeType="1"/>
            </p:cNvSpPr>
            <p:nvPr/>
          </p:nvSpPr>
          <p:spPr bwMode="auto">
            <a:xfrm rot="5400000" flipV="1">
              <a:off x="1216" y="2368"/>
              <a:ext cx="0" cy="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6684" name="Line 124"/>
            <p:cNvSpPr>
              <a:spLocks noChangeShapeType="1"/>
            </p:cNvSpPr>
            <p:nvPr/>
          </p:nvSpPr>
          <p:spPr bwMode="auto">
            <a:xfrm rot="5400000" flipV="1">
              <a:off x="1205" y="2403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6685" name="Line 125"/>
            <p:cNvSpPr>
              <a:spLocks noChangeShapeType="1"/>
            </p:cNvSpPr>
            <p:nvPr/>
          </p:nvSpPr>
          <p:spPr bwMode="auto">
            <a:xfrm rot="5400000" flipV="1">
              <a:off x="1205" y="2429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6686" name="Line 126"/>
            <p:cNvSpPr>
              <a:spLocks noChangeShapeType="1"/>
            </p:cNvSpPr>
            <p:nvPr/>
          </p:nvSpPr>
          <p:spPr bwMode="auto">
            <a:xfrm rot="5400000" flipV="1">
              <a:off x="1205" y="2455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6687" name="Line 127"/>
            <p:cNvSpPr>
              <a:spLocks noChangeShapeType="1"/>
            </p:cNvSpPr>
            <p:nvPr/>
          </p:nvSpPr>
          <p:spPr bwMode="auto">
            <a:xfrm rot="5400000" flipV="1">
              <a:off x="1205" y="2481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6688" name="Line 128"/>
            <p:cNvSpPr>
              <a:spLocks noChangeShapeType="1"/>
            </p:cNvSpPr>
            <p:nvPr/>
          </p:nvSpPr>
          <p:spPr bwMode="auto">
            <a:xfrm rot="5400000" flipV="1">
              <a:off x="1216" y="2492"/>
              <a:ext cx="0" cy="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6689" name="Line 129"/>
            <p:cNvSpPr>
              <a:spLocks noChangeShapeType="1"/>
            </p:cNvSpPr>
            <p:nvPr/>
          </p:nvSpPr>
          <p:spPr bwMode="auto">
            <a:xfrm rot="5400000" flipV="1">
              <a:off x="1205" y="2527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6690" name="Line 130"/>
            <p:cNvSpPr>
              <a:spLocks noChangeShapeType="1"/>
            </p:cNvSpPr>
            <p:nvPr/>
          </p:nvSpPr>
          <p:spPr bwMode="auto">
            <a:xfrm rot="5400000" flipV="1">
              <a:off x="1205" y="2553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6691" name="Line 131"/>
            <p:cNvSpPr>
              <a:spLocks noChangeShapeType="1"/>
            </p:cNvSpPr>
            <p:nvPr/>
          </p:nvSpPr>
          <p:spPr bwMode="auto">
            <a:xfrm rot="5400000" flipV="1">
              <a:off x="1205" y="2579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6692" name="Line 132"/>
            <p:cNvSpPr>
              <a:spLocks noChangeShapeType="1"/>
            </p:cNvSpPr>
            <p:nvPr/>
          </p:nvSpPr>
          <p:spPr bwMode="auto">
            <a:xfrm rot="5400000" flipV="1">
              <a:off x="1205" y="2605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6693" name="Line 133"/>
            <p:cNvSpPr>
              <a:spLocks noChangeShapeType="1"/>
            </p:cNvSpPr>
            <p:nvPr/>
          </p:nvSpPr>
          <p:spPr bwMode="auto">
            <a:xfrm rot="5400000" flipV="1">
              <a:off x="1216" y="2616"/>
              <a:ext cx="0" cy="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6694" name="Line 134"/>
            <p:cNvSpPr>
              <a:spLocks noChangeShapeType="1"/>
            </p:cNvSpPr>
            <p:nvPr/>
          </p:nvSpPr>
          <p:spPr bwMode="auto">
            <a:xfrm rot="5400000" flipV="1">
              <a:off x="1205" y="2651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6695" name="Line 135"/>
            <p:cNvSpPr>
              <a:spLocks noChangeShapeType="1"/>
            </p:cNvSpPr>
            <p:nvPr/>
          </p:nvSpPr>
          <p:spPr bwMode="auto">
            <a:xfrm rot="5400000" flipV="1">
              <a:off x="1205" y="2677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6696" name="Line 136"/>
            <p:cNvSpPr>
              <a:spLocks noChangeShapeType="1"/>
            </p:cNvSpPr>
            <p:nvPr/>
          </p:nvSpPr>
          <p:spPr bwMode="auto">
            <a:xfrm rot="5400000" flipV="1">
              <a:off x="1205" y="2703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6697" name="Line 137"/>
            <p:cNvSpPr>
              <a:spLocks noChangeShapeType="1"/>
            </p:cNvSpPr>
            <p:nvPr/>
          </p:nvSpPr>
          <p:spPr bwMode="auto">
            <a:xfrm rot="5400000" flipV="1">
              <a:off x="1205" y="2729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6698" name="Line 138"/>
            <p:cNvSpPr>
              <a:spLocks noChangeShapeType="1"/>
            </p:cNvSpPr>
            <p:nvPr/>
          </p:nvSpPr>
          <p:spPr bwMode="auto">
            <a:xfrm rot="5400000" flipV="1">
              <a:off x="1216" y="2743"/>
              <a:ext cx="0" cy="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6699" name="Line 139"/>
            <p:cNvSpPr>
              <a:spLocks noChangeShapeType="1"/>
            </p:cNvSpPr>
            <p:nvPr/>
          </p:nvSpPr>
          <p:spPr bwMode="auto">
            <a:xfrm rot="5400000" flipV="1">
              <a:off x="1216" y="1500"/>
              <a:ext cx="0" cy="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6700" name="Line 140"/>
            <p:cNvSpPr>
              <a:spLocks noChangeShapeType="1"/>
            </p:cNvSpPr>
            <p:nvPr/>
          </p:nvSpPr>
          <p:spPr bwMode="auto">
            <a:xfrm rot="5400000" flipV="1">
              <a:off x="1205" y="1535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6701" name="Line 141"/>
            <p:cNvSpPr>
              <a:spLocks noChangeShapeType="1"/>
            </p:cNvSpPr>
            <p:nvPr/>
          </p:nvSpPr>
          <p:spPr bwMode="auto">
            <a:xfrm rot="5400000" flipV="1">
              <a:off x="1205" y="1561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6702" name="Line 142"/>
            <p:cNvSpPr>
              <a:spLocks noChangeShapeType="1"/>
            </p:cNvSpPr>
            <p:nvPr/>
          </p:nvSpPr>
          <p:spPr bwMode="auto">
            <a:xfrm rot="5400000" flipV="1">
              <a:off x="1205" y="1587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6703" name="Line 143"/>
            <p:cNvSpPr>
              <a:spLocks noChangeShapeType="1"/>
            </p:cNvSpPr>
            <p:nvPr/>
          </p:nvSpPr>
          <p:spPr bwMode="auto">
            <a:xfrm rot="5400000" flipV="1">
              <a:off x="1205" y="1613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6704" name="Line 144"/>
            <p:cNvSpPr>
              <a:spLocks noChangeShapeType="1"/>
            </p:cNvSpPr>
            <p:nvPr/>
          </p:nvSpPr>
          <p:spPr bwMode="auto">
            <a:xfrm rot="5400000" flipV="1">
              <a:off x="1216" y="1624"/>
              <a:ext cx="0" cy="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6705" name="Line 145"/>
            <p:cNvSpPr>
              <a:spLocks noChangeShapeType="1"/>
            </p:cNvSpPr>
            <p:nvPr/>
          </p:nvSpPr>
          <p:spPr bwMode="auto">
            <a:xfrm rot="5400000" flipV="1">
              <a:off x="1205" y="1659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6706" name="Line 146"/>
            <p:cNvSpPr>
              <a:spLocks noChangeShapeType="1"/>
            </p:cNvSpPr>
            <p:nvPr/>
          </p:nvSpPr>
          <p:spPr bwMode="auto">
            <a:xfrm rot="5400000" flipV="1">
              <a:off x="1205" y="1685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6707" name="Line 147"/>
            <p:cNvSpPr>
              <a:spLocks noChangeShapeType="1"/>
            </p:cNvSpPr>
            <p:nvPr/>
          </p:nvSpPr>
          <p:spPr bwMode="auto">
            <a:xfrm rot="5400000" flipV="1">
              <a:off x="1205" y="1711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6708" name="Line 148"/>
            <p:cNvSpPr>
              <a:spLocks noChangeShapeType="1"/>
            </p:cNvSpPr>
            <p:nvPr/>
          </p:nvSpPr>
          <p:spPr bwMode="auto">
            <a:xfrm rot="5400000" flipV="1">
              <a:off x="1205" y="1737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6709" name="Line 149"/>
            <p:cNvSpPr>
              <a:spLocks noChangeShapeType="1"/>
            </p:cNvSpPr>
            <p:nvPr/>
          </p:nvSpPr>
          <p:spPr bwMode="auto">
            <a:xfrm rot="5400000" flipV="1">
              <a:off x="1216" y="1748"/>
              <a:ext cx="0" cy="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6710" name="Line 150"/>
            <p:cNvSpPr>
              <a:spLocks noChangeShapeType="1"/>
            </p:cNvSpPr>
            <p:nvPr/>
          </p:nvSpPr>
          <p:spPr bwMode="auto">
            <a:xfrm rot="5400000" flipV="1">
              <a:off x="1205" y="1783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6711" name="Line 151"/>
            <p:cNvSpPr>
              <a:spLocks noChangeShapeType="1"/>
            </p:cNvSpPr>
            <p:nvPr/>
          </p:nvSpPr>
          <p:spPr bwMode="auto">
            <a:xfrm rot="5400000" flipV="1">
              <a:off x="1205" y="1809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6712" name="Line 152"/>
            <p:cNvSpPr>
              <a:spLocks noChangeShapeType="1"/>
            </p:cNvSpPr>
            <p:nvPr/>
          </p:nvSpPr>
          <p:spPr bwMode="auto">
            <a:xfrm rot="5400000" flipV="1">
              <a:off x="1205" y="1835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6713" name="Line 153"/>
            <p:cNvSpPr>
              <a:spLocks noChangeShapeType="1"/>
            </p:cNvSpPr>
            <p:nvPr/>
          </p:nvSpPr>
          <p:spPr bwMode="auto">
            <a:xfrm rot="5400000" flipV="1">
              <a:off x="1205" y="1861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6714" name="Line 154"/>
            <p:cNvSpPr>
              <a:spLocks noChangeShapeType="1"/>
            </p:cNvSpPr>
            <p:nvPr/>
          </p:nvSpPr>
          <p:spPr bwMode="auto">
            <a:xfrm rot="5400000" flipV="1">
              <a:off x="1216" y="1872"/>
              <a:ext cx="0" cy="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6715" name="Line 155"/>
            <p:cNvSpPr>
              <a:spLocks noChangeShapeType="1"/>
            </p:cNvSpPr>
            <p:nvPr/>
          </p:nvSpPr>
          <p:spPr bwMode="auto">
            <a:xfrm rot="5400000" flipV="1">
              <a:off x="1205" y="1907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6716" name="Line 156"/>
            <p:cNvSpPr>
              <a:spLocks noChangeShapeType="1"/>
            </p:cNvSpPr>
            <p:nvPr/>
          </p:nvSpPr>
          <p:spPr bwMode="auto">
            <a:xfrm rot="5400000" flipV="1">
              <a:off x="1205" y="1933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6717" name="Line 157"/>
            <p:cNvSpPr>
              <a:spLocks noChangeShapeType="1"/>
            </p:cNvSpPr>
            <p:nvPr/>
          </p:nvSpPr>
          <p:spPr bwMode="auto">
            <a:xfrm rot="5400000" flipV="1">
              <a:off x="1205" y="1959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6718" name="Line 158"/>
            <p:cNvSpPr>
              <a:spLocks noChangeShapeType="1"/>
            </p:cNvSpPr>
            <p:nvPr/>
          </p:nvSpPr>
          <p:spPr bwMode="auto">
            <a:xfrm rot="5400000" flipV="1">
              <a:off x="1205" y="1985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6719" name="Line 159"/>
            <p:cNvSpPr>
              <a:spLocks noChangeShapeType="1"/>
            </p:cNvSpPr>
            <p:nvPr/>
          </p:nvSpPr>
          <p:spPr bwMode="auto">
            <a:xfrm rot="5400000" flipV="1">
              <a:off x="1216" y="1996"/>
              <a:ext cx="0" cy="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6720" name="Line 160"/>
            <p:cNvSpPr>
              <a:spLocks noChangeShapeType="1"/>
            </p:cNvSpPr>
            <p:nvPr/>
          </p:nvSpPr>
          <p:spPr bwMode="auto">
            <a:xfrm rot="5400000" flipV="1">
              <a:off x="1205" y="2031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6721" name="Line 161"/>
            <p:cNvSpPr>
              <a:spLocks noChangeShapeType="1"/>
            </p:cNvSpPr>
            <p:nvPr/>
          </p:nvSpPr>
          <p:spPr bwMode="auto">
            <a:xfrm rot="5400000" flipV="1">
              <a:off x="1205" y="2057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6722" name="Line 162"/>
            <p:cNvSpPr>
              <a:spLocks noChangeShapeType="1"/>
            </p:cNvSpPr>
            <p:nvPr/>
          </p:nvSpPr>
          <p:spPr bwMode="auto">
            <a:xfrm rot="5400000" flipV="1">
              <a:off x="1205" y="2083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6723" name="Line 163"/>
            <p:cNvSpPr>
              <a:spLocks noChangeShapeType="1"/>
            </p:cNvSpPr>
            <p:nvPr/>
          </p:nvSpPr>
          <p:spPr bwMode="auto">
            <a:xfrm rot="5400000" flipV="1">
              <a:off x="1205" y="2109"/>
              <a:ext cx="0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</p:grpSp>
      <p:grpSp>
        <p:nvGrpSpPr>
          <p:cNvPr id="66562" name="Group 2"/>
          <p:cNvGrpSpPr>
            <a:grpSpLocks/>
          </p:cNvGrpSpPr>
          <p:nvPr/>
        </p:nvGrpSpPr>
        <p:grpSpPr bwMode="auto">
          <a:xfrm>
            <a:off x="4090988" y="2590800"/>
            <a:ext cx="301625" cy="1911350"/>
            <a:chOff x="1585" y="1626"/>
            <a:chExt cx="243" cy="1870"/>
          </a:xfrm>
        </p:grpSpPr>
        <p:sp>
          <p:nvSpPr>
            <p:cNvPr id="66563" name="AutoShape 3"/>
            <p:cNvSpPr>
              <a:spLocks noChangeArrowheads="1"/>
            </p:cNvSpPr>
            <p:nvPr/>
          </p:nvSpPr>
          <p:spPr bwMode="auto">
            <a:xfrm>
              <a:off x="1585" y="2153"/>
              <a:ext cx="243" cy="1343"/>
            </a:xfrm>
            <a:prstGeom prst="can">
              <a:avLst>
                <a:gd name="adj" fmla="val 35387"/>
              </a:avLst>
            </a:prstGeom>
            <a:gradFill rotWithShape="0">
              <a:gsLst>
                <a:gs pos="0">
                  <a:srgbClr val="FFCC66"/>
                </a:gs>
                <a:gs pos="50000">
                  <a:srgbClr val="FFFF99"/>
                </a:gs>
                <a:gs pos="100000">
                  <a:srgbClr val="FFCC66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66564" name="AutoShape 4"/>
            <p:cNvSpPr>
              <a:spLocks noChangeArrowheads="1"/>
            </p:cNvSpPr>
            <p:nvPr/>
          </p:nvSpPr>
          <p:spPr bwMode="auto">
            <a:xfrm>
              <a:off x="1678" y="2096"/>
              <a:ext cx="48" cy="109"/>
            </a:xfrm>
            <a:prstGeom prst="can">
              <a:avLst>
                <a:gd name="adj" fmla="val 56771"/>
              </a:avLst>
            </a:prstGeom>
            <a:solidFill>
              <a:srgbClr val="FFCC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66565" name="Group 5"/>
            <p:cNvGrpSpPr>
              <a:grpSpLocks/>
            </p:cNvGrpSpPr>
            <p:nvPr/>
          </p:nvGrpSpPr>
          <p:grpSpPr bwMode="auto">
            <a:xfrm>
              <a:off x="1593" y="1626"/>
              <a:ext cx="235" cy="511"/>
              <a:chOff x="1593" y="1626"/>
              <a:chExt cx="235" cy="511"/>
            </a:xfrm>
          </p:grpSpPr>
          <p:sp>
            <p:nvSpPr>
              <p:cNvPr id="66566" name="Freeform 6"/>
              <p:cNvSpPr>
                <a:spLocks/>
              </p:cNvSpPr>
              <p:nvPr/>
            </p:nvSpPr>
            <p:spPr bwMode="auto">
              <a:xfrm>
                <a:off x="1593" y="1626"/>
                <a:ext cx="235" cy="511"/>
              </a:xfrm>
              <a:custGeom>
                <a:avLst/>
                <a:gdLst/>
                <a:ahLst/>
                <a:cxnLst>
                  <a:cxn ang="0">
                    <a:pos x="41" y="232"/>
                  </a:cxn>
                  <a:cxn ang="0">
                    <a:pos x="45" y="253"/>
                  </a:cxn>
                  <a:cxn ang="0">
                    <a:pos x="44" y="271"/>
                  </a:cxn>
                  <a:cxn ang="0">
                    <a:pos x="41" y="285"/>
                  </a:cxn>
                  <a:cxn ang="0">
                    <a:pos x="34" y="301"/>
                  </a:cxn>
                  <a:cxn ang="0">
                    <a:pos x="24" y="317"/>
                  </a:cxn>
                  <a:cxn ang="0">
                    <a:pos x="14" y="334"/>
                  </a:cxn>
                  <a:cxn ang="0">
                    <a:pos x="6" y="357"/>
                  </a:cxn>
                  <a:cxn ang="0">
                    <a:pos x="2" y="376"/>
                  </a:cxn>
                  <a:cxn ang="0">
                    <a:pos x="0" y="398"/>
                  </a:cxn>
                  <a:cxn ang="0">
                    <a:pos x="1" y="420"/>
                  </a:cxn>
                  <a:cxn ang="0">
                    <a:pos x="4" y="437"/>
                  </a:cxn>
                  <a:cxn ang="0">
                    <a:pos x="11" y="456"/>
                  </a:cxn>
                  <a:cxn ang="0">
                    <a:pos x="20" y="472"/>
                  </a:cxn>
                  <a:cxn ang="0">
                    <a:pos x="34" y="486"/>
                  </a:cxn>
                  <a:cxn ang="0">
                    <a:pos x="54" y="496"/>
                  </a:cxn>
                  <a:cxn ang="0">
                    <a:pos x="73" y="504"/>
                  </a:cxn>
                  <a:cxn ang="0">
                    <a:pos x="97" y="509"/>
                  </a:cxn>
                  <a:cxn ang="0">
                    <a:pos x="120" y="511"/>
                  </a:cxn>
                  <a:cxn ang="0">
                    <a:pos x="144" y="509"/>
                  </a:cxn>
                  <a:cxn ang="0">
                    <a:pos x="163" y="504"/>
                  </a:cxn>
                  <a:cxn ang="0">
                    <a:pos x="179" y="495"/>
                  </a:cxn>
                  <a:cxn ang="0">
                    <a:pos x="193" y="481"/>
                  </a:cxn>
                  <a:cxn ang="0">
                    <a:pos x="205" y="464"/>
                  </a:cxn>
                  <a:cxn ang="0">
                    <a:pos x="215" y="444"/>
                  </a:cxn>
                  <a:cxn ang="0">
                    <a:pos x="222" y="420"/>
                  </a:cxn>
                  <a:cxn ang="0">
                    <a:pos x="227" y="396"/>
                  </a:cxn>
                  <a:cxn ang="0">
                    <a:pos x="231" y="365"/>
                  </a:cxn>
                  <a:cxn ang="0">
                    <a:pos x="232" y="334"/>
                  </a:cxn>
                  <a:cxn ang="0">
                    <a:pos x="235" y="265"/>
                  </a:cxn>
                  <a:cxn ang="0">
                    <a:pos x="229" y="190"/>
                  </a:cxn>
                  <a:cxn ang="0">
                    <a:pos x="222" y="156"/>
                  </a:cxn>
                  <a:cxn ang="0">
                    <a:pos x="215" y="136"/>
                  </a:cxn>
                  <a:cxn ang="0">
                    <a:pos x="210" y="122"/>
                  </a:cxn>
                  <a:cxn ang="0">
                    <a:pos x="202" y="109"/>
                  </a:cxn>
                  <a:cxn ang="0">
                    <a:pos x="192" y="96"/>
                  </a:cxn>
                  <a:cxn ang="0">
                    <a:pos x="194" y="110"/>
                  </a:cxn>
                  <a:cxn ang="0">
                    <a:pos x="193" y="125"/>
                  </a:cxn>
                  <a:cxn ang="0">
                    <a:pos x="191" y="139"/>
                  </a:cxn>
                  <a:cxn ang="0">
                    <a:pos x="182" y="161"/>
                  </a:cxn>
                  <a:cxn ang="0">
                    <a:pos x="176" y="117"/>
                  </a:cxn>
                  <a:cxn ang="0">
                    <a:pos x="172" y="94"/>
                  </a:cxn>
                  <a:cxn ang="0">
                    <a:pos x="164" y="78"/>
                  </a:cxn>
                  <a:cxn ang="0">
                    <a:pos x="155" y="57"/>
                  </a:cxn>
                  <a:cxn ang="0">
                    <a:pos x="144" y="39"/>
                  </a:cxn>
                  <a:cxn ang="0">
                    <a:pos x="130" y="20"/>
                  </a:cxn>
                  <a:cxn ang="0">
                    <a:pos x="114" y="0"/>
                  </a:cxn>
                  <a:cxn ang="0">
                    <a:pos x="122" y="27"/>
                  </a:cxn>
                  <a:cxn ang="0">
                    <a:pos x="127" y="51"/>
                  </a:cxn>
                  <a:cxn ang="0">
                    <a:pos x="130" y="79"/>
                  </a:cxn>
                  <a:cxn ang="0">
                    <a:pos x="127" y="105"/>
                  </a:cxn>
                  <a:cxn ang="0">
                    <a:pos x="120" y="134"/>
                  </a:cxn>
                  <a:cxn ang="0">
                    <a:pos x="114" y="156"/>
                  </a:cxn>
                  <a:cxn ang="0">
                    <a:pos x="103" y="180"/>
                  </a:cxn>
                  <a:cxn ang="0">
                    <a:pos x="95" y="204"/>
                  </a:cxn>
                  <a:cxn ang="0">
                    <a:pos x="84" y="222"/>
                  </a:cxn>
                  <a:cxn ang="0">
                    <a:pos x="80" y="229"/>
                  </a:cxn>
                  <a:cxn ang="0">
                    <a:pos x="72" y="234"/>
                  </a:cxn>
                  <a:cxn ang="0">
                    <a:pos x="62" y="235"/>
                  </a:cxn>
                  <a:cxn ang="0">
                    <a:pos x="54" y="230"/>
                  </a:cxn>
                  <a:cxn ang="0">
                    <a:pos x="46" y="223"/>
                  </a:cxn>
                  <a:cxn ang="0">
                    <a:pos x="35" y="214"/>
                  </a:cxn>
                  <a:cxn ang="0">
                    <a:pos x="41" y="232"/>
                  </a:cxn>
                </a:cxnLst>
                <a:rect l="0" t="0" r="r" b="b"/>
                <a:pathLst>
                  <a:path w="235" h="511">
                    <a:moveTo>
                      <a:pt x="41" y="232"/>
                    </a:moveTo>
                    <a:lnTo>
                      <a:pt x="45" y="253"/>
                    </a:lnTo>
                    <a:lnTo>
                      <a:pt x="44" y="271"/>
                    </a:lnTo>
                    <a:lnTo>
                      <a:pt x="41" y="285"/>
                    </a:lnTo>
                    <a:lnTo>
                      <a:pt x="34" y="301"/>
                    </a:lnTo>
                    <a:lnTo>
                      <a:pt x="24" y="317"/>
                    </a:lnTo>
                    <a:lnTo>
                      <a:pt x="14" y="334"/>
                    </a:lnTo>
                    <a:lnTo>
                      <a:pt x="6" y="357"/>
                    </a:lnTo>
                    <a:lnTo>
                      <a:pt x="2" y="376"/>
                    </a:lnTo>
                    <a:lnTo>
                      <a:pt x="0" y="398"/>
                    </a:lnTo>
                    <a:lnTo>
                      <a:pt x="1" y="420"/>
                    </a:lnTo>
                    <a:lnTo>
                      <a:pt x="4" y="437"/>
                    </a:lnTo>
                    <a:lnTo>
                      <a:pt x="11" y="456"/>
                    </a:lnTo>
                    <a:lnTo>
                      <a:pt x="20" y="472"/>
                    </a:lnTo>
                    <a:lnTo>
                      <a:pt x="34" y="486"/>
                    </a:lnTo>
                    <a:lnTo>
                      <a:pt x="54" y="496"/>
                    </a:lnTo>
                    <a:lnTo>
                      <a:pt x="73" y="504"/>
                    </a:lnTo>
                    <a:lnTo>
                      <a:pt x="97" y="509"/>
                    </a:lnTo>
                    <a:lnTo>
                      <a:pt x="120" y="511"/>
                    </a:lnTo>
                    <a:lnTo>
                      <a:pt x="144" y="509"/>
                    </a:lnTo>
                    <a:lnTo>
                      <a:pt x="163" y="504"/>
                    </a:lnTo>
                    <a:lnTo>
                      <a:pt x="179" y="495"/>
                    </a:lnTo>
                    <a:lnTo>
                      <a:pt x="193" y="481"/>
                    </a:lnTo>
                    <a:lnTo>
                      <a:pt x="205" y="464"/>
                    </a:lnTo>
                    <a:lnTo>
                      <a:pt x="215" y="444"/>
                    </a:lnTo>
                    <a:lnTo>
                      <a:pt x="222" y="420"/>
                    </a:lnTo>
                    <a:lnTo>
                      <a:pt x="227" y="396"/>
                    </a:lnTo>
                    <a:lnTo>
                      <a:pt x="231" y="365"/>
                    </a:lnTo>
                    <a:lnTo>
                      <a:pt x="232" y="334"/>
                    </a:lnTo>
                    <a:lnTo>
                      <a:pt x="235" y="265"/>
                    </a:lnTo>
                    <a:lnTo>
                      <a:pt x="229" y="190"/>
                    </a:lnTo>
                    <a:lnTo>
                      <a:pt x="222" y="156"/>
                    </a:lnTo>
                    <a:lnTo>
                      <a:pt x="215" y="136"/>
                    </a:lnTo>
                    <a:lnTo>
                      <a:pt x="210" y="122"/>
                    </a:lnTo>
                    <a:lnTo>
                      <a:pt x="202" y="109"/>
                    </a:lnTo>
                    <a:lnTo>
                      <a:pt x="192" y="96"/>
                    </a:lnTo>
                    <a:lnTo>
                      <a:pt x="194" y="110"/>
                    </a:lnTo>
                    <a:lnTo>
                      <a:pt x="193" y="125"/>
                    </a:lnTo>
                    <a:lnTo>
                      <a:pt x="191" y="139"/>
                    </a:lnTo>
                    <a:lnTo>
                      <a:pt x="182" y="161"/>
                    </a:lnTo>
                    <a:lnTo>
                      <a:pt x="176" y="117"/>
                    </a:lnTo>
                    <a:lnTo>
                      <a:pt x="172" y="94"/>
                    </a:lnTo>
                    <a:lnTo>
                      <a:pt x="164" y="78"/>
                    </a:lnTo>
                    <a:lnTo>
                      <a:pt x="155" y="57"/>
                    </a:lnTo>
                    <a:lnTo>
                      <a:pt x="144" y="39"/>
                    </a:lnTo>
                    <a:lnTo>
                      <a:pt x="130" y="20"/>
                    </a:lnTo>
                    <a:lnTo>
                      <a:pt x="114" y="0"/>
                    </a:lnTo>
                    <a:lnTo>
                      <a:pt x="122" y="27"/>
                    </a:lnTo>
                    <a:lnTo>
                      <a:pt x="127" y="51"/>
                    </a:lnTo>
                    <a:lnTo>
                      <a:pt x="130" y="79"/>
                    </a:lnTo>
                    <a:lnTo>
                      <a:pt x="127" y="105"/>
                    </a:lnTo>
                    <a:lnTo>
                      <a:pt x="120" y="134"/>
                    </a:lnTo>
                    <a:lnTo>
                      <a:pt x="114" y="156"/>
                    </a:lnTo>
                    <a:lnTo>
                      <a:pt x="103" y="180"/>
                    </a:lnTo>
                    <a:lnTo>
                      <a:pt x="95" y="204"/>
                    </a:lnTo>
                    <a:lnTo>
                      <a:pt x="84" y="222"/>
                    </a:lnTo>
                    <a:lnTo>
                      <a:pt x="80" y="229"/>
                    </a:lnTo>
                    <a:lnTo>
                      <a:pt x="72" y="234"/>
                    </a:lnTo>
                    <a:lnTo>
                      <a:pt x="62" y="235"/>
                    </a:lnTo>
                    <a:lnTo>
                      <a:pt x="54" y="230"/>
                    </a:lnTo>
                    <a:lnTo>
                      <a:pt x="46" y="223"/>
                    </a:lnTo>
                    <a:lnTo>
                      <a:pt x="35" y="214"/>
                    </a:lnTo>
                    <a:lnTo>
                      <a:pt x="41" y="232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grpSp>
            <p:nvGrpSpPr>
              <p:cNvPr id="66567" name="Group 7"/>
              <p:cNvGrpSpPr>
                <a:grpSpLocks/>
              </p:cNvGrpSpPr>
              <p:nvPr/>
            </p:nvGrpSpPr>
            <p:grpSpPr bwMode="auto">
              <a:xfrm>
                <a:off x="1641" y="1799"/>
                <a:ext cx="155" cy="267"/>
                <a:chOff x="1641" y="1799"/>
                <a:chExt cx="155" cy="267"/>
              </a:xfrm>
            </p:grpSpPr>
            <p:sp>
              <p:nvSpPr>
                <p:cNvPr id="66568" name="Arc 8"/>
                <p:cNvSpPr>
                  <a:spLocks/>
                </p:cNvSpPr>
                <p:nvPr/>
              </p:nvSpPr>
              <p:spPr bwMode="auto">
                <a:xfrm>
                  <a:off x="1726" y="1805"/>
                  <a:ext cx="40" cy="261"/>
                </a:xfrm>
                <a:custGeom>
                  <a:avLst/>
                  <a:gdLst>
                    <a:gd name="G0" fmla="+- 0 0 0"/>
                    <a:gd name="G1" fmla="+- 20319 0 0"/>
                    <a:gd name="G2" fmla="+- 21600 0 0"/>
                    <a:gd name="T0" fmla="*/ 7327 w 21600"/>
                    <a:gd name="T1" fmla="*/ 0 h 41400"/>
                    <a:gd name="T2" fmla="*/ 4709 w 21600"/>
                    <a:gd name="T3" fmla="*/ 41400 h 41400"/>
                    <a:gd name="T4" fmla="*/ 0 w 21600"/>
                    <a:gd name="T5" fmla="*/ 20319 h 41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400" fill="none" extrusionOk="0">
                      <a:moveTo>
                        <a:pt x="7327" y="-1"/>
                      </a:moveTo>
                      <a:cubicBezTo>
                        <a:pt x="15891" y="3088"/>
                        <a:pt x="21600" y="11214"/>
                        <a:pt x="21600" y="20319"/>
                      </a:cubicBezTo>
                      <a:cubicBezTo>
                        <a:pt x="21600" y="30433"/>
                        <a:pt x="14580" y="39194"/>
                        <a:pt x="4708" y="41399"/>
                      </a:cubicBezTo>
                    </a:path>
                    <a:path w="21600" h="41400" stroke="0" extrusionOk="0">
                      <a:moveTo>
                        <a:pt x="7327" y="-1"/>
                      </a:moveTo>
                      <a:cubicBezTo>
                        <a:pt x="15891" y="3088"/>
                        <a:pt x="21600" y="11214"/>
                        <a:pt x="21600" y="20319"/>
                      </a:cubicBezTo>
                      <a:cubicBezTo>
                        <a:pt x="21600" y="30433"/>
                        <a:pt x="14580" y="39194"/>
                        <a:pt x="4708" y="41399"/>
                      </a:cubicBezTo>
                      <a:lnTo>
                        <a:pt x="0" y="20319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A04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66569" name="Arc 9"/>
                <p:cNvSpPr>
                  <a:spLocks/>
                </p:cNvSpPr>
                <p:nvPr/>
              </p:nvSpPr>
              <p:spPr bwMode="auto">
                <a:xfrm>
                  <a:off x="1641" y="1968"/>
                  <a:ext cx="18" cy="70"/>
                </a:xfrm>
                <a:custGeom>
                  <a:avLst/>
                  <a:gdLst>
                    <a:gd name="G0" fmla="+- 21600 0 0"/>
                    <a:gd name="G1" fmla="+- 20923 0 0"/>
                    <a:gd name="G2" fmla="+- 21600 0 0"/>
                    <a:gd name="T0" fmla="*/ 17260 w 21600"/>
                    <a:gd name="T1" fmla="*/ 42082 h 42082"/>
                    <a:gd name="T2" fmla="*/ 16235 w 21600"/>
                    <a:gd name="T3" fmla="*/ 0 h 42082"/>
                    <a:gd name="T4" fmla="*/ 21600 w 21600"/>
                    <a:gd name="T5" fmla="*/ 20923 h 420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2082" fill="none" extrusionOk="0">
                      <a:moveTo>
                        <a:pt x="17259" y="42082"/>
                      </a:moveTo>
                      <a:cubicBezTo>
                        <a:pt x="7212" y="40021"/>
                        <a:pt x="0" y="31179"/>
                        <a:pt x="0" y="20923"/>
                      </a:cubicBezTo>
                      <a:cubicBezTo>
                        <a:pt x="-1" y="11059"/>
                        <a:pt x="6681" y="2449"/>
                        <a:pt x="16234" y="-1"/>
                      </a:cubicBezTo>
                    </a:path>
                    <a:path w="21600" h="42082" stroke="0" extrusionOk="0">
                      <a:moveTo>
                        <a:pt x="17259" y="42082"/>
                      </a:moveTo>
                      <a:cubicBezTo>
                        <a:pt x="7212" y="40021"/>
                        <a:pt x="0" y="31179"/>
                        <a:pt x="0" y="20923"/>
                      </a:cubicBezTo>
                      <a:cubicBezTo>
                        <a:pt x="-1" y="11059"/>
                        <a:pt x="6681" y="2449"/>
                        <a:pt x="16234" y="-1"/>
                      </a:cubicBezTo>
                      <a:lnTo>
                        <a:pt x="21600" y="20923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A04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66570" name="Arc 10"/>
                <p:cNvSpPr>
                  <a:spLocks/>
                </p:cNvSpPr>
                <p:nvPr/>
              </p:nvSpPr>
              <p:spPr bwMode="auto">
                <a:xfrm>
                  <a:off x="1762" y="1799"/>
                  <a:ext cx="34" cy="130"/>
                </a:xfrm>
                <a:custGeom>
                  <a:avLst/>
                  <a:gdLst>
                    <a:gd name="G0" fmla="+- 0 0 0"/>
                    <a:gd name="G1" fmla="+- 20683 0 0"/>
                    <a:gd name="G2" fmla="+- 21600 0 0"/>
                    <a:gd name="T0" fmla="*/ 6228 w 18535"/>
                    <a:gd name="T1" fmla="*/ 0 h 20683"/>
                    <a:gd name="T2" fmla="*/ 18535 w 18535"/>
                    <a:gd name="T3" fmla="*/ 9592 h 20683"/>
                    <a:gd name="T4" fmla="*/ 0 w 18535"/>
                    <a:gd name="T5" fmla="*/ 20683 h 206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8535" h="20683" fill="none" extrusionOk="0">
                      <a:moveTo>
                        <a:pt x="6227" y="0"/>
                      </a:moveTo>
                      <a:cubicBezTo>
                        <a:pt x="11382" y="1552"/>
                        <a:pt x="15771" y="4972"/>
                        <a:pt x="18535" y="9591"/>
                      </a:cubicBezTo>
                    </a:path>
                    <a:path w="18535" h="20683" stroke="0" extrusionOk="0">
                      <a:moveTo>
                        <a:pt x="6227" y="0"/>
                      </a:moveTo>
                      <a:cubicBezTo>
                        <a:pt x="11382" y="1552"/>
                        <a:pt x="15771" y="4972"/>
                        <a:pt x="18535" y="9591"/>
                      </a:cubicBezTo>
                      <a:lnTo>
                        <a:pt x="0" y="20683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A04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</p:grpSp>
        </p:grpSp>
      </p:grpSp>
      <p:grpSp>
        <p:nvGrpSpPr>
          <p:cNvPr id="66669" name="Group 109"/>
          <p:cNvGrpSpPr>
            <a:grpSpLocks/>
          </p:cNvGrpSpPr>
          <p:nvPr/>
        </p:nvGrpSpPr>
        <p:grpSpPr bwMode="auto">
          <a:xfrm>
            <a:off x="1990725" y="1646238"/>
            <a:ext cx="5349875" cy="3319462"/>
            <a:chOff x="1254" y="1480"/>
            <a:chExt cx="3370" cy="2091"/>
          </a:xfrm>
        </p:grpSpPr>
        <p:grpSp>
          <p:nvGrpSpPr>
            <p:cNvPr id="66659" name="Group 99"/>
            <p:cNvGrpSpPr>
              <a:grpSpLocks/>
            </p:cNvGrpSpPr>
            <p:nvPr/>
          </p:nvGrpSpPr>
          <p:grpSpPr bwMode="auto">
            <a:xfrm>
              <a:off x="1254" y="1980"/>
              <a:ext cx="3136" cy="192"/>
              <a:chOff x="1262" y="1844"/>
              <a:chExt cx="3136" cy="192"/>
            </a:xfrm>
          </p:grpSpPr>
          <p:sp>
            <p:nvSpPr>
              <p:cNvPr id="66660" name="Freeform 100"/>
              <p:cNvSpPr>
                <a:spLocks/>
              </p:cNvSpPr>
              <p:nvPr/>
            </p:nvSpPr>
            <p:spPr bwMode="auto">
              <a:xfrm>
                <a:off x="1262" y="1844"/>
                <a:ext cx="3136" cy="17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828" y="156"/>
                  </a:cxn>
                  <a:cxn ang="0">
                    <a:pos x="1998" y="264"/>
                  </a:cxn>
                  <a:cxn ang="0">
                    <a:pos x="3136" y="263"/>
                  </a:cxn>
                  <a:cxn ang="0">
                    <a:pos x="3135" y="300"/>
                  </a:cxn>
                  <a:cxn ang="0">
                    <a:pos x="1998" y="300"/>
                  </a:cxn>
                  <a:cxn ang="0">
                    <a:pos x="813" y="198"/>
                  </a:cxn>
                  <a:cxn ang="0">
                    <a:pos x="0" y="39"/>
                  </a:cxn>
                  <a:cxn ang="0">
                    <a:pos x="6" y="0"/>
                  </a:cxn>
                </a:cxnLst>
                <a:rect l="0" t="0" r="r" b="b"/>
                <a:pathLst>
                  <a:path w="3136" h="300">
                    <a:moveTo>
                      <a:pt x="6" y="0"/>
                    </a:moveTo>
                    <a:cubicBezTo>
                      <a:pt x="144" y="20"/>
                      <a:pt x="496" y="112"/>
                      <a:pt x="828" y="156"/>
                    </a:cubicBezTo>
                    <a:cubicBezTo>
                      <a:pt x="1160" y="200"/>
                      <a:pt x="1613" y="246"/>
                      <a:pt x="1998" y="264"/>
                    </a:cubicBezTo>
                    <a:lnTo>
                      <a:pt x="3136" y="263"/>
                    </a:lnTo>
                    <a:lnTo>
                      <a:pt x="3135" y="300"/>
                    </a:lnTo>
                    <a:lnTo>
                      <a:pt x="1998" y="300"/>
                    </a:lnTo>
                    <a:cubicBezTo>
                      <a:pt x="1611" y="283"/>
                      <a:pt x="1146" y="241"/>
                      <a:pt x="813" y="198"/>
                    </a:cubicBezTo>
                    <a:cubicBezTo>
                      <a:pt x="480" y="155"/>
                      <a:pt x="134" y="72"/>
                      <a:pt x="0" y="39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666699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66661" name="Freeform 101"/>
              <p:cNvSpPr>
                <a:spLocks/>
              </p:cNvSpPr>
              <p:nvPr/>
            </p:nvSpPr>
            <p:spPr bwMode="auto">
              <a:xfrm>
                <a:off x="1262" y="1864"/>
                <a:ext cx="3136" cy="17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828" y="156"/>
                  </a:cxn>
                  <a:cxn ang="0">
                    <a:pos x="1998" y="264"/>
                  </a:cxn>
                  <a:cxn ang="0">
                    <a:pos x="3136" y="263"/>
                  </a:cxn>
                  <a:cxn ang="0">
                    <a:pos x="3135" y="300"/>
                  </a:cxn>
                  <a:cxn ang="0">
                    <a:pos x="1998" y="300"/>
                  </a:cxn>
                  <a:cxn ang="0">
                    <a:pos x="813" y="198"/>
                  </a:cxn>
                  <a:cxn ang="0">
                    <a:pos x="0" y="39"/>
                  </a:cxn>
                  <a:cxn ang="0">
                    <a:pos x="6" y="0"/>
                  </a:cxn>
                </a:cxnLst>
                <a:rect l="0" t="0" r="r" b="b"/>
                <a:pathLst>
                  <a:path w="3136" h="300">
                    <a:moveTo>
                      <a:pt x="6" y="0"/>
                    </a:moveTo>
                    <a:cubicBezTo>
                      <a:pt x="144" y="20"/>
                      <a:pt x="496" y="112"/>
                      <a:pt x="828" y="156"/>
                    </a:cubicBezTo>
                    <a:cubicBezTo>
                      <a:pt x="1160" y="200"/>
                      <a:pt x="1613" y="246"/>
                      <a:pt x="1998" y="264"/>
                    </a:cubicBezTo>
                    <a:lnTo>
                      <a:pt x="3136" y="263"/>
                    </a:lnTo>
                    <a:lnTo>
                      <a:pt x="3135" y="300"/>
                    </a:lnTo>
                    <a:lnTo>
                      <a:pt x="1998" y="300"/>
                    </a:lnTo>
                    <a:cubicBezTo>
                      <a:pt x="1611" y="283"/>
                      <a:pt x="1146" y="241"/>
                      <a:pt x="813" y="198"/>
                    </a:cubicBezTo>
                    <a:cubicBezTo>
                      <a:pt x="480" y="155"/>
                      <a:pt x="134" y="72"/>
                      <a:pt x="0" y="39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0000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</p:grpSp>
        <p:sp>
          <p:nvSpPr>
            <p:cNvPr id="66665" name="AutoShape 105"/>
            <p:cNvSpPr>
              <a:spLocks noChangeArrowheads="1"/>
            </p:cNvSpPr>
            <p:nvPr/>
          </p:nvSpPr>
          <p:spPr bwMode="auto">
            <a:xfrm>
              <a:off x="4033" y="3362"/>
              <a:ext cx="591" cy="209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56078"/>
                    <a:invGamma/>
                  </a:schemeClr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66666" name="AutoShape 106"/>
            <p:cNvSpPr>
              <a:spLocks noChangeArrowheads="1"/>
            </p:cNvSpPr>
            <p:nvPr/>
          </p:nvSpPr>
          <p:spPr bwMode="auto">
            <a:xfrm>
              <a:off x="4286" y="1480"/>
              <a:ext cx="76" cy="1952"/>
            </a:xfrm>
            <a:prstGeom prst="can">
              <a:avLst>
                <a:gd name="adj" fmla="val 35554"/>
              </a:avLst>
            </a:prstGeom>
            <a:gradFill rotWithShape="0">
              <a:gsLst>
                <a:gs pos="0">
                  <a:schemeClr val="bg2">
                    <a:gamma/>
                    <a:tint val="43922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tint val="43922"/>
                    <a:invGamma/>
                  </a:schemeClr>
                </a:gs>
              </a:gsLst>
              <a:lin ang="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66667" name="Rectangle 107"/>
          <p:cNvSpPr>
            <a:spLocks noChangeArrowheads="1"/>
          </p:cNvSpPr>
          <p:nvPr/>
        </p:nvSpPr>
        <p:spPr bwMode="auto">
          <a:xfrm>
            <a:off x="6650038" y="2562225"/>
            <a:ext cx="403225" cy="309563"/>
          </a:xfrm>
          <a:prstGeom prst="rect">
            <a:avLst/>
          </a:prstGeom>
          <a:gradFill rotWithShape="0">
            <a:gsLst>
              <a:gs pos="0">
                <a:srgbClr val="969696"/>
              </a:gs>
              <a:gs pos="50000">
                <a:srgbClr val="969696">
                  <a:gamma/>
                  <a:shade val="46275"/>
                  <a:invGamma/>
                </a:srgbClr>
              </a:gs>
              <a:gs pos="100000">
                <a:srgbClr val="96969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66724" name="Text Box 164"/>
          <p:cNvSpPr txBox="1">
            <a:spLocks noChangeArrowheads="1"/>
          </p:cNvSpPr>
          <p:nvPr/>
        </p:nvSpPr>
        <p:spPr bwMode="auto">
          <a:xfrm>
            <a:off x="179388" y="179388"/>
            <a:ext cx="7510462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000">
            <a:spAutoFit/>
          </a:bodyPr>
          <a:lstStyle/>
          <a:p>
            <a:pPr>
              <a:spcAft>
                <a:spcPct val="10000"/>
              </a:spcAft>
            </a:pPr>
            <a:r>
              <a:rPr lang="sk-SK" sz="3300" b="0"/>
              <a:t>Teplotná rozťažnosť pevných telies v praxi:</a:t>
            </a:r>
            <a:endParaRPr lang="sk-SK" sz="3100" b="0">
              <a:sym typeface="Symbol" pitchFamily="18" charset="2"/>
            </a:endParaRPr>
          </a:p>
          <a:p>
            <a:pPr>
              <a:buFontTx/>
              <a:buChar char="-"/>
            </a:pPr>
            <a:r>
              <a:rPr lang="sk-SK" sz="3100" b="0">
                <a:sym typeface="Symbol" pitchFamily="18" charset="2"/>
              </a:rPr>
              <a:t> bimetal.</a:t>
            </a:r>
            <a:endParaRPr lang="en-US" sz="3100" b="0">
              <a:sym typeface="Symbol" pitchFamily="18" charset="2"/>
            </a:endParaRPr>
          </a:p>
        </p:txBody>
      </p:sp>
      <p:sp>
        <p:nvSpPr>
          <p:cNvPr id="66725" name="Text Box 165"/>
          <p:cNvSpPr txBox="1">
            <a:spLocks noChangeArrowheads="1"/>
          </p:cNvSpPr>
          <p:nvPr/>
        </p:nvSpPr>
        <p:spPr bwMode="auto">
          <a:xfrm>
            <a:off x="98425" y="5259388"/>
            <a:ext cx="8650288" cy="149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000" bIns="10800">
            <a:spAutoFit/>
          </a:bodyPr>
          <a:lstStyle/>
          <a:p>
            <a:r>
              <a:rPr lang="sk-SK" sz="3200" b="0">
                <a:sym typeface="Symbol" pitchFamily="18" charset="2"/>
              </a:rPr>
              <a:t>Využitie:</a:t>
            </a:r>
          </a:p>
          <a:p>
            <a:r>
              <a:rPr lang="sk-SK" sz="3100" b="0">
                <a:sym typeface="Symbol" pitchFamily="18" charset="2"/>
              </a:rPr>
              <a:t>- automatická regulácia teploty v termostatoch žehlič-</a:t>
            </a:r>
          </a:p>
          <a:p>
            <a:r>
              <a:rPr lang="sk-SK" sz="3100" b="0">
                <a:sym typeface="Symbol" pitchFamily="18" charset="2"/>
              </a:rPr>
              <a:t>  ky, chladničky, výhrevných telies, teplomer...</a:t>
            </a:r>
            <a:endParaRPr lang="en-US" sz="3100" b="0">
              <a:sym typeface="Symbol" pitchFamily="18" charset="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6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6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6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25" grpId="0" uiExpand="1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740" name="Picture 108" descr="bimet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4888" y="2030413"/>
            <a:ext cx="3279775" cy="3309937"/>
          </a:xfrm>
          <a:prstGeom prst="rect">
            <a:avLst/>
          </a:prstGeom>
          <a:noFill/>
        </p:spPr>
      </p:pic>
      <p:graphicFrame>
        <p:nvGraphicFramePr>
          <p:cNvPr id="69743" name="Object 111"/>
          <p:cNvGraphicFramePr>
            <a:graphicFrameLocks noChangeAspect="1"/>
          </p:cNvGraphicFramePr>
          <p:nvPr/>
        </p:nvGraphicFramePr>
        <p:xfrm>
          <a:off x="838200" y="2035175"/>
          <a:ext cx="3771900" cy="3281363"/>
        </p:xfrm>
        <a:graphic>
          <a:graphicData uri="http://schemas.openxmlformats.org/presentationml/2006/ole">
            <p:oleObj spid="_x0000_s69743" name="Bitová mapa" r:id="rId4" imgW="2943636" imgH="3067478" progId="PBrush">
              <p:embed/>
            </p:oleObj>
          </a:graphicData>
        </a:graphic>
      </p:graphicFrame>
      <p:sp>
        <p:nvSpPr>
          <p:cNvPr id="69744" name="Text Box 112"/>
          <p:cNvSpPr txBox="1">
            <a:spLocks noChangeArrowheads="1"/>
          </p:cNvSpPr>
          <p:nvPr/>
        </p:nvSpPr>
        <p:spPr bwMode="auto">
          <a:xfrm>
            <a:off x="179388" y="179388"/>
            <a:ext cx="7510462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000">
            <a:spAutoFit/>
          </a:bodyPr>
          <a:lstStyle/>
          <a:p>
            <a:pPr>
              <a:spcAft>
                <a:spcPct val="25000"/>
              </a:spcAft>
            </a:pPr>
            <a:r>
              <a:rPr lang="sk-SK" sz="3300" b="0"/>
              <a:t>Teplotná rozťažnosť pevných telies v praxi:</a:t>
            </a:r>
            <a:endParaRPr lang="sk-SK" sz="3100" b="0">
              <a:sym typeface="Symbol" pitchFamily="18" charset="2"/>
            </a:endParaRPr>
          </a:p>
          <a:p>
            <a:r>
              <a:rPr lang="sk-SK" sz="3100" b="0">
                <a:sym typeface="Symbol" pitchFamily="18" charset="2"/>
              </a:rPr>
              <a:t>Bimetalický teplomer.</a:t>
            </a:r>
            <a:endParaRPr lang="en-US" sz="3100" b="0">
              <a:sym typeface="Symbol" pitchFamily="18" charset="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97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107950" y="1824038"/>
            <a:ext cx="8992355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000" rIns="18000">
            <a:spAutoFit/>
          </a:bodyPr>
          <a:lstStyle/>
          <a:p>
            <a:r>
              <a:rPr lang="sk-SK" sz="3300" b="0" dirty="0"/>
              <a:t>Hliníková nádoba má pri teplote 20 </a:t>
            </a:r>
            <a:r>
              <a:rPr lang="sk-SK" sz="3300" b="0" baseline="30000" dirty="0" err="1"/>
              <a:t>o</a:t>
            </a:r>
            <a:r>
              <a:rPr lang="sk-SK" sz="3300" b="0" dirty="0" err="1"/>
              <a:t>C</a:t>
            </a:r>
            <a:r>
              <a:rPr lang="sk-SK" sz="3300" b="0" dirty="0"/>
              <a:t> vnútorný </a:t>
            </a:r>
            <a:r>
              <a:rPr lang="sk-SK" sz="3300" b="0" dirty="0" err="1"/>
              <a:t>ob</a:t>
            </a:r>
            <a:r>
              <a:rPr lang="sk-SK" sz="3300" b="0" dirty="0"/>
              <a:t>-</a:t>
            </a:r>
          </a:p>
          <a:p>
            <a:r>
              <a:rPr lang="sk-SK" sz="3300" b="0" dirty="0"/>
              <a:t>jem 1,0 l.</a:t>
            </a:r>
          </a:p>
          <a:p>
            <a:r>
              <a:rPr lang="sk-SK" sz="3300" b="0" dirty="0"/>
              <a:t>Ako sa </a:t>
            </a:r>
            <a:r>
              <a:rPr lang="sk-SK" sz="3300" b="0" dirty="0" smtClean="0"/>
              <a:t>zmení </a:t>
            </a:r>
            <a:r>
              <a:rPr lang="sk-SK" sz="3300" b="0" dirty="0"/>
              <a:t>jej vnútorný objem pri zvýšení teploty</a:t>
            </a:r>
          </a:p>
          <a:p>
            <a:r>
              <a:rPr lang="sk-SK" sz="3300" b="0" dirty="0"/>
              <a:t>o 80 </a:t>
            </a:r>
            <a:r>
              <a:rPr lang="sk-SK" sz="3300" b="0" baseline="30000" dirty="0" err="1"/>
              <a:t>o</a:t>
            </a:r>
            <a:r>
              <a:rPr lang="sk-SK" sz="3300" b="0" dirty="0" err="1"/>
              <a:t>C</a:t>
            </a:r>
            <a:r>
              <a:rPr lang="sk-SK" sz="3300" b="0" dirty="0"/>
              <a:t> ak v uvažovanom teplotnom intervale je</a:t>
            </a:r>
          </a:p>
          <a:p>
            <a:r>
              <a:rPr lang="sk-SK" sz="3300" b="0" dirty="0">
                <a:latin typeface="Symbol" pitchFamily="18" charset="2"/>
              </a:rPr>
              <a:t>a </a:t>
            </a:r>
            <a:r>
              <a:rPr lang="sk-SK" sz="3300" b="0" dirty="0">
                <a:cs typeface="Times New Roman" pitchFamily="18" charset="0"/>
              </a:rPr>
              <a:t>= 2,3.10</a:t>
            </a:r>
            <a:r>
              <a:rPr lang="sk-SK" sz="3300" b="0" baseline="30000" dirty="0">
                <a:cs typeface="Times New Roman" pitchFamily="18" charset="0"/>
              </a:rPr>
              <a:t>-5</a:t>
            </a:r>
            <a:r>
              <a:rPr lang="sk-SK" sz="3300" b="0" dirty="0">
                <a:cs typeface="Times New Roman" pitchFamily="18" charset="0"/>
              </a:rPr>
              <a:t> K</a:t>
            </a:r>
            <a:r>
              <a:rPr lang="sk-SK" sz="3300" b="0" baseline="30000" dirty="0">
                <a:cs typeface="Times New Roman" pitchFamily="18" charset="0"/>
              </a:rPr>
              <a:t>-1</a:t>
            </a:r>
            <a:r>
              <a:rPr lang="sk-SK" sz="3300" b="0" dirty="0">
                <a:cs typeface="Times New Roman" pitchFamily="18" charset="0"/>
              </a:rPr>
              <a:t>.</a:t>
            </a:r>
            <a:endParaRPr lang="en-US" sz="3300" b="0" dirty="0">
              <a:latin typeface="Symbol" pitchFamily="18" charset="2"/>
            </a:endParaRPr>
          </a:p>
        </p:txBody>
      </p:sp>
      <p:sp useBgFill="1"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79388" y="179388"/>
            <a:ext cx="2405062" cy="595312"/>
          </a:xfrm>
          <a:prstGeom prst="rect">
            <a:avLst/>
          </a:prstGeom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sk-SK" sz="3300" b="0">
                <a:solidFill>
                  <a:srgbClr val="FF0000"/>
                </a:solidFill>
              </a:rPr>
              <a:t>Riešte úlohu: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443345" y="5084618"/>
            <a:ext cx="4655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  <a:hlinkClick r:id="rId2"/>
              </a:rPr>
              <a:t>https://www.youtube.com/watch?v=8A3xa1jdRAA</a:t>
            </a:r>
            <a:endParaRPr lang="sk-SK" dirty="0" smtClean="0">
              <a:solidFill>
                <a:srgbClr val="FF0000"/>
              </a:solidFill>
            </a:endParaRPr>
          </a:p>
          <a:p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302327" y="2341418"/>
            <a:ext cx="57080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sk-SK" dirty="0"/>
              <a:t>Medený drôt (α = 1,7.10</a:t>
            </a:r>
            <a:r>
              <a:rPr lang="sk-SK" baseline="30000" dirty="0"/>
              <a:t>-5</a:t>
            </a:r>
            <a:r>
              <a:rPr lang="sk-SK" dirty="0"/>
              <a:t>K</a:t>
            </a:r>
            <a:r>
              <a:rPr lang="sk-SK" baseline="30000" dirty="0"/>
              <a:t>-1</a:t>
            </a:r>
            <a:r>
              <a:rPr lang="sk-SK" dirty="0"/>
              <a:t>) mal pri teplote -5</a:t>
            </a:r>
            <a:r>
              <a:rPr lang="sk-SK" baseline="30000" dirty="0"/>
              <a:t>0</a:t>
            </a:r>
            <a:r>
              <a:rPr lang="sk-SK" dirty="0"/>
              <a:t>C dĺžku 21,55 m. Akú dĺžku má pri teplote 30</a:t>
            </a:r>
            <a:r>
              <a:rPr lang="sk-SK" baseline="30000" dirty="0"/>
              <a:t>0</a:t>
            </a:r>
            <a:r>
              <a:rPr lang="sk-SK" dirty="0"/>
              <a:t>C. </a:t>
            </a:r>
          </a:p>
          <a:p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1302327" y="1149927"/>
            <a:ext cx="5666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D.U.</a:t>
            </a:r>
            <a:endParaRPr lang="sk-SK" dirty="0"/>
          </a:p>
        </p:txBody>
      </p:sp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107950" y="1079500"/>
            <a:ext cx="8990013" cy="361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000">
            <a:spAutoFit/>
          </a:bodyPr>
          <a:lstStyle/>
          <a:p>
            <a:r>
              <a:rPr lang="sk-SK" sz="3300" b="0"/>
              <a:t>Teplotná rozťažnosť je jav, keď sa pri zmene teploty</a:t>
            </a:r>
          </a:p>
          <a:p>
            <a:pPr>
              <a:spcAft>
                <a:spcPct val="25000"/>
              </a:spcAft>
            </a:pPr>
            <a:r>
              <a:rPr lang="sk-SK" sz="3300" b="0"/>
              <a:t>pevného telesa: </a:t>
            </a:r>
          </a:p>
          <a:p>
            <a:pPr>
              <a:spcAft>
                <a:spcPct val="25000"/>
              </a:spcAft>
            </a:pPr>
            <a:r>
              <a:rPr lang="en-US" sz="3300" b="0"/>
              <a:t>a) </a:t>
            </a:r>
            <a:r>
              <a:rPr lang="sk-SK" sz="3300" b="0"/>
              <a:t> mení jeho štruktúra,</a:t>
            </a:r>
            <a:endParaRPr lang="en-US" sz="3300" b="0"/>
          </a:p>
          <a:p>
            <a:pPr>
              <a:spcAft>
                <a:spcPct val="25000"/>
              </a:spcAft>
            </a:pPr>
            <a:r>
              <a:rPr lang="en-US" sz="3300" b="0"/>
              <a:t>b) </a:t>
            </a:r>
            <a:r>
              <a:rPr lang="sk-SK" sz="3300" b="0"/>
              <a:t> menia jeho rozmery,</a:t>
            </a:r>
            <a:endParaRPr lang="en-US" sz="3300" b="0"/>
          </a:p>
          <a:p>
            <a:pPr>
              <a:spcAft>
                <a:spcPct val="25000"/>
              </a:spcAft>
            </a:pPr>
            <a:r>
              <a:rPr lang="en-US" sz="3300" b="0"/>
              <a:t>c) </a:t>
            </a:r>
            <a:r>
              <a:rPr lang="sk-SK" sz="3300" b="0"/>
              <a:t> mení jeho zloženie,</a:t>
            </a:r>
            <a:endParaRPr lang="en-US" sz="3300" b="0"/>
          </a:p>
          <a:p>
            <a:pPr>
              <a:spcAft>
                <a:spcPct val="25000"/>
              </a:spcAft>
            </a:pPr>
            <a:r>
              <a:rPr lang="en-US" sz="3300" b="0"/>
              <a:t>d) </a:t>
            </a:r>
            <a:r>
              <a:rPr lang="sk-SK" sz="3300" b="0"/>
              <a:t> mení jeho skupenstvo.</a:t>
            </a:r>
            <a:endParaRPr lang="en-US" sz="3300" b="0"/>
          </a:p>
        </p:txBody>
      </p:sp>
      <p:sp useBgFill="1"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8259763" y="0"/>
            <a:ext cx="884237" cy="579438"/>
          </a:xfrm>
          <a:prstGeom prst="rect">
            <a:avLst/>
          </a:prstGeom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sk-SK" sz="3200" b="0">
                <a:solidFill>
                  <a:srgbClr val="FFCC00"/>
                </a:solidFill>
              </a:rPr>
              <a:t>Test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8693150" y="6199188"/>
            <a:ext cx="387350" cy="5794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sk-SK" sz="3200" b="0"/>
              <a:t>1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107950" y="1079500"/>
            <a:ext cx="9012238" cy="51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000">
            <a:spAutoFit/>
          </a:bodyPr>
          <a:lstStyle/>
          <a:p>
            <a:r>
              <a:rPr lang="sk-SK" sz="3300" b="0"/>
              <a:t>Ak sa pri zmene teploty pevného telesa – tyče, mení </a:t>
            </a:r>
          </a:p>
          <a:p>
            <a:pPr>
              <a:spcAft>
                <a:spcPct val="10000"/>
              </a:spcAft>
            </a:pPr>
            <a:r>
              <a:rPr lang="sk-SK" sz="3300" b="0"/>
              <a:t>jej dĺžka, je jej predĺženie:</a:t>
            </a:r>
          </a:p>
          <a:p>
            <a:r>
              <a:rPr lang="en-US" sz="3300" b="0"/>
              <a:t>a) </a:t>
            </a:r>
            <a:r>
              <a:rPr lang="sk-SK" sz="3300" b="0"/>
              <a:t> priamo úmerné začiatočnej dĺžke a prírastku </a:t>
            </a:r>
          </a:p>
          <a:p>
            <a:r>
              <a:rPr lang="sk-SK" sz="3300" b="0"/>
              <a:t>     teploty,</a:t>
            </a:r>
            <a:endParaRPr lang="en-US" sz="3300" b="0"/>
          </a:p>
          <a:p>
            <a:r>
              <a:rPr lang="en-US" sz="3300" b="0"/>
              <a:t>b) </a:t>
            </a:r>
            <a:r>
              <a:rPr lang="sk-SK" sz="3300" b="0"/>
              <a:t> nepriamo úmerné začiatočnej dĺžke a prírastku </a:t>
            </a:r>
          </a:p>
          <a:p>
            <a:r>
              <a:rPr lang="sk-SK" sz="3300" b="0"/>
              <a:t>     teploty,</a:t>
            </a:r>
            <a:endParaRPr lang="en-US" sz="3300" b="0"/>
          </a:p>
          <a:p>
            <a:r>
              <a:rPr lang="en-US" sz="3300" b="0"/>
              <a:t>c) </a:t>
            </a:r>
            <a:r>
              <a:rPr lang="sk-SK" sz="3300" b="0"/>
              <a:t> nepriamo úmerné začiatočnej teplote a prírastku</a:t>
            </a:r>
          </a:p>
          <a:p>
            <a:r>
              <a:rPr lang="sk-SK" sz="3300" b="0"/>
              <a:t>     jej dĺžky,</a:t>
            </a:r>
            <a:endParaRPr lang="en-US" sz="3300" b="0"/>
          </a:p>
          <a:p>
            <a:r>
              <a:rPr lang="en-US" sz="3300" b="0"/>
              <a:t>d) </a:t>
            </a:r>
            <a:r>
              <a:rPr lang="sk-SK" sz="3300" b="0"/>
              <a:t> priamo úmerné začiatočnej teplote a prírastku</a:t>
            </a:r>
          </a:p>
          <a:p>
            <a:r>
              <a:rPr lang="sk-SK" sz="3300" b="0"/>
              <a:t>     jej dĺžky.</a:t>
            </a:r>
            <a:endParaRPr lang="en-US" sz="3300" b="0"/>
          </a:p>
        </p:txBody>
      </p:sp>
      <p:sp useBgFill="1"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8259763" y="0"/>
            <a:ext cx="884237" cy="579438"/>
          </a:xfrm>
          <a:prstGeom prst="rect">
            <a:avLst/>
          </a:prstGeom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sk-SK" sz="3200" b="0">
                <a:solidFill>
                  <a:srgbClr val="FFCC00"/>
                </a:solidFill>
              </a:rPr>
              <a:t>Test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8693150" y="6199188"/>
            <a:ext cx="387350" cy="5794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sk-SK" sz="3200" b="0"/>
              <a:t>2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7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7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7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 Box 2051"/>
          <p:cNvSpPr txBox="1">
            <a:spLocks noChangeArrowheads="1"/>
          </p:cNvSpPr>
          <p:nvPr/>
        </p:nvSpPr>
        <p:spPr bwMode="auto">
          <a:xfrm>
            <a:off x="179388" y="179388"/>
            <a:ext cx="89265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000">
            <a:spAutoFit/>
          </a:bodyPr>
          <a:lstStyle/>
          <a:p>
            <a:r>
              <a:rPr lang="sk-SK" sz="3200" b="0"/>
              <a:t>Viete prečo sú drôty elektrického vedenia previsnuté?</a:t>
            </a:r>
            <a:endParaRPr lang="en-US" sz="3200" b="0"/>
          </a:p>
        </p:txBody>
      </p:sp>
      <p:pic>
        <p:nvPicPr>
          <p:cNvPr id="57504" name="Picture 2208" descr="elektrické veden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900" y="2868613"/>
            <a:ext cx="2768600" cy="3567112"/>
          </a:xfrm>
          <a:prstGeom prst="rect">
            <a:avLst/>
          </a:prstGeom>
          <a:noFill/>
        </p:spPr>
      </p:pic>
      <p:pic>
        <p:nvPicPr>
          <p:cNvPr id="57503" name="Picture 2207" descr="elektrické drôty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1325" y="1027113"/>
            <a:ext cx="5884863" cy="3984625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07950" y="1079500"/>
            <a:ext cx="898525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000">
            <a:spAutoFit/>
          </a:bodyPr>
          <a:lstStyle/>
          <a:p>
            <a:r>
              <a:rPr lang="sk-SK" sz="3300" b="0"/>
              <a:t>Predĺženie tyče pri zmene jej teploty môžeme vyjad-</a:t>
            </a:r>
          </a:p>
          <a:p>
            <a:r>
              <a:rPr lang="sk-SK" sz="3300" b="0"/>
              <a:t>riť vzťahom:</a:t>
            </a:r>
            <a:endParaRPr lang="en-US" sz="3300" b="0"/>
          </a:p>
        </p:txBody>
      </p:sp>
      <p:sp useBgFill="1"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8259763" y="0"/>
            <a:ext cx="884237" cy="579438"/>
          </a:xfrm>
          <a:prstGeom prst="rect">
            <a:avLst/>
          </a:prstGeom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sk-SK" sz="3200" b="0">
                <a:solidFill>
                  <a:srgbClr val="FFCC00"/>
                </a:solidFill>
              </a:rPr>
              <a:t>Test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8693150" y="6199188"/>
            <a:ext cx="387350" cy="5794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sk-SK" sz="3200" b="0"/>
              <a:t>3</a:t>
            </a:r>
          </a:p>
        </p:txBody>
      </p:sp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1227138" y="2525713"/>
          <a:ext cx="2165350" cy="612775"/>
        </p:xfrm>
        <a:graphic>
          <a:graphicData uri="http://schemas.openxmlformats.org/presentationml/2006/ole">
            <p:oleObj spid="_x0000_s17418" name="Rovnica" r:id="rId3" imgW="761760" imgH="215640" progId="Equation.3">
              <p:embed/>
            </p:oleObj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5065713" y="2517775"/>
          <a:ext cx="2676525" cy="649288"/>
        </p:xfrm>
        <a:graphic>
          <a:graphicData uri="http://schemas.openxmlformats.org/presentationml/2006/ole">
            <p:oleObj spid="_x0000_s17419" name="Rovnica" r:id="rId4" imgW="838080" imgH="228600" progId="Equation.3">
              <p:embed/>
            </p:oleObj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1173163" y="4138613"/>
          <a:ext cx="2270125" cy="649287"/>
        </p:xfrm>
        <a:graphic>
          <a:graphicData uri="http://schemas.openxmlformats.org/presentationml/2006/ole">
            <p:oleObj spid="_x0000_s17420" name="Rovnica" r:id="rId5" imgW="799920" imgH="228600" progId="Equation.3">
              <p:embed/>
            </p:oleObj>
          </a:graphicData>
        </a:graphic>
      </p:graphicFrame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5057775" y="4135438"/>
          <a:ext cx="2830513" cy="649287"/>
        </p:xfrm>
        <a:graphic>
          <a:graphicData uri="http://schemas.openxmlformats.org/presentationml/2006/ole">
            <p:oleObj spid="_x0000_s17421" name="Rovnica" r:id="rId6" imgW="914400" imgH="228600" progId="Equation.3">
              <p:embed/>
            </p:oleObj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107950" y="1079500"/>
            <a:ext cx="835977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000">
            <a:spAutoFit/>
          </a:bodyPr>
          <a:lstStyle/>
          <a:p>
            <a:r>
              <a:rPr lang="sk-SK" sz="3300" b="0"/>
              <a:t>Objem telesa po zmene jeho teploty je vyjadrený</a:t>
            </a:r>
          </a:p>
          <a:p>
            <a:r>
              <a:rPr lang="sk-SK" sz="3300" b="0"/>
              <a:t>vzťahom: </a:t>
            </a:r>
            <a:endParaRPr lang="en-US" sz="3300" b="0"/>
          </a:p>
        </p:txBody>
      </p:sp>
      <p:sp useBgFill="1"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8259763" y="0"/>
            <a:ext cx="884237" cy="579438"/>
          </a:xfrm>
          <a:prstGeom prst="rect">
            <a:avLst/>
          </a:prstGeom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sk-SK" sz="3200" b="0">
                <a:solidFill>
                  <a:srgbClr val="FFCC00"/>
                </a:solidFill>
              </a:rPr>
              <a:t>Test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8693150" y="6199188"/>
            <a:ext cx="387350" cy="5794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sk-SK" sz="3200" b="0"/>
              <a:t>4</a:t>
            </a:r>
          </a:p>
        </p:txBody>
      </p:sp>
      <p:graphicFrame>
        <p:nvGraphicFramePr>
          <p:cNvPr id="52233" name="Object 9"/>
          <p:cNvGraphicFramePr>
            <a:graphicFrameLocks noChangeAspect="1"/>
          </p:cNvGraphicFramePr>
          <p:nvPr/>
        </p:nvGraphicFramePr>
        <p:xfrm>
          <a:off x="168275" y="2324100"/>
          <a:ext cx="3656013" cy="609600"/>
        </p:xfrm>
        <a:graphic>
          <a:graphicData uri="http://schemas.openxmlformats.org/presentationml/2006/ole">
            <p:oleObj spid="_x0000_s52233" name="Rovnica" r:id="rId3" imgW="1117440" imgH="215640" progId="Equation.3">
              <p:embed/>
            </p:oleObj>
          </a:graphicData>
        </a:graphic>
      </p:graphicFrame>
      <p:graphicFrame>
        <p:nvGraphicFramePr>
          <p:cNvPr id="52234" name="Object 10"/>
          <p:cNvGraphicFramePr>
            <a:graphicFrameLocks noChangeAspect="1"/>
          </p:cNvGraphicFramePr>
          <p:nvPr/>
        </p:nvGraphicFramePr>
        <p:xfrm>
          <a:off x="160338" y="3209925"/>
          <a:ext cx="3532187" cy="609600"/>
        </p:xfrm>
        <a:graphic>
          <a:graphicData uri="http://schemas.openxmlformats.org/presentationml/2006/ole">
            <p:oleObj spid="_x0000_s52234" name="Rovnica" r:id="rId4" imgW="1079280" imgH="215640" progId="Equation.3">
              <p:embed/>
            </p:oleObj>
          </a:graphicData>
        </a:graphic>
      </p:graphicFrame>
      <p:graphicFrame>
        <p:nvGraphicFramePr>
          <p:cNvPr id="52235" name="Object 11"/>
          <p:cNvGraphicFramePr>
            <a:graphicFrameLocks noChangeAspect="1"/>
          </p:cNvGraphicFramePr>
          <p:nvPr/>
        </p:nvGraphicFramePr>
        <p:xfrm>
          <a:off x="174625" y="4095750"/>
          <a:ext cx="4030663" cy="609600"/>
        </p:xfrm>
        <a:graphic>
          <a:graphicData uri="http://schemas.openxmlformats.org/presentationml/2006/ole">
            <p:oleObj spid="_x0000_s52235" name="Rovnica" r:id="rId5" imgW="1231560" imgH="215640" progId="Equation.3">
              <p:embed/>
            </p:oleObj>
          </a:graphicData>
        </a:graphic>
      </p:graphicFrame>
      <p:graphicFrame>
        <p:nvGraphicFramePr>
          <p:cNvPr id="52236" name="Object 12"/>
          <p:cNvGraphicFramePr>
            <a:graphicFrameLocks noChangeAspect="1"/>
          </p:cNvGraphicFramePr>
          <p:nvPr/>
        </p:nvGraphicFramePr>
        <p:xfrm>
          <a:off x="142875" y="4981575"/>
          <a:ext cx="3865563" cy="609600"/>
        </p:xfrm>
        <a:graphic>
          <a:graphicData uri="http://schemas.openxmlformats.org/presentationml/2006/ole">
            <p:oleObj spid="_x0000_s52236" name="Rovnica" r:id="rId6" imgW="1180800" imgH="215640" progId="Equation.3">
              <p:embed/>
            </p:oleObj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3" name="Text Box 293"/>
          <p:cNvSpPr txBox="1">
            <a:spLocks noChangeArrowheads="1"/>
          </p:cNvSpPr>
          <p:nvPr/>
        </p:nvSpPr>
        <p:spPr bwMode="auto">
          <a:xfrm>
            <a:off x="179388" y="203200"/>
            <a:ext cx="3603625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000" anchor="ctr" anchorCtr="1">
            <a:spAutoFit/>
          </a:bodyPr>
          <a:lstStyle/>
          <a:p>
            <a:r>
              <a:rPr lang="sk-SK" sz="3300" b="0"/>
              <a:t>Teplotná rozťažnosť</a:t>
            </a:r>
            <a:endParaRPr lang="en-US" sz="3000" b="0"/>
          </a:p>
        </p:txBody>
      </p:sp>
      <p:sp>
        <p:nvSpPr>
          <p:cNvPr id="5657" name="Text Box 537"/>
          <p:cNvSpPr txBox="1">
            <a:spLocks noChangeArrowheads="1"/>
          </p:cNvSpPr>
          <p:nvPr/>
        </p:nvSpPr>
        <p:spPr bwMode="auto">
          <a:xfrm>
            <a:off x="177800" y="5741988"/>
            <a:ext cx="8529638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000" tIns="10800" rIns="18000" bIns="10800">
            <a:spAutoFit/>
          </a:bodyPr>
          <a:lstStyle/>
          <a:p>
            <a:r>
              <a:rPr lang="sk-SK" sz="3200" b="0"/>
              <a:t>Pod teplotnou rozťažnosťou rozumieme zmenu roz-</a:t>
            </a:r>
          </a:p>
          <a:p>
            <a:r>
              <a:rPr lang="sk-SK" sz="3200" b="0"/>
              <a:t>merov pevného telesa pri zmene jeho teploty.</a:t>
            </a:r>
            <a:endParaRPr lang="en-US" sz="3200" b="0"/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179388" y="1084263"/>
            <a:ext cx="51006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000">
            <a:spAutoFit/>
          </a:bodyPr>
          <a:lstStyle/>
          <a:p>
            <a:r>
              <a:rPr lang="sk-SK" sz="3200" b="0"/>
              <a:t>Pri teplote  </a:t>
            </a:r>
            <a:r>
              <a:rPr lang="sk-SK" sz="3200" b="0" i="1"/>
              <a:t>t</a:t>
            </a:r>
            <a:r>
              <a:rPr lang="sk-SK" sz="3200" b="0" baseline="-25000"/>
              <a:t>1   </a:t>
            </a:r>
            <a:r>
              <a:rPr lang="sk-SK" sz="3200" b="0"/>
              <a:t>je dĺžka tyče  </a:t>
            </a:r>
            <a:r>
              <a:rPr lang="sk-SK" sz="3200" b="0" i="1"/>
              <a:t>l</a:t>
            </a:r>
            <a:r>
              <a:rPr lang="sk-SK" sz="3200" b="0" baseline="-25000"/>
              <a:t>1</a:t>
            </a:r>
            <a:r>
              <a:rPr lang="sk-SK" sz="3200" b="0"/>
              <a:t>.</a:t>
            </a:r>
            <a:endParaRPr lang="en-US" sz="3200" b="0"/>
          </a:p>
        </p:txBody>
      </p:sp>
      <p:sp>
        <p:nvSpPr>
          <p:cNvPr id="56339" name="Text Box 19"/>
          <p:cNvSpPr txBox="1">
            <a:spLocks noChangeArrowheads="1"/>
          </p:cNvSpPr>
          <p:nvPr/>
        </p:nvSpPr>
        <p:spPr bwMode="auto">
          <a:xfrm>
            <a:off x="179388" y="3417888"/>
            <a:ext cx="6030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000">
            <a:spAutoFit/>
          </a:bodyPr>
          <a:lstStyle/>
          <a:p>
            <a:r>
              <a:rPr lang="sk-SK" sz="3200" b="0"/>
              <a:t>Pri teplote </a:t>
            </a:r>
            <a:r>
              <a:rPr lang="sk-SK" sz="3200" b="0" i="1"/>
              <a:t>t</a:t>
            </a:r>
            <a:r>
              <a:rPr lang="sk-SK" sz="3200" b="0" baseline="-25000"/>
              <a:t>2</a:t>
            </a:r>
            <a:r>
              <a:rPr lang="sk-SK" sz="3200" b="0"/>
              <a:t> </a:t>
            </a:r>
            <a:r>
              <a:rPr lang="sk-SK" sz="3200" b="0">
                <a:sym typeface="Symbol" pitchFamily="18" charset="2"/>
              </a:rPr>
              <a:t> </a:t>
            </a:r>
            <a:r>
              <a:rPr lang="sk-SK" sz="3200" b="0" i="1"/>
              <a:t>t</a:t>
            </a:r>
            <a:r>
              <a:rPr lang="sk-SK" sz="3200" b="0" baseline="-25000"/>
              <a:t>1   </a:t>
            </a:r>
            <a:r>
              <a:rPr lang="sk-SK" sz="3200" b="0"/>
              <a:t>je dĺžka tyče  </a:t>
            </a:r>
            <a:r>
              <a:rPr lang="sk-SK" sz="3200" b="0" i="1"/>
              <a:t>l </a:t>
            </a:r>
            <a:r>
              <a:rPr lang="sk-SK" sz="3200" b="0">
                <a:sym typeface="Symbol" pitchFamily="18" charset="2"/>
              </a:rPr>
              <a:t> </a:t>
            </a:r>
            <a:r>
              <a:rPr lang="sk-SK" sz="3200" b="0" i="1">
                <a:sym typeface="Symbol" pitchFamily="18" charset="2"/>
              </a:rPr>
              <a:t>l</a:t>
            </a:r>
            <a:r>
              <a:rPr lang="sk-SK" sz="3200" b="0" baseline="-25000">
                <a:sym typeface="Symbol" pitchFamily="18" charset="2"/>
              </a:rPr>
              <a:t>1</a:t>
            </a:r>
            <a:r>
              <a:rPr lang="sk-SK" sz="3200" b="0">
                <a:sym typeface="Symbol" pitchFamily="18" charset="2"/>
              </a:rPr>
              <a:t>.</a:t>
            </a:r>
            <a:endParaRPr lang="en-US" sz="3200" b="0" baseline="-25000">
              <a:sym typeface="Symbol" pitchFamily="18" charset="2"/>
            </a:endParaRPr>
          </a:p>
        </p:txBody>
      </p:sp>
      <p:sp>
        <p:nvSpPr>
          <p:cNvPr id="5914" name="AutoShape 794"/>
          <p:cNvSpPr>
            <a:spLocks noChangeArrowheads="1"/>
          </p:cNvSpPr>
          <p:nvPr/>
        </p:nvSpPr>
        <p:spPr bwMode="auto">
          <a:xfrm rot="-5400000">
            <a:off x="4465637" y="-327024"/>
            <a:ext cx="485775" cy="4997450"/>
          </a:xfrm>
          <a:prstGeom prst="can">
            <a:avLst>
              <a:gd name="adj" fmla="val 44437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5400000" scaled="1"/>
          </a:gradFill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grpSp>
        <p:nvGrpSpPr>
          <p:cNvPr id="56350" name="Group 30"/>
          <p:cNvGrpSpPr>
            <a:grpSpLocks/>
          </p:cNvGrpSpPr>
          <p:nvPr/>
        </p:nvGrpSpPr>
        <p:grpSpPr bwMode="auto">
          <a:xfrm>
            <a:off x="2322513" y="2398713"/>
            <a:ext cx="4805362" cy="646112"/>
            <a:chOff x="1386" y="1567"/>
            <a:chExt cx="3027" cy="407"/>
          </a:xfrm>
        </p:grpSpPr>
        <p:grpSp>
          <p:nvGrpSpPr>
            <p:cNvPr id="56344" name="Group 24"/>
            <p:cNvGrpSpPr>
              <a:grpSpLocks/>
            </p:cNvGrpSpPr>
            <p:nvPr/>
          </p:nvGrpSpPr>
          <p:grpSpPr bwMode="auto">
            <a:xfrm>
              <a:off x="1389" y="1567"/>
              <a:ext cx="3024" cy="407"/>
              <a:chOff x="1389" y="1567"/>
              <a:chExt cx="3024" cy="287"/>
            </a:xfrm>
          </p:grpSpPr>
          <p:sp>
            <p:nvSpPr>
              <p:cNvPr id="56340" name="Line 20"/>
              <p:cNvSpPr>
                <a:spLocks noChangeShapeType="1"/>
              </p:cNvSpPr>
              <p:nvPr/>
            </p:nvSpPr>
            <p:spPr bwMode="auto">
              <a:xfrm>
                <a:off x="1389" y="1571"/>
                <a:ext cx="0" cy="28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56341" name="Line 21"/>
              <p:cNvSpPr>
                <a:spLocks noChangeShapeType="1"/>
              </p:cNvSpPr>
              <p:nvPr/>
            </p:nvSpPr>
            <p:spPr bwMode="auto">
              <a:xfrm>
                <a:off x="4413" y="1567"/>
                <a:ext cx="0" cy="28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</p:grpSp>
        <p:sp>
          <p:nvSpPr>
            <p:cNvPr id="56342" name="Line 22"/>
            <p:cNvSpPr>
              <a:spLocks noChangeShapeType="1"/>
            </p:cNvSpPr>
            <p:nvPr/>
          </p:nvSpPr>
          <p:spPr bwMode="auto">
            <a:xfrm>
              <a:off x="1386" y="1926"/>
              <a:ext cx="30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/>
            <a:lstStyle/>
            <a:p>
              <a:endParaRPr lang="sk-SK"/>
            </a:p>
          </p:txBody>
        </p:sp>
      </p:grpSp>
      <p:grpSp>
        <p:nvGrpSpPr>
          <p:cNvPr id="56351" name="Group 31"/>
          <p:cNvGrpSpPr>
            <a:grpSpLocks/>
          </p:cNvGrpSpPr>
          <p:nvPr/>
        </p:nvGrpSpPr>
        <p:grpSpPr bwMode="auto">
          <a:xfrm>
            <a:off x="1747838" y="4716463"/>
            <a:ext cx="6038850" cy="646112"/>
            <a:chOff x="996" y="3062"/>
            <a:chExt cx="3804" cy="407"/>
          </a:xfrm>
        </p:grpSpPr>
        <p:grpSp>
          <p:nvGrpSpPr>
            <p:cNvPr id="56345" name="Group 25"/>
            <p:cNvGrpSpPr>
              <a:grpSpLocks/>
            </p:cNvGrpSpPr>
            <p:nvPr/>
          </p:nvGrpSpPr>
          <p:grpSpPr bwMode="auto">
            <a:xfrm>
              <a:off x="999" y="3062"/>
              <a:ext cx="3798" cy="407"/>
              <a:chOff x="1389" y="1567"/>
              <a:chExt cx="3024" cy="287"/>
            </a:xfrm>
          </p:grpSpPr>
          <p:sp>
            <p:nvSpPr>
              <p:cNvPr id="56346" name="Line 26"/>
              <p:cNvSpPr>
                <a:spLocks noChangeShapeType="1"/>
              </p:cNvSpPr>
              <p:nvPr/>
            </p:nvSpPr>
            <p:spPr bwMode="auto">
              <a:xfrm>
                <a:off x="1389" y="1571"/>
                <a:ext cx="0" cy="28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56347" name="Line 27"/>
              <p:cNvSpPr>
                <a:spLocks noChangeShapeType="1"/>
              </p:cNvSpPr>
              <p:nvPr/>
            </p:nvSpPr>
            <p:spPr bwMode="auto">
              <a:xfrm>
                <a:off x="4413" y="1567"/>
                <a:ext cx="0" cy="28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</p:grpSp>
        <p:sp>
          <p:nvSpPr>
            <p:cNvPr id="56348" name="Line 28"/>
            <p:cNvSpPr>
              <a:spLocks noChangeShapeType="1"/>
            </p:cNvSpPr>
            <p:nvPr/>
          </p:nvSpPr>
          <p:spPr bwMode="auto">
            <a:xfrm>
              <a:off x="996" y="3414"/>
              <a:ext cx="38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6006" name="AutoShape 886"/>
          <p:cNvSpPr>
            <a:spLocks noChangeArrowheads="1"/>
          </p:cNvSpPr>
          <p:nvPr/>
        </p:nvSpPr>
        <p:spPr bwMode="auto">
          <a:xfrm rot="-5400000">
            <a:off x="4514850" y="1370013"/>
            <a:ext cx="485775" cy="6219825"/>
          </a:xfrm>
          <a:prstGeom prst="can">
            <a:avLst>
              <a:gd name="adj" fmla="val 42146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5400000" scaled="1"/>
          </a:gradFill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71680" name="Object 1024"/>
          <p:cNvGraphicFramePr>
            <a:graphicFrameLocks noChangeAspect="1"/>
          </p:cNvGraphicFramePr>
          <p:nvPr/>
        </p:nvGraphicFramePr>
        <p:xfrm>
          <a:off x="4635500" y="2439988"/>
          <a:ext cx="284163" cy="538162"/>
        </p:xfrm>
        <a:graphic>
          <a:graphicData uri="http://schemas.openxmlformats.org/presentationml/2006/ole">
            <p:oleObj spid="_x0000_s71680" name="Rovnica" r:id="rId3" imgW="114120" imgH="215640" progId="Equation.3">
              <p:embed/>
            </p:oleObj>
          </a:graphicData>
        </a:graphic>
      </p:graphicFrame>
      <p:graphicFrame>
        <p:nvGraphicFramePr>
          <p:cNvPr id="71681" name="Object 1025"/>
          <p:cNvGraphicFramePr>
            <a:graphicFrameLocks noChangeAspect="1"/>
          </p:cNvGraphicFramePr>
          <p:nvPr/>
        </p:nvGraphicFramePr>
        <p:xfrm>
          <a:off x="4632325" y="4800600"/>
          <a:ext cx="220663" cy="442913"/>
        </p:xfrm>
        <a:graphic>
          <a:graphicData uri="http://schemas.openxmlformats.org/presentationml/2006/ole">
            <p:oleObj spid="_x0000_s71681" name="Rovnica" r:id="rId4" imgW="88560" imgH="177480" progId="Equation.3">
              <p:embed/>
            </p:oleObj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5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7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7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56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3" grpId="0" autoUpdateAnimBg="0"/>
      <p:bldP spid="5657" grpId="0" uiExpand="1" build="p" autoUpdateAnimBg="0"/>
      <p:bldP spid="56338" grpId="0" autoUpdateAnimBg="0"/>
      <p:bldP spid="56339" grpId="0" autoUpdateAnimBg="0"/>
      <p:bldP spid="600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/>
          <p:cNvSpPr>
            <a:spLocks noChangeArrowheads="1"/>
          </p:cNvSpPr>
          <p:nvPr/>
        </p:nvSpPr>
        <p:spPr bwMode="auto">
          <a:xfrm rot="-5400000">
            <a:off x="4465637" y="-327024"/>
            <a:ext cx="485775" cy="4997450"/>
          </a:xfrm>
          <a:prstGeom prst="can">
            <a:avLst>
              <a:gd name="adj" fmla="val 0"/>
            </a:avLst>
          </a:prstGeom>
          <a:gradFill rotWithShape="0">
            <a:gsLst>
              <a:gs pos="0">
                <a:srgbClr val="CCECFF">
                  <a:gamma/>
                  <a:shade val="76078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76078"/>
                  <a:invGamma/>
                </a:srgbClr>
              </a:gs>
            </a:gsLst>
            <a:lin ang="5400000" scaled="1"/>
          </a:gradFill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96838" y="5754688"/>
            <a:ext cx="8805862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000" tIns="10800" rIns="18000" bIns="10800" anchor="ctr" anchorCtr="1">
            <a:spAutoFit/>
          </a:bodyPr>
          <a:lstStyle/>
          <a:p>
            <a:r>
              <a:rPr lang="sk-SK" sz="3200" b="0"/>
              <a:t>Pri vyššej teplote atómy kmitajú na väčšom priestore,</a:t>
            </a:r>
          </a:p>
          <a:p>
            <a:r>
              <a:rPr lang="sk-SK" sz="3200" b="0"/>
              <a:t>ich vzdialenosti sa zväčšia.</a:t>
            </a:r>
            <a:endParaRPr lang="en-US" sz="3200" b="0"/>
          </a:p>
        </p:txBody>
      </p:sp>
      <p:sp>
        <p:nvSpPr>
          <p:cNvPr id="58449" name="AutoShape 81"/>
          <p:cNvSpPr>
            <a:spLocks noChangeArrowheads="1"/>
          </p:cNvSpPr>
          <p:nvPr/>
        </p:nvSpPr>
        <p:spPr bwMode="auto">
          <a:xfrm rot="-5400000">
            <a:off x="4516438" y="1370013"/>
            <a:ext cx="485775" cy="6219825"/>
          </a:xfrm>
          <a:prstGeom prst="can">
            <a:avLst>
              <a:gd name="adj" fmla="val 0"/>
            </a:avLst>
          </a:prstGeom>
          <a:solidFill>
            <a:srgbClr val="CCECFF"/>
          </a:solidFill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grpSp>
        <p:nvGrpSpPr>
          <p:cNvPr id="58450" name="Group 82"/>
          <p:cNvGrpSpPr>
            <a:grpSpLocks/>
          </p:cNvGrpSpPr>
          <p:nvPr/>
        </p:nvGrpSpPr>
        <p:grpSpPr bwMode="auto">
          <a:xfrm>
            <a:off x="1701800" y="4264025"/>
            <a:ext cx="6119813" cy="439738"/>
            <a:chOff x="925" y="1958"/>
            <a:chExt cx="3855" cy="277"/>
          </a:xfrm>
        </p:grpSpPr>
        <p:sp>
          <p:nvSpPr>
            <p:cNvPr id="58451" name="Oval 83"/>
            <p:cNvSpPr>
              <a:spLocks noChangeArrowheads="1"/>
            </p:cNvSpPr>
            <p:nvPr/>
          </p:nvSpPr>
          <p:spPr bwMode="auto">
            <a:xfrm>
              <a:off x="925" y="1958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52" name="Oval 84"/>
            <p:cNvSpPr>
              <a:spLocks noChangeArrowheads="1"/>
            </p:cNvSpPr>
            <p:nvPr/>
          </p:nvSpPr>
          <p:spPr bwMode="auto">
            <a:xfrm>
              <a:off x="925" y="2057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53" name="Oval 85"/>
            <p:cNvSpPr>
              <a:spLocks noChangeArrowheads="1"/>
            </p:cNvSpPr>
            <p:nvPr/>
          </p:nvSpPr>
          <p:spPr bwMode="auto">
            <a:xfrm>
              <a:off x="925" y="2156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54" name="Oval 86"/>
            <p:cNvSpPr>
              <a:spLocks noChangeArrowheads="1"/>
            </p:cNvSpPr>
            <p:nvPr/>
          </p:nvSpPr>
          <p:spPr bwMode="auto">
            <a:xfrm>
              <a:off x="1082" y="1958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55" name="Oval 87"/>
            <p:cNvSpPr>
              <a:spLocks noChangeArrowheads="1"/>
            </p:cNvSpPr>
            <p:nvPr/>
          </p:nvSpPr>
          <p:spPr bwMode="auto">
            <a:xfrm>
              <a:off x="1082" y="2057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56" name="Oval 88"/>
            <p:cNvSpPr>
              <a:spLocks noChangeArrowheads="1"/>
            </p:cNvSpPr>
            <p:nvPr/>
          </p:nvSpPr>
          <p:spPr bwMode="auto">
            <a:xfrm>
              <a:off x="1082" y="2156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57" name="Oval 89"/>
            <p:cNvSpPr>
              <a:spLocks noChangeArrowheads="1"/>
            </p:cNvSpPr>
            <p:nvPr/>
          </p:nvSpPr>
          <p:spPr bwMode="auto">
            <a:xfrm>
              <a:off x="1240" y="1958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58" name="Oval 90"/>
            <p:cNvSpPr>
              <a:spLocks noChangeArrowheads="1"/>
            </p:cNvSpPr>
            <p:nvPr/>
          </p:nvSpPr>
          <p:spPr bwMode="auto">
            <a:xfrm>
              <a:off x="1240" y="2057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59" name="Oval 91"/>
            <p:cNvSpPr>
              <a:spLocks noChangeArrowheads="1"/>
            </p:cNvSpPr>
            <p:nvPr/>
          </p:nvSpPr>
          <p:spPr bwMode="auto">
            <a:xfrm>
              <a:off x="1240" y="2156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60" name="Oval 92"/>
            <p:cNvSpPr>
              <a:spLocks noChangeArrowheads="1"/>
            </p:cNvSpPr>
            <p:nvPr/>
          </p:nvSpPr>
          <p:spPr bwMode="auto">
            <a:xfrm>
              <a:off x="1397" y="1958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61" name="Oval 93"/>
            <p:cNvSpPr>
              <a:spLocks noChangeArrowheads="1"/>
            </p:cNvSpPr>
            <p:nvPr/>
          </p:nvSpPr>
          <p:spPr bwMode="auto">
            <a:xfrm>
              <a:off x="1397" y="2057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62" name="Oval 94"/>
            <p:cNvSpPr>
              <a:spLocks noChangeArrowheads="1"/>
            </p:cNvSpPr>
            <p:nvPr/>
          </p:nvSpPr>
          <p:spPr bwMode="auto">
            <a:xfrm>
              <a:off x="1397" y="2156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63" name="Oval 95"/>
            <p:cNvSpPr>
              <a:spLocks noChangeArrowheads="1"/>
            </p:cNvSpPr>
            <p:nvPr/>
          </p:nvSpPr>
          <p:spPr bwMode="auto">
            <a:xfrm>
              <a:off x="1554" y="1958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64" name="Oval 96"/>
            <p:cNvSpPr>
              <a:spLocks noChangeArrowheads="1"/>
            </p:cNvSpPr>
            <p:nvPr/>
          </p:nvSpPr>
          <p:spPr bwMode="auto">
            <a:xfrm>
              <a:off x="1554" y="2057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65" name="Oval 97"/>
            <p:cNvSpPr>
              <a:spLocks noChangeArrowheads="1"/>
            </p:cNvSpPr>
            <p:nvPr/>
          </p:nvSpPr>
          <p:spPr bwMode="auto">
            <a:xfrm>
              <a:off x="1554" y="2156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66" name="Oval 98"/>
            <p:cNvSpPr>
              <a:spLocks noChangeArrowheads="1"/>
            </p:cNvSpPr>
            <p:nvPr/>
          </p:nvSpPr>
          <p:spPr bwMode="auto">
            <a:xfrm>
              <a:off x="1712" y="1958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67" name="Oval 99"/>
            <p:cNvSpPr>
              <a:spLocks noChangeArrowheads="1"/>
            </p:cNvSpPr>
            <p:nvPr/>
          </p:nvSpPr>
          <p:spPr bwMode="auto">
            <a:xfrm>
              <a:off x="1712" y="2057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68" name="Oval 100"/>
            <p:cNvSpPr>
              <a:spLocks noChangeArrowheads="1"/>
            </p:cNvSpPr>
            <p:nvPr/>
          </p:nvSpPr>
          <p:spPr bwMode="auto">
            <a:xfrm>
              <a:off x="1712" y="2156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69" name="Oval 101"/>
            <p:cNvSpPr>
              <a:spLocks noChangeArrowheads="1"/>
            </p:cNvSpPr>
            <p:nvPr/>
          </p:nvSpPr>
          <p:spPr bwMode="auto">
            <a:xfrm>
              <a:off x="1869" y="1958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70" name="Oval 102"/>
            <p:cNvSpPr>
              <a:spLocks noChangeArrowheads="1"/>
            </p:cNvSpPr>
            <p:nvPr/>
          </p:nvSpPr>
          <p:spPr bwMode="auto">
            <a:xfrm>
              <a:off x="1869" y="2057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71" name="Oval 103"/>
            <p:cNvSpPr>
              <a:spLocks noChangeArrowheads="1"/>
            </p:cNvSpPr>
            <p:nvPr/>
          </p:nvSpPr>
          <p:spPr bwMode="auto">
            <a:xfrm>
              <a:off x="1869" y="2156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72" name="Oval 104"/>
            <p:cNvSpPr>
              <a:spLocks noChangeArrowheads="1"/>
            </p:cNvSpPr>
            <p:nvPr/>
          </p:nvSpPr>
          <p:spPr bwMode="auto">
            <a:xfrm>
              <a:off x="2026" y="1958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73" name="Oval 105"/>
            <p:cNvSpPr>
              <a:spLocks noChangeArrowheads="1"/>
            </p:cNvSpPr>
            <p:nvPr/>
          </p:nvSpPr>
          <p:spPr bwMode="auto">
            <a:xfrm>
              <a:off x="2026" y="2057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74" name="Oval 106"/>
            <p:cNvSpPr>
              <a:spLocks noChangeArrowheads="1"/>
            </p:cNvSpPr>
            <p:nvPr/>
          </p:nvSpPr>
          <p:spPr bwMode="auto">
            <a:xfrm>
              <a:off x="2026" y="2156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75" name="Oval 107"/>
            <p:cNvSpPr>
              <a:spLocks noChangeArrowheads="1"/>
            </p:cNvSpPr>
            <p:nvPr/>
          </p:nvSpPr>
          <p:spPr bwMode="auto">
            <a:xfrm>
              <a:off x="2184" y="1958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76" name="Oval 108"/>
            <p:cNvSpPr>
              <a:spLocks noChangeArrowheads="1"/>
            </p:cNvSpPr>
            <p:nvPr/>
          </p:nvSpPr>
          <p:spPr bwMode="auto">
            <a:xfrm>
              <a:off x="2184" y="2057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77" name="Oval 109"/>
            <p:cNvSpPr>
              <a:spLocks noChangeArrowheads="1"/>
            </p:cNvSpPr>
            <p:nvPr/>
          </p:nvSpPr>
          <p:spPr bwMode="auto">
            <a:xfrm>
              <a:off x="2184" y="2156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78" name="Oval 110"/>
            <p:cNvSpPr>
              <a:spLocks noChangeArrowheads="1"/>
            </p:cNvSpPr>
            <p:nvPr/>
          </p:nvSpPr>
          <p:spPr bwMode="auto">
            <a:xfrm>
              <a:off x="2341" y="1958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79" name="Oval 111"/>
            <p:cNvSpPr>
              <a:spLocks noChangeArrowheads="1"/>
            </p:cNvSpPr>
            <p:nvPr/>
          </p:nvSpPr>
          <p:spPr bwMode="auto">
            <a:xfrm>
              <a:off x="2341" y="2057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80" name="Oval 112"/>
            <p:cNvSpPr>
              <a:spLocks noChangeArrowheads="1"/>
            </p:cNvSpPr>
            <p:nvPr/>
          </p:nvSpPr>
          <p:spPr bwMode="auto">
            <a:xfrm>
              <a:off x="2341" y="2156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81" name="Oval 113"/>
            <p:cNvSpPr>
              <a:spLocks noChangeArrowheads="1"/>
            </p:cNvSpPr>
            <p:nvPr/>
          </p:nvSpPr>
          <p:spPr bwMode="auto">
            <a:xfrm>
              <a:off x="2498" y="1958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82" name="Oval 114"/>
            <p:cNvSpPr>
              <a:spLocks noChangeArrowheads="1"/>
            </p:cNvSpPr>
            <p:nvPr/>
          </p:nvSpPr>
          <p:spPr bwMode="auto">
            <a:xfrm>
              <a:off x="2498" y="2057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83" name="Oval 115"/>
            <p:cNvSpPr>
              <a:spLocks noChangeArrowheads="1"/>
            </p:cNvSpPr>
            <p:nvPr/>
          </p:nvSpPr>
          <p:spPr bwMode="auto">
            <a:xfrm>
              <a:off x="2498" y="2156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84" name="Oval 116"/>
            <p:cNvSpPr>
              <a:spLocks noChangeArrowheads="1"/>
            </p:cNvSpPr>
            <p:nvPr/>
          </p:nvSpPr>
          <p:spPr bwMode="auto">
            <a:xfrm>
              <a:off x="2656" y="1958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85" name="Oval 117"/>
            <p:cNvSpPr>
              <a:spLocks noChangeArrowheads="1"/>
            </p:cNvSpPr>
            <p:nvPr/>
          </p:nvSpPr>
          <p:spPr bwMode="auto">
            <a:xfrm>
              <a:off x="2656" y="2057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86" name="Oval 118"/>
            <p:cNvSpPr>
              <a:spLocks noChangeArrowheads="1"/>
            </p:cNvSpPr>
            <p:nvPr/>
          </p:nvSpPr>
          <p:spPr bwMode="auto">
            <a:xfrm>
              <a:off x="2656" y="2156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87" name="Oval 119"/>
            <p:cNvSpPr>
              <a:spLocks noChangeArrowheads="1"/>
            </p:cNvSpPr>
            <p:nvPr/>
          </p:nvSpPr>
          <p:spPr bwMode="auto">
            <a:xfrm>
              <a:off x="2813" y="1958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88" name="Oval 120"/>
            <p:cNvSpPr>
              <a:spLocks noChangeArrowheads="1"/>
            </p:cNvSpPr>
            <p:nvPr/>
          </p:nvSpPr>
          <p:spPr bwMode="auto">
            <a:xfrm>
              <a:off x="2813" y="2057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89" name="Oval 121"/>
            <p:cNvSpPr>
              <a:spLocks noChangeArrowheads="1"/>
            </p:cNvSpPr>
            <p:nvPr/>
          </p:nvSpPr>
          <p:spPr bwMode="auto">
            <a:xfrm>
              <a:off x="2813" y="2156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90" name="Oval 122"/>
            <p:cNvSpPr>
              <a:spLocks noChangeArrowheads="1"/>
            </p:cNvSpPr>
            <p:nvPr/>
          </p:nvSpPr>
          <p:spPr bwMode="auto">
            <a:xfrm>
              <a:off x="2971" y="1958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91" name="Oval 123"/>
            <p:cNvSpPr>
              <a:spLocks noChangeArrowheads="1"/>
            </p:cNvSpPr>
            <p:nvPr/>
          </p:nvSpPr>
          <p:spPr bwMode="auto">
            <a:xfrm>
              <a:off x="2971" y="2057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92" name="Oval 124"/>
            <p:cNvSpPr>
              <a:spLocks noChangeArrowheads="1"/>
            </p:cNvSpPr>
            <p:nvPr/>
          </p:nvSpPr>
          <p:spPr bwMode="auto">
            <a:xfrm>
              <a:off x="2971" y="2156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93" name="Oval 125"/>
            <p:cNvSpPr>
              <a:spLocks noChangeArrowheads="1"/>
            </p:cNvSpPr>
            <p:nvPr/>
          </p:nvSpPr>
          <p:spPr bwMode="auto">
            <a:xfrm>
              <a:off x="3128" y="1958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94" name="Oval 126"/>
            <p:cNvSpPr>
              <a:spLocks noChangeArrowheads="1"/>
            </p:cNvSpPr>
            <p:nvPr/>
          </p:nvSpPr>
          <p:spPr bwMode="auto">
            <a:xfrm>
              <a:off x="3128" y="2057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95" name="Oval 127"/>
            <p:cNvSpPr>
              <a:spLocks noChangeArrowheads="1"/>
            </p:cNvSpPr>
            <p:nvPr/>
          </p:nvSpPr>
          <p:spPr bwMode="auto">
            <a:xfrm>
              <a:off x="3128" y="2156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96" name="Oval 128"/>
            <p:cNvSpPr>
              <a:spLocks noChangeArrowheads="1"/>
            </p:cNvSpPr>
            <p:nvPr/>
          </p:nvSpPr>
          <p:spPr bwMode="auto">
            <a:xfrm>
              <a:off x="3285" y="1958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97" name="Oval 129"/>
            <p:cNvSpPr>
              <a:spLocks noChangeArrowheads="1"/>
            </p:cNvSpPr>
            <p:nvPr/>
          </p:nvSpPr>
          <p:spPr bwMode="auto">
            <a:xfrm>
              <a:off x="3285" y="2057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98" name="Oval 130"/>
            <p:cNvSpPr>
              <a:spLocks noChangeArrowheads="1"/>
            </p:cNvSpPr>
            <p:nvPr/>
          </p:nvSpPr>
          <p:spPr bwMode="auto">
            <a:xfrm>
              <a:off x="3285" y="2156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99" name="Oval 131"/>
            <p:cNvSpPr>
              <a:spLocks noChangeArrowheads="1"/>
            </p:cNvSpPr>
            <p:nvPr/>
          </p:nvSpPr>
          <p:spPr bwMode="auto">
            <a:xfrm>
              <a:off x="3443" y="1958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00" name="Oval 132"/>
            <p:cNvSpPr>
              <a:spLocks noChangeArrowheads="1"/>
            </p:cNvSpPr>
            <p:nvPr/>
          </p:nvSpPr>
          <p:spPr bwMode="auto">
            <a:xfrm>
              <a:off x="3443" y="2057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01" name="Oval 133"/>
            <p:cNvSpPr>
              <a:spLocks noChangeArrowheads="1"/>
            </p:cNvSpPr>
            <p:nvPr/>
          </p:nvSpPr>
          <p:spPr bwMode="auto">
            <a:xfrm>
              <a:off x="3443" y="2156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02" name="Oval 134"/>
            <p:cNvSpPr>
              <a:spLocks noChangeArrowheads="1"/>
            </p:cNvSpPr>
            <p:nvPr/>
          </p:nvSpPr>
          <p:spPr bwMode="auto">
            <a:xfrm>
              <a:off x="3600" y="1958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03" name="Oval 135"/>
            <p:cNvSpPr>
              <a:spLocks noChangeArrowheads="1"/>
            </p:cNvSpPr>
            <p:nvPr/>
          </p:nvSpPr>
          <p:spPr bwMode="auto">
            <a:xfrm>
              <a:off x="3600" y="2057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04" name="Oval 136"/>
            <p:cNvSpPr>
              <a:spLocks noChangeArrowheads="1"/>
            </p:cNvSpPr>
            <p:nvPr/>
          </p:nvSpPr>
          <p:spPr bwMode="auto">
            <a:xfrm>
              <a:off x="3600" y="2156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05" name="Oval 137"/>
            <p:cNvSpPr>
              <a:spLocks noChangeArrowheads="1"/>
            </p:cNvSpPr>
            <p:nvPr/>
          </p:nvSpPr>
          <p:spPr bwMode="auto">
            <a:xfrm>
              <a:off x="3757" y="1958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06" name="Oval 138"/>
            <p:cNvSpPr>
              <a:spLocks noChangeArrowheads="1"/>
            </p:cNvSpPr>
            <p:nvPr/>
          </p:nvSpPr>
          <p:spPr bwMode="auto">
            <a:xfrm>
              <a:off x="3757" y="2057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07" name="Oval 139"/>
            <p:cNvSpPr>
              <a:spLocks noChangeArrowheads="1"/>
            </p:cNvSpPr>
            <p:nvPr/>
          </p:nvSpPr>
          <p:spPr bwMode="auto">
            <a:xfrm>
              <a:off x="3757" y="2156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08" name="Oval 140"/>
            <p:cNvSpPr>
              <a:spLocks noChangeArrowheads="1"/>
            </p:cNvSpPr>
            <p:nvPr/>
          </p:nvSpPr>
          <p:spPr bwMode="auto">
            <a:xfrm>
              <a:off x="3915" y="1958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09" name="Oval 141"/>
            <p:cNvSpPr>
              <a:spLocks noChangeArrowheads="1"/>
            </p:cNvSpPr>
            <p:nvPr/>
          </p:nvSpPr>
          <p:spPr bwMode="auto">
            <a:xfrm>
              <a:off x="3915" y="2057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10" name="Oval 142"/>
            <p:cNvSpPr>
              <a:spLocks noChangeArrowheads="1"/>
            </p:cNvSpPr>
            <p:nvPr/>
          </p:nvSpPr>
          <p:spPr bwMode="auto">
            <a:xfrm>
              <a:off x="3915" y="2156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11" name="Oval 143"/>
            <p:cNvSpPr>
              <a:spLocks noChangeArrowheads="1"/>
            </p:cNvSpPr>
            <p:nvPr/>
          </p:nvSpPr>
          <p:spPr bwMode="auto">
            <a:xfrm>
              <a:off x="4072" y="1958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12" name="Oval 144"/>
            <p:cNvSpPr>
              <a:spLocks noChangeArrowheads="1"/>
            </p:cNvSpPr>
            <p:nvPr/>
          </p:nvSpPr>
          <p:spPr bwMode="auto">
            <a:xfrm>
              <a:off x="4072" y="2057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13" name="Oval 145"/>
            <p:cNvSpPr>
              <a:spLocks noChangeArrowheads="1"/>
            </p:cNvSpPr>
            <p:nvPr/>
          </p:nvSpPr>
          <p:spPr bwMode="auto">
            <a:xfrm>
              <a:off x="4072" y="2156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14" name="Oval 146"/>
            <p:cNvSpPr>
              <a:spLocks noChangeArrowheads="1"/>
            </p:cNvSpPr>
            <p:nvPr/>
          </p:nvSpPr>
          <p:spPr bwMode="auto">
            <a:xfrm>
              <a:off x="4229" y="1958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15" name="Oval 147"/>
            <p:cNvSpPr>
              <a:spLocks noChangeArrowheads="1"/>
            </p:cNvSpPr>
            <p:nvPr/>
          </p:nvSpPr>
          <p:spPr bwMode="auto">
            <a:xfrm>
              <a:off x="4229" y="2057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16" name="Oval 148"/>
            <p:cNvSpPr>
              <a:spLocks noChangeArrowheads="1"/>
            </p:cNvSpPr>
            <p:nvPr/>
          </p:nvSpPr>
          <p:spPr bwMode="auto">
            <a:xfrm>
              <a:off x="4229" y="2156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17" name="Oval 149"/>
            <p:cNvSpPr>
              <a:spLocks noChangeArrowheads="1"/>
            </p:cNvSpPr>
            <p:nvPr/>
          </p:nvSpPr>
          <p:spPr bwMode="auto">
            <a:xfrm>
              <a:off x="4387" y="1958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18" name="Oval 150"/>
            <p:cNvSpPr>
              <a:spLocks noChangeArrowheads="1"/>
            </p:cNvSpPr>
            <p:nvPr/>
          </p:nvSpPr>
          <p:spPr bwMode="auto">
            <a:xfrm>
              <a:off x="4387" y="2057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19" name="Oval 151"/>
            <p:cNvSpPr>
              <a:spLocks noChangeArrowheads="1"/>
            </p:cNvSpPr>
            <p:nvPr/>
          </p:nvSpPr>
          <p:spPr bwMode="auto">
            <a:xfrm>
              <a:off x="4387" y="2156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20" name="Oval 152"/>
            <p:cNvSpPr>
              <a:spLocks noChangeArrowheads="1"/>
            </p:cNvSpPr>
            <p:nvPr/>
          </p:nvSpPr>
          <p:spPr bwMode="auto">
            <a:xfrm>
              <a:off x="4544" y="1958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21" name="Oval 153"/>
            <p:cNvSpPr>
              <a:spLocks noChangeArrowheads="1"/>
            </p:cNvSpPr>
            <p:nvPr/>
          </p:nvSpPr>
          <p:spPr bwMode="auto">
            <a:xfrm>
              <a:off x="4544" y="2057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22" name="Oval 154"/>
            <p:cNvSpPr>
              <a:spLocks noChangeArrowheads="1"/>
            </p:cNvSpPr>
            <p:nvPr/>
          </p:nvSpPr>
          <p:spPr bwMode="auto">
            <a:xfrm>
              <a:off x="4544" y="2156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23" name="Oval 155"/>
            <p:cNvSpPr>
              <a:spLocks noChangeArrowheads="1"/>
            </p:cNvSpPr>
            <p:nvPr/>
          </p:nvSpPr>
          <p:spPr bwMode="auto">
            <a:xfrm>
              <a:off x="4701" y="1958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24" name="Oval 156"/>
            <p:cNvSpPr>
              <a:spLocks noChangeArrowheads="1"/>
            </p:cNvSpPr>
            <p:nvPr/>
          </p:nvSpPr>
          <p:spPr bwMode="auto">
            <a:xfrm>
              <a:off x="4701" y="2057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25" name="Oval 157"/>
            <p:cNvSpPr>
              <a:spLocks noChangeArrowheads="1"/>
            </p:cNvSpPr>
            <p:nvPr/>
          </p:nvSpPr>
          <p:spPr bwMode="auto">
            <a:xfrm>
              <a:off x="4701" y="2156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58584" name="Group 216"/>
          <p:cNvGrpSpPr>
            <a:grpSpLocks/>
          </p:cNvGrpSpPr>
          <p:nvPr/>
        </p:nvGrpSpPr>
        <p:grpSpPr bwMode="auto">
          <a:xfrm>
            <a:off x="2217738" y="1965325"/>
            <a:ext cx="4959350" cy="419100"/>
            <a:chOff x="1327" y="1343"/>
            <a:chExt cx="3124" cy="264"/>
          </a:xfrm>
        </p:grpSpPr>
        <p:sp>
          <p:nvSpPr>
            <p:cNvPr id="58375" name="Oval 7"/>
            <p:cNvSpPr>
              <a:spLocks noChangeAspect="1" noChangeArrowheads="1"/>
            </p:cNvSpPr>
            <p:nvPr/>
          </p:nvSpPr>
          <p:spPr bwMode="auto">
            <a:xfrm>
              <a:off x="1330" y="1455"/>
              <a:ext cx="45" cy="45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378" name="Oval 10"/>
            <p:cNvSpPr>
              <a:spLocks noChangeAspect="1" noChangeArrowheads="1"/>
            </p:cNvSpPr>
            <p:nvPr/>
          </p:nvSpPr>
          <p:spPr bwMode="auto">
            <a:xfrm>
              <a:off x="1453" y="1455"/>
              <a:ext cx="45" cy="45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381" name="Oval 13"/>
            <p:cNvSpPr>
              <a:spLocks noChangeAspect="1" noChangeArrowheads="1"/>
            </p:cNvSpPr>
            <p:nvPr/>
          </p:nvSpPr>
          <p:spPr bwMode="auto">
            <a:xfrm>
              <a:off x="1576" y="1455"/>
              <a:ext cx="45" cy="45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384" name="Oval 16"/>
            <p:cNvSpPr>
              <a:spLocks noChangeAspect="1" noChangeArrowheads="1"/>
            </p:cNvSpPr>
            <p:nvPr/>
          </p:nvSpPr>
          <p:spPr bwMode="auto">
            <a:xfrm>
              <a:off x="1699" y="1455"/>
              <a:ext cx="45" cy="45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387" name="Oval 19"/>
            <p:cNvSpPr>
              <a:spLocks noChangeAspect="1" noChangeArrowheads="1"/>
            </p:cNvSpPr>
            <p:nvPr/>
          </p:nvSpPr>
          <p:spPr bwMode="auto">
            <a:xfrm>
              <a:off x="1822" y="1455"/>
              <a:ext cx="45" cy="45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390" name="Oval 22"/>
            <p:cNvSpPr>
              <a:spLocks noChangeAspect="1" noChangeArrowheads="1"/>
            </p:cNvSpPr>
            <p:nvPr/>
          </p:nvSpPr>
          <p:spPr bwMode="auto">
            <a:xfrm>
              <a:off x="1945" y="1455"/>
              <a:ext cx="45" cy="45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393" name="Oval 25"/>
            <p:cNvSpPr>
              <a:spLocks noChangeAspect="1" noChangeArrowheads="1"/>
            </p:cNvSpPr>
            <p:nvPr/>
          </p:nvSpPr>
          <p:spPr bwMode="auto">
            <a:xfrm>
              <a:off x="2068" y="1455"/>
              <a:ext cx="45" cy="45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396" name="Oval 28"/>
            <p:cNvSpPr>
              <a:spLocks noChangeAspect="1" noChangeArrowheads="1"/>
            </p:cNvSpPr>
            <p:nvPr/>
          </p:nvSpPr>
          <p:spPr bwMode="auto">
            <a:xfrm>
              <a:off x="2191" y="1455"/>
              <a:ext cx="45" cy="45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399" name="Oval 31"/>
            <p:cNvSpPr>
              <a:spLocks noChangeAspect="1" noChangeArrowheads="1"/>
            </p:cNvSpPr>
            <p:nvPr/>
          </p:nvSpPr>
          <p:spPr bwMode="auto">
            <a:xfrm>
              <a:off x="2314" y="1455"/>
              <a:ext cx="45" cy="45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02" name="Oval 34"/>
            <p:cNvSpPr>
              <a:spLocks noChangeAspect="1" noChangeArrowheads="1"/>
            </p:cNvSpPr>
            <p:nvPr/>
          </p:nvSpPr>
          <p:spPr bwMode="auto">
            <a:xfrm>
              <a:off x="2437" y="1455"/>
              <a:ext cx="45" cy="45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05" name="Oval 37"/>
            <p:cNvSpPr>
              <a:spLocks noChangeAspect="1" noChangeArrowheads="1"/>
            </p:cNvSpPr>
            <p:nvPr/>
          </p:nvSpPr>
          <p:spPr bwMode="auto">
            <a:xfrm>
              <a:off x="2560" y="1455"/>
              <a:ext cx="45" cy="45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08" name="Oval 40"/>
            <p:cNvSpPr>
              <a:spLocks noChangeAspect="1" noChangeArrowheads="1"/>
            </p:cNvSpPr>
            <p:nvPr/>
          </p:nvSpPr>
          <p:spPr bwMode="auto">
            <a:xfrm>
              <a:off x="2683" y="1455"/>
              <a:ext cx="45" cy="45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11" name="Oval 43"/>
            <p:cNvSpPr>
              <a:spLocks noChangeAspect="1" noChangeArrowheads="1"/>
            </p:cNvSpPr>
            <p:nvPr/>
          </p:nvSpPr>
          <p:spPr bwMode="auto">
            <a:xfrm>
              <a:off x="2806" y="1455"/>
              <a:ext cx="45" cy="45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14" name="Oval 46"/>
            <p:cNvSpPr>
              <a:spLocks noChangeAspect="1" noChangeArrowheads="1"/>
            </p:cNvSpPr>
            <p:nvPr/>
          </p:nvSpPr>
          <p:spPr bwMode="auto">
            <a:xfrm>
              <a:off x="2929" y="1455"/>
              <a:ext cx="45" cy="45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17" name="Oval 49"/>
            <p:cNvSpPr>
              <a:spLocks noChangeAspect="1" noChangeArrowheads="1"/>
            </p:cNvSpPr>
            <p:nvPr/>
          </p:nvSpPr>
          <p:spPr bwMode="auto">
            <a:xfrm>
              <a:off x="3052" y="1455"/>
              <a:ext cx="45" cy="45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20" name="Oval 52"/>
            <p:cNvSpPr>
              <a:spLocks noChangeAspect="1" noChangeArrowheads="1"/>
            </p:cNvSpPr>
            <p:nvPr/>
          </p:nvSpPr>
          <p:spPr bwMode="auto">
            <a:xfrm>
              <a:off x="3175" y="1455"/>
              <a:ext cx="45" cy="45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23" name="Oval 55"/>
            <p:cNvSpPr>
              <a:spLocks noChangeAspect="1" noChangeArrowheads="1"/>
            </p:cNvSpPr>
            <p:nvPr/>
          </p:nvSpPr>
          <p:spPr bwMode="auto">
            <a:xfrm>
              <a:off x="3298" y="1455"/>
              <a:ext cx="45" cy="45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26" name="Oval 58"/>
            <p:cNvSpPr>
              <a:spLocks noChangeAspect="1" noChangeArrowheads="1"/>
            </p:cNvSpPr>
            <p:nvPr/>
          </p:nvSpPr>
          <p:spPr bwMode="auto">
            <a:xfrm>
              <a:off x="3421" y="1455"/>
              <a:ext cx="45" cy="45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29" name="Oval 61"/>
            <p:cNvSpPr>
              <a:spLocks noChangeAspect="1" noChangeArrowheads="1"/>
            </p:cNvSpPr>
            <p:nvPr/>
          </p:nvSpPr>
          <p:spPr bwMode="auto">
            <a:xfrm>
              <a:off x="3544" y="1455"/>
              <a:ext cx="45" cy="45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32" name="Oval 64"/>
            <p:cNvSpPr>
              <a:spLocks noChangeAspect="1" noChangeArrowheads="1"/>
            </p:cNvSpPr>
            <p:nvPr/>
          </p:nvSpPr>
          <p:spPr bwMode="auto">
            <a:xfrm>
              <a:off x="3667" y="1455"/>
              <a:ext cx="45" cy="45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35" name="Oval 67"/>
            <p:cNvSpPr>
              <a:spLocks noChangeAspect="1" noChangeArrowheads="1"/>
            </p:cNvSpPr>
            <p:nvPr/>
          </p:nvSpPr>
          <p:spPr bwMode="auto">
            <a:xfrm>
              <a:off x="3790" y="1455"/>
              <a:ext cx="45" cy="45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38" name="Oval 70"/>
            <p:cNvSpPr>
              <a:spLocks noChangeAspect="1" noChangeArrowheads="1"/>
            </p:cNvSpPr>
            <p:nvPr/>
          </p:nvSpPr>
          <p:spPr bwMode="auto">
            <a:xfrm>
              <a:off x="3913" y="1455"/>
              <a:ext cx="45" cy="45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41" name="Oval 73"/>
            <p:cNvSpPr>
              <a:spLocks noChangeAspect="1" noChangeArrowheads="1"/>
            </p:cNvSpPr>
            <p:nvPr/>
          </p:nvSpPr>
          <p:spPr bwMode="auto">
            <a:xfrm>
              <a:off x="4036" y="1455"/>
              <a:ext cx="45" cy="45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44" name="Oval 76"/>
            <p:cNvSpPr>
              <a:spLocks noChangeAspect="1" noChangeArrowheads="1"/>
            </p:cNvSpPr>
            <p:nvPr/>
          </p:nvSpPr>
          <p:spPr bwMode="auto">
            <a:xfrm>
              <a:off x="4159" y="1455"/>
              <a:ext cx="45" cy="45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47" name="Oval 79"/>
            <p:cNvSpPr>
              <a:spLocks noChangeAspect="1" noChangeArrowheads="1"/>
            </p:cNvSpPr>
            <p:nvPr/>
          </p:nvSpPr>
          <p:spPr bwMode="auto">
            <a:xfrm>
              <a:off x="4282" y="1455"/>
              <a:ext cx="45" cy="45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28" name="Oval 160"/>
            <p:cNvSpPr>
              <a:spLocks noChangeAspect="1" noChangeArrowheads="1"/>
            </p:cNvSpPr>
            <p:nvPr/>
          </p:nvSpPr>
          <p:spPr bwMode="auto">
            <a:xfrm>
              <a:off x="4396" y="1455"/>
              <a:ext cx="45" cy="45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32" name="Oval 164"/>
            <p:cNvSpPr>
              <a:spLocks noChangeAspect="1" noChangeArrowheads="1"/>
            </p:cNvSpPr>
            <p:nvPr/>
          </p:nvSpPr>
          <p:spPr bwMode="auto">
            <a:xfrm>
              <a:off x="1328" y="1343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33" name="Oval 165"/>
            <p:cNvSpPr>
              <a:spLocks noChangeAspect="1" noChangeArrowheads="1"/>
            </p:cNvSpPr>
            <p:nvPr/>
          </p:nvSpPr>
          <p:spPr bwMode="auto">
            <a:xfrm>
              <a:off x="1451" y="1343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34" name="Oval 166"/>
            <p:cNvSpPr>
              <a:spLocks noChangeAspect="1" noChangeArrowheads="1"/>
            </p:cNvSpPr>
            <p:nvPr/>
          </p:nvSpPr>
          <p:spPr bwMode="auto">
            <a:xfrm>
              <a:off x="1574" y="1343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35" name="Oval 167"/>
            <p:cNvSpPr>
              <a:spLocks noChangeAspect="1" noChangeArrowheads="1"/>
            </p:cNvSpPr>
            <p:nvPr/>
          </p:nvSpPr>
          <p:spPr bwMode="auto">
            <a:xfrm>
              <a:off x="1697" y="1343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36" name="Oval 168"/>
            <p:cNvSpPr>
              <a:spLocks noChangeAspect="1" noChangeArrowheads="1"/>
            </p:cNvSpPr>
            <p:nvPr/>
          </p:nvSpPr>
          <p:spPr bwMode="auto">
            <a:xfrm>
              <a:off x="1820" y="1343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37" name="Oval 169"/>
            <p:cNvSpPr>
              <a:spLocks noChangeAspect="1" noChangeArrowheads="1"/>
            </p:cNvSpPr>
            <p:nvPr/>
          </p:nvSpPr>
          <p:spPr bwMode="auto">
            <a:xfrm>
              <a:off x="1943" y="1343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38" name="Oval 170"/>
            <p:cNvSpPr>
              <a:spLocks noChangeAspect="1" noChangeArrowheads="1"/>
            </p:cNvSpPr>
            <p:nvPr/>
          </p:nvSpPr>
          <p:spPr bwMode="auto">
            <a:xfrm>
              <a:off x="2066" y="1343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39" name="Oval 171"/>
            <p:cNvSpPr>
              <a:spLocks noChangeAspect="1" noChangeArrowheads="1"/>
            </p:cNvSpPr>
            <p:nvPr/>
          </p:nvSpPr>
          <p:spPr bwMode="auto">
            <a:xfrm>
              <a:off x="2189" y="1343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40" name="Oval 172"/>
            <p:cNvSpPr>
              <a:spLocks noChangeAspect="1" noChangeArrowheads="1"/>
            </p:cNvSpPr>
            <p:nvPr/>
          </p:nvSpPr>
          <p:spPr bwMode="auto">
            <a:xfrm>
              <a:off x="2312" y="1343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41" name="Oval 173"/>
            <p:cNvSpPr>
              <a:spLocks noChangeAspect="1" noChangeArrowheads="1"/>
            </p:cNvSpPr>
            <p:nvPr/>
          </p:nvSpPr>
          <p:spPr bwMode="auto">
            <a:xfrm>
              <a:off x="2435" y="1343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42" name="Oval 174"/>
            <p:cNvSpPr>
              <a:spLocks noChangeAspect="1" noChangeArrowheads="1"/>
            </p:cNvSpPr>
            <p:nvPr/>
          </p:nvSpPr>
          <p:spPr bwMode="auto">
            <a:xfrm>
              <a:off x="2558" y="1343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43" name="Oval 175"/>
            <p:cNvSpPr>
              <a:spLocks noChangeAspect="1" noChangeArrowheads="1"/>
            </p:cNvSpPr>
            <p:nvPr/>
          </p:nvSpPr>
          <p:spPr bwMode="auto">
            <a:xfrm>
              <a:off x="2681" y="1343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44" name="Oval 176"/>
            <p:cNvSpPr>
              <a:spLocks noChangeAspect="1" noChangeArrowheads="1"/>
            </p:cNvSpPr>
            <p:nvPr/>
          </p:nvSpPr>
          <p:spPr bwMode="auto">
            <a:xfrm>
              <a:off x="2804" y="1343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45" name="Oval 177"/>
            <p:cNvSpPr>
              <a:spLocks noChangeAspect="1" noChangeArrowheads="1"/>
            </p:cNvSpPr>
            <p:nvPr/>
          </p:nvSpPr>
          <p:spPr bwMode="auto">
            <a:xfrm>
              <a:off x="2927" y="1343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46" name="Oval 178"/>
            <p:cNvSpPr>
              <a:spLocks noChangeAspect="1" noChangeArrowheads="1"/>
            </p:cNvSpPr>
            <p:nvPr/>
          </p:nvSpPr>
          <p:spPr bwMode="auto">
            <a:xfrm>
              <a:off x="3050" y="1343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47" name="Oval 179"/>
            <p:cNvSpPr>
              <a:spLocks noChangeAspect="1" noChangeArrowheads="1"/>
            </p:cNvSpPr>
            <p:nvPr/>
          </p:nvSpPr>
          <p:spPr bwMode="auto">
            <a:xfrm>
              <a:off x="3173" y="1343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48" name="Oval 180"/>
            <p:cNvSpPr>
              <a:spLocks noChangeAspect="1" noChangeArrowheads="1"/>
            </p:cNvSpPr>
            <p:nvPr/>
          </p:nvSpPr>
          <p:spPr bwMode="auto">
            <a:xfrm>
              <a:off x="3296" y="1343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49" name="Oval 181"/>
            <p:cNvSpPr>
              <a:spLocks noChangeAspect="1" noChangeArrowheads="1"/>
            </p:cNvSpPr>
            <p:nvPr/>
          </p:nvSpPr>
          <p:spPr bwMode="auto">
            <a:xfrm>
              <a:off x="3419" y="1343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50" name="Oval 182"/>
            <p:cNvSpPr>
              <a:spLocks noChangeAspect="1" noChangeArrowheads="1"/>
            </p:cNvSpPr>
            <p:nvPr/>
          </p:nvSpPr>
          <p:spPr bwMode="auto">
            <a:xfrm>
              <a:off x="3542" y="1343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51" name="Oval 183"/>
            <p:cNvSpPr>
              <a:spLocks noChangeAspect="1" noChangeArrowheads="1"/>
            </p:cNvSpPr>
            <p:nvPr/>
          </p:nvSpPr>
          <p:spPr bwMode="auto">
            <a:xfrm>
              <a:off x="3665" y="1343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52" name="Oval 184"/>
            <p:cNvSpPr>
              <a:spLocks noChangeAspect="1" noChangeArrowheads="1"/>
            </p:cNvSpPr>
            <p:nvPr/>
          </p:nvSpPr>
          <p:spPr bwMode="auto">
            <a:xfrm>
              <a:off x="3788" y="1343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53" name="Oval 185"/>
            <p:cNvSpPr>
              <a:spLocks noChangeAspect="1" noChangeArrowheads="1"/>
            </p:cNvSpPr>
            <p:nvPr/>
          </p:nvSpPr>
          <p:spPr bwMode="auto">
            <a:xfrm>
              <a:off x="3911" y="1343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54" name="Oval 186"/>
            <p:cNvSpPr>
              <a:spLocks noChangeAspect="1" noChangeArrowheads="1"/>
            </p:cNvSpPr>
            <p:nvPr/>
          </p:nvSpPr>
          <p:spPr bwMode="auto">
            <a:xfrm>
              <a:off x="4034" y="1343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55" name="Oval 187"/>
            <p:cNvSpPr>
              <a:spLocks noChangeAspect="1" noChangeArrowheads="1"/>
            </p:cNvSpPr>
            <p:nvPr/>
          </p:nvSpPr>
          <p:spPr bwMode="auto">
            <a:xfrm>
              <a:off x="4157" y="1343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56" name="Oval 188"/>
            <p:cNvSpPr>
              <a:spLocks noChangeAspect="1" noChangeArrowheads="1"/>
            </p:cNvSpPr>
            <p:nvPr/>
          </p:nvSpPr>
          <p:spPr bwMode="auto">
            <a:xfrm>
              <a:off x="4280" y="1343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57" name="Oval 189"/>
            <p:cNvSpPr>
              <a:spLocks noChangeAspect="1" noChangeArrowheads="1"/>
            </p:cNvSpPr>
            <p:nvPr/>
          </p:nvSpPr>
          <p:spPr bwMode="auto">
            <a:xfrm>
              <a:off x="4394" y="1343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58" name="Oval 190"/>
            <p:cNvSpPr>
              <a:spLocks noChangeAspect="1" noChangeArrowheads="1"/>
            </p:cNvSpPr>
            <p:nvPr/>
          </p:nvSpPr>
          <p:spPr bwMode="auto">
            <a:xfrm>
              <a:off x="1327" y="1550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59" name="Oval 191"/>
            <p:cNvSpPr>
              <a:spLocks noChangeAspect="1" noChangeArrowheads="1"/>
            </p:cNvSpPr>
            <p:nvPr/>
          </p:nvSpPr>
          <p:spPr bwMode="auto">
            <a:xfrm>
              <a:off x="1450" y="1550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60" name="Oval 192"/>
            <p:cNvSpPr>
              <a:spLocks noChangeAspect="1" noChangeArrowheads="1"/>
            </p:cNvSpPr>
            <p:nvPr/>
          </p:nvSpPr>
          <p:spPr bwMode="auto">
            <a:xfrm>
              <a:off x="1573" y="1550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61" name="Oval 193"/>
            <p:cNvSpPr>
              <a:spLocks noChangeAspect="1" noChangeArrowheads="1"/>
            </p:cNvSpPr>
            <p:nvPr/>
          </p:nvSpPr>
          <p:spPr bwMode="auto">
            <a:xfrm>
              <a:off x="1696" y="1550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62" name="Oval 194"/>
            <p:cNvSpPr>
              <a:spLocks noChangeAspect="1" noChangeArrowheads="1"/>
            </p:cNvSpPr>
            <p:nvPr/>
          </p:nvSpPr>
          <p:spPr bwMode="auto">
            <a:xfrm>
              <a:off x="1819" y="1550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63" name="Oval 195"/>
            <p:cNvSpPr>
              <a:spLocks noChangeAspect="1" noChangeArrowheads="1"/>
            </p:cNvSpPr>
            <p:nvPr/>
          </p:nvSpPr>
          <p:spPr bwMode="auto">
            <a:xfrm>
              <a:off x="1942" y="1550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64" name="Oval 196"/>
            <p:cNvSpPr>
              <a:spLocks noChangeAspect="1" noChangeArrowheads="1"/>
            </p:cNvSpPr>
            <p:nvPr/>
          </p:nvSpPr>
          <p:spPr bwMode="auto">
            <a:xfrm>
              <a:off x="2065" y="1550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65" name="Oval 197"/>
            <p:cNvSpPr>
              <a:spLocks noChangeAspect="1" noChangeArrowheads="1"/>
            </p:cNvSpPr>
            <p:nvPr/>
          </p:nvSpPr>
          <p:spPr bwMode="auto">
            <a:xfrm>
              <a:off x="2188" y="1550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66" name="Oval 198"/>
            <p:cNvSpPr>
              <a:spLocks noChangeAspect="1" noChangeArrowheads="1"/>
            </p:cNvSpPr>
            <p:nvPr/>
          </p:nvSpPr>
          <p:spPr bwMode="auto">
            <a:xfrm>
              <a:off x="2311" y="1550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67" name="Oval 199"/>
            <p:cNvSpPr>
              <a:spLocks noChangeAspect="1" noChangeArrowheads="1"/>
            </p:cNvSpPr>
            <p:nvPr/>
          </p:nvSpPr>
          <p:spPr bwMode="auto">
            <a:xfrm>
              <a:off x="2434" y="1550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68" name="Oval 200"/>
            <p:cNvSpPr>
              <a:spLocks noChangeAspect="1" noChangeArrowheads="1"/>
            </p:cNvSpPr>
            <p:nvPr/>
          </p:nvSpPr>
          <p:spPr bwMode="auto">
            <a:xfrm>
              <a:off x="2557" y="1550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69" name="Oval 201"/>
            <p:cNvSpPr>
              <a:spLocks noChangeAspect="1" noChangeArrowheads="1"/>
            </p:cNvSpPr>
            <p:nvPr/>
          </p:nvSpPr>
          <p:spPr bwMode="auto">
            <a:xfrm>
              <a:off x="2680" y="1550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70" name="Oval 202"/>
            <p:cNvSpPr>
              <a:spLocks noChangeAspect="1" noChangeArrowheads="1"/>
            </p:cNvSpPr>
            <p:nvPr/>
          </p:nvSpPr>
          <p:spPr bwMode="auto">
            <a:xfrm>
              <a:off x="2803" y="1550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71" name="Oval 203"/>
            <p:cNvSpPr>
              <a:spLocks noChangeAspect="1" noChangeArrowheads="1"/>
            </p:cNvSpPr>
            <p:nvPr/>
          </p:nvSpPr>
          <p:spPr bwMode="auto">
            <a:xfrm>
              <a:off x="2926" y="1550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72" name="Oval 204"/>
            <p:cNvSpPr>
              <a:spLocks noChangeAspect="1" noChangeArrowheads="1"/>
            </p:cNvSpPr>
            <p:nvPr/>
          </p:nvSpPr>
          <p:spPr bwMode="auto">
            <a:xfrm>
              <a:off x="3049" y="1550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73" name="Oval 205"/>
            <p:cNvSpPr>
              <a:spLocks noChangeAspect="1" noChangeArrowheads="1"/>
            </p:cNvSpPr>
            <p:nvPr/>
          </p:nvSpPr>
          <p:spPr bwMode="auto">
            <a:xfrm>
              <a:off x="3172" y="1550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74" name="Oval 206"/>
            <p:cNvSpPr>
              <a:spLocks noChangeAspect="1" noChangeArrowheads="1"/>
            </p:cNvSpPr>
            <p:nvPr/>
          </p:nvSpPr>
          <p:spPr bwMode="auto">
            <a:xfrm>
              <a:off x="3295" y="1550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75" name="Oval 207"/>
            <p:cNvSpPr>
              <a:spLocks noChangeAspect="1" noChangeArrowheads="1"/>
            </p:cNvSpPr>
            <p:nvPr/>
          </p:nvSpPr>
          <p:spPr bwMode="auto">
            <a:xfrm>
              <a:off x="3418" y="1550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76" name="Oval 208"/>
            <p:cNvSpPr>
              <a:spLocks noChangeAspect="1" noChangeArrowheads="1"/>
            </p:cNvSpPr>
            <p:nvPr/>
          </p:nvSpPr>
          <p:spPr bwMode="auto">
            <a:xfrm>
              <a:off x="3541" y="1550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77" name="Oval 209"/>
            <p:cNvSpPr>
              <a:spLocks noChangeAspect="1" noChangeArrowheads="1"/>
            </p:cNvSpPr>
            <p:nvPr/>
          </p:nvSpPr>
          <p:spPr bwMode="auto">
            <a:xfrm>
              <a:off x="3664" y="1550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78" name="Oval 210"/>
            <p:cNvSpPr>
              <a:spLocks noChangeAspect="1" noChangeArrowheads="1"/>
            </p:cNvSpPr>
            <p:nvPr/>
          </p:nvSpPr>
          <p:spPr bwMode="auto">
            <a:xfrm>
              <a:off x="3787" y="1550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79" name="Oval 211"/>
            <p:cNvSpPr>
              <a:spLocks noChangeAspect="1" noChangeArrowheads="1"/>
            </p:cNvSpPr>
            <p:nvPr/>
          </p:nvSpPr>
          <p:spPr bwMode="auto">
            <a:xfrm>
              <a:off x="3910" y="1550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80" name="Oval 212"/>
            <p:cNvSpPr>
              <a:spLocks noChangeAspect="1" noChangeArrowheads="1"/>
            </p:cNvSpPr>
            <p:nvPr/>
          </p:nvSpPr>
          <p:spPr bwMode="auto">
            <a:xfrm>
              <a:off x="4033" y="1550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81" name="Oval 213"/>
            <p:cNvSpPr>
              <a:spLocks noChangeAspect="1" noChangeArrowheads="1"/>
            </p:cNvSpPr>
            <p:nvPr/>
          </p:nvSpPr>
          <p:spPr bwMode="auto">
            <a:xfrm>
              <a:off x="4156" y="1550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82" name="Oval 214"/>
            <p:cNvSpPr>
              <a:spLocks noChangeAspect="1" noChangeArrowheads="1"/>
            </p:cNvSpPr>
            <p:nvPr/>
          </p:nvSpPr>
          <p:spPr bwMode="auto">
            <a:xfrm>
              <a:off x="4279" y="1550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83" name="Oval 215"/>
            <p:cNvSpPr>
              <a:spLocks noChangeAspect="1" noChangeArrowheads="1"/>
            </p:cNvSpPr>
            <p:nvPr/>
          </p:nvSpPr>
          <p:spPr bwMode="auto">
            <a:xfrm>
              <a:off x="4393" y="1550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58585" name="Text Box 217"/>
          <p:cNvSpPr txBox="1">
            <a:spLocks noChangeArrowheads="1"/>
          </p:cNvSpPr>
          <p:nvPr/>
        </p:nvSpPr>
        <p:spPr bwMode="auto">
          <a:xfrm>
            <a:off x="179388" y="1095375"/>
            <a:ext cx="7829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000">
            <a:spAutoFit/>
          </a:bodyPr>
          <a:lstStyle/>
          <a:p>
            <a:r>
              <a:rPr lang="sk-SK" sz="3200" b="0"/>
              <a:t>Kmitanie atómov v mriežke pri nižšej teplote...</a:t>
            </a:r>
            <a:endParaRPr lang="en-US" sz="3200" b="0"/>
          </a:p>
        </p:txBody>
      </p:sp>
      <p:sp>
        <p:nvSpPr>
          <p:cNvPr id="58586" name="Text Box 218"/>
          <p:cNvSpPr txBox="1">
            <a:spLocks noChangeArrowheads="1"/>
          </p:cNvSpPr>
          <p:nvPr/>
        </p:nvSpPr>
        <p:spPr bwMode="auto">
          <a:xfrm>
            <a:off x="179388" y="3417888"/>
            <a:ext cx="8128000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000">
            <a:spAutoFit/>
          </a:bodyPr>
          <a:lstStyle/>
          <a:p>
            <a:r>
              <a:rPr lang="sk-SK" sz="3300" b="0"/>
              <a:t>Kmitanie atómov v mriežke pri vyššej teplote...</a:t>
            </a:r>
            <a:endParaRPr lang="en-US" sz="3300" b="0"/>
          </a:p>
        </p:txBody>
      </p:sp>
      <p:sp>
        <p:nvSpPr>
          <p:cNvPr id="58588" name="Text Box 220"/>
          <p:cNvSpPr txBox="1">
            <a:spLocks noChangeArrowheads="1"/>
          </p:cNvSpPr>
          <p:nvPr/>
        </p:nvSpPr>
        <p:spPr bwMode="auto">
          <a:xfrm>
            <a:off x="179388" y="179388"/>
            <a:ext cx="5313362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000">
            <a:spAutoFit/>
          </a:bodyPr>
          <a:lstStyle/>
          <a:p>
            <a:r>
              <a:rPr lang="sk-SK" sz="3300" b="0"/>
              <a:t>Teplotná rozťažnosť (dĺžková)</a:t>
            </a:r>
            <a:endParaRPr lang="en-US" sz="3300" b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uiExpand="1" build="p" autoUpdateAnimBg="0"/>
      <p:bldP spid="58585" grpId="0" autoUpdateAnimBg="0"/>
      <p:bldP spid="5858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3" name="Rectangle 1157"/>
          <p:cNvSpPr>
            <a:spLocks noChangeArrowheads="1"/>
          </p:cNvSpPr>
          <p:nvPr/>
        </p:nvSpPr>
        <p:spPr bwMode="auto">
          <a:xfrm>
            <a:off x="3546475" y="4794250"/>
            <a:ext cx="2320925" cy="738188"/>
          </a:xfrm>
          <a:prstGeom prst="rect">
            <a:avLst/>
          </a:prstGeom>
          <a:solidFill>
            <a:srgbClr val="EAEAEA"/>
          </a:solidFill>
          <a:ln w="1587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grpSp>
        <p:nvGrpSpPr>
          <p:cNvPr id="41013" name="Group 1077"/>
          <p:cNvGrpSpPr>
            <a:grpSpLocks/>
          </p:cNvGrpSpPr>
          <p:nvPr/>
        </p:nvGrpSpPr>
        <p:grpSpPr bwMode="auto">
          <a:xfrm>
            <a:off x="7223125" y="3319463"/>
            <a:ext cx="873125" cy="325437"/>
            <a:chOff x="4415" y="2077"/>
            <a:chExt cx="559" cy="205"/>
          </a:xfrm>
        </p:grpSpPr>
        <p:grpSp>
          <p:nvGrpSpPr>
            <p:cNvPr id="41009" name="Group 1073"/>
            <p:cNvGrpSpPr>
              <a:grpSpLocks/>
            </p:cNvGrpSpPr>
            <p:nvPr/>
          </p:nvGrpSpPr>
          <p:grpSpPr bwMode="auto">
            <a:xfrm flipV="1">
              <a:off x="4416" y="2077"/>
              <a:ext cx="558" cy="205"/>
              <a:chOff x="1389" y="1567"/>
              <a:chExt cx="3024" cy="287"/>
            </a:xfrm>
          </p:grpSpPr>
          <p:sp>
            <p:nvSpPr>
              <p:cNvPr id="41010" name="Line 1074"/>
              <p:cNvSpPr>
                <a:spLocks noChangeShapeType="1"/>
              </p:cNvSpPr>
              <p:nvPr/>
            </p:nvSpPr>
            <p:spPr bwMode="auto">
              <a:xfrm>
                <a:off x="1389" y="1571"/>
                <a:ext cx="0" cy="28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11" name="Line 1075"/>
              <p:cNvSpPr>
                <a:spLocks noChangeShapeType="1"/>
              </p:cNvSpPr>
              <p:nvPr/>
            </p:nvSpPr>
            <p:spPr bwMode="auto">
              <a:xfrm>
                <a:off x="4413" y="1567"/>
                <a:ext cx="0" cy="28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</p:grpSp>
        <p:sp>
          <p:nvSpPr>
            <p:cNvPr id="41012" name="Line 1076"/>
            <p:cNvSpPr>
              <a:spLocks noChangeShapeType="1"/>
            </p:cNvSpPr>
            <p:nvPr/>
          </p:nvSpPr>
          <p:spPr bwMode="auto">
            <a:xfrm flipV="1">
              <a:off x="4415" y="2122"/>
              <a:ext cx="5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40966" name="Text Box 1030"/>
          <p:cNvSpPr txBox="1">
            <a:spLocks noChangeArrowheads="1"/>
          </p:cNvSpPr>
          <p:nvPr/>
        </p:nvSpPr>
        <p:spPr bwMode="auto">
          <a:xfrm>
            <a:off x="88900" y="5680075"/>
            <a:ext cx="86629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>
            <a:spAutoFit/>
          </a:bodyPr>
          <a:lstStyle/>
          <a:p>
            <a:r>
              <a:rPr lang="sk-SK" sz="3200" b="0"/>
              <a:t>Predĺženie tyče  </a:t>
            </a:r>
            <a:r>
              <a:rPr lang="sk-SK" sz="3200" b="0">
                <a:latin typeface="Symbol" pitchFamily="18" charset="2"/>
              </a:rPr>
              <a:t>D</a:t>
            </a:r>
            <a:r>
              <a:rPr lang="sk-SK" sz="3200" b="0" i="1">
                <a:cs typeface="Times New Roman" pitchFamily="18" charset="0"/>
              </a:rPr>
              <a:t>l</a:t>
            </a:r>
            <a:r>
              <a:rPr lang="sk-SK" sz="3200" b="0"/>
              <a:t>  je priamo úmerné jej začiatočnej</a:t>
            </a:r>
          </a:p>
          <a:p>
            <a:r>
              <a:rPr lang="sk-SK" sz="3200" b="0"/>
              <a:t>dĺžke </a:t>
            </a:r>
            <a:r>
              <a:rPr lang="sk-SK" sz="3200" b="0" i="1"/>
              <a:t>l</a:t>
            </a:r>
            <a:r>
              <a:rPr lang="sk-SK" sz="3200" b="0"/>
              <a:t>  a prírastku jej teploty </a:t>
            </a:r>
            <a:r>
              <a:rPr lang="sk-SK" sz="3200" b="0">
                <a:latin typeface="Symbol" pitchFamily="18" charset="2"/>
              </a:rPr>
              <a:t>D</a:t>
            </a:r>
            <a:r>
              <a:rPr lang="sk-SK" sz="3200" b="0" i="1">
                <a:cs typeface="Times New Roman" pitchFamily="18" charset="0"/>
              </a:rPr>
              <a:t>t</a:t>
            </a:r>
            <a:r>
              <a:rPr lang="sk-SK" sz="3200" b="0"/>
              <a:t>.</a:t>
            </a:r>
            <a:endParaRPr lang="en-US" sz="3200" b="0"/>
          </a:p>
        </p:txBody>
      </p:sp>
      <p:sp>
        <p:nvSpPr>
          <p:cNvPr id="40993" name="Text Box 1057"/>
          <p:cNvSpPr txBox="1">
            <a:spLocks noChangeArrowheads="1"/>
          </p:cNvSpPr>
          <p:nvPr/>
        </p:nvSpPr>
        <p:spPr bwMode="auto">
          <a:xfrm>
            <a:off x="179388" y="179388"/>
            <a:ext cx="5313362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000">
            <a:spAutoFit/>
          </a:bodyPr>
          <a:lstStyle/>
          <a:p>
            <a:r>
              <a:rPr lang="sk-SK" sz="3300" b="0"/>
              <a:t>Teplotná rozťažnosť (dĺžková)</a:t>
            </a:r>
            <a:endParaRPr lang="en-US" sz="3300" b="0"/>
          </a:p>
        </p:txBody>
      </p:sp>
      <p:grpSp>
        <p:nvGrpSpPr>
          <p:cNvPr id="40995" name="Group 1059"/>
          <p:cNvGrpSpPr>
            <a:grpSpLocks/>
          </p:cNvGrpSpPr>
          <p:nvPr/>
        </p:nvGrpSpPr>
        <p:grpSpPr bwMode="auto">
          <a:xfrm>
            <a:off x="2305050" y="2087563"/>
            <a:ext cx="4900613" cy="341312"/>
            <a:chOff x="1386" y="1567"/>
            <a:chExt cx="3027" cy="407"/>
          </a:xfrm>
        </p:grpSpPr>
        <p:grpSp>
          <p:nvGrpSpPr>
            <p:cNvPr id="40996" name="Group 1060"/>
            <p:cNvGrpSpPr>
              <a:grpSpLocks/>
            </p:cNvGrpSpPr>
            <p:nvPr/>
          </p:nvGrpSpPr>
          <p:grpSpPr bwMode="auto">
            <a:xfrm>
              <a:off x="1389" y="1567"/>
              <a:ext cx="3024" cy="407"/>
              <a:chOff x="1389" y="1567"/>
              <a:chExt cx="3024" cy="287"/>
            </a:xfrm>
          </p:grpSpPr>
          <p:sp>
            <p:nvSpPr>
              <p:cNvPr id="40997" name="Line 1061"/>
              <p:cNvSpPr>
                <a:spLocks noChangeShapeType="1"/>
              </p:cNvSpPr>
              <p:nvPr/>
            </p:nvSpPr>
            <p:spPr bwMode="auto">
              <a:xfrm>
                <a:off x="1389" y="1571"/>
                <a:ext cx="0" cy="28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0998" name="Line 1062"/>
              <p:cNvSpPr>
                <a:spLocks noChangeShapeType="1"/>
              </p:cNvSpPr>
              <p:nvPr/>
            </p:nvSpPr>
            <p:spPr bwMode="auto">
              <a:xfrm>
                <a:off x="4413" y="1567"/>
                <a:ext cx="0" cy="28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</p:grpSp>
        <p:sp>
          <p:nvSpPr>
            <p:cNvPr id="40999" name="Line 1063"/>
            <p:cNvSpPr>
              <a:spLocks noChangeShapeType="1"/>
            </p:cNvSpPr>
            <p:nvPr/>
          </p:nvSpPr>
          <p:spPr bwMode="auto">
            <a:xfrm>
              <a:off x="1386" y="1926"/>
              <a:ext cx="30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40994" name="AutoShape 1058"/>
          <p:cNvSpPr>
            <a:spLocks noChangeArrowheads="1"/>
          </p:cNvSpPr>
          <p:nvPr/>
        </p:nvSpPr>
        <p:spPr bwMode="auto">
          <a:xfrm rot="-5400000">
            <a:off x="4634706" y="-513556"/>
            <a:ext cx="236538" cy="4997450"/>
          </a:xfrm>
          <a:prstGeom prst="can">
            <a:avLst>
              <a:gd name="adj" fmla="val 46265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5400000" scaled="1"/>
          </a:gradFill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grpSp>
        <p:nvGrpSpPr>
          <p:cNvPr id="41001" name="Group 1065"/>
          <p:cNvGrpSpPr>
            <a:grpSpLocks/>
          </p:cNvGrpSpPr>
          <p:nvPr/>
        </p:nvGrpSpPr>
        <p:grpSpPr bwMode="auto">
          <a:xfrm>
            <a:off x="2324100" y="3844925"/>
            <a:ext cx="5768975" cy="646113"/>
            <a:chOff x="1386" y="1567"/>
            <a:chExt cx="3027" cy="407"/>
          </a:xfrm>
        </p:grpSpPr>
        <p:grpSp>
          <p:nvGrpSpPr>
            <p:cNvPr id="41002" name="Group 1066"/>
            <p:cNvGrpSpPr>
              <a:grpSpLocks/>
            </p:cNvGrpSpPr>
            <p:nvPr/>
          </p:nvGrpSpPr>
          <p:grpSpPr bwMode="auto">
            <a:xfrm>
              <a:off x="1389" y="1567"/>
              <a:ext cx="3024" cy="407"/>
              <a:chOff x="1389" y="1567"/>
              <a:chExt cx="3024" cy="287"/>
            </a:xfrm>
          </p:grpSpPr>
          <p:sp>
            <p:nvSpPr>
              <p:cNvPr id="41003" name="Line 1067"/>
              <p:cNvSpPr>
                <a:spLocks noChangeShapeType="1"/>
              </p:cNvSpPr>
              <p:nvPr/>
            </p:nvSpPr>
            <p:spPr bwMode="auto">
              <a:xfrm>
                <a:off x="1389" y="1571"/>
                <a:ext cx="0" cy="28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04" name="Line 1068"/>
              <p:cNvSpPr>
                <a:spLocks noChangeShapeType="1"/>
              </p:cNvSpPr>
              <p:nvPr/>
            </p:nvSpPr>
            <p:spPr bwMode="auto">
              <a:xfrm>
                <a:off x="4413" y="1567"/>
                <a:ext cx="0" cy="28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</p:grpSp>
        <p:sp>
          <p:nvSpPr>
            <p:cNvPr id="41005" name="Line 1069"/>
            <p:cNvSpPr>
              <a:spLocks noChangeShapeType="1"/>
            </p:cNvSpPr>
            <p:nvPr/>
          </p:nvSpPr>
          <p:spPr bwMode="auto">
            <a:xfrm>
              <a:off x="1386" y="1926"/>
              <a:ext cx="30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/>
            <a:lstStyle/>
            <a:p>
              <a:endParaRPr lang="sk-SK"/>
            </a:p>
          </p:txBody>
        </p:sp>
      </p:grpSp>
      <p:graphicFrame>
        <p:nvGraphicFramePr>
          <p:cNvPr id="41015" name="Object 1079"/>
          <p:cNvGraphicFramePr>
            <a:graphicFrameLocks noChangeAspect="1"/>
          </p:cNvGraphicFramePr>
          <p:nvPr/>
        </p:nvGraphicFramePr>
        <p:xfrm>
          <a:off x="3586163" y="4864100"/>
          <a:ext cx="2208212" cy="609600"/>
        </p:xfrm>
        <a:graphic>
          <a:graphicData uri="http://schemas.openxmlformats.org/presentationml/2006/ole">
            <p:oleObj spid="_x0000_s41015" name="Rovnica" r:id="rId3" imgW="660240" imgH="215640" progId="Equation.3">
              <p:embed/>
            </p:oleObj>
          </a:graphicData>
        </a:graphic>
      </p:graphicFrame>
      <p:cxnSp>
        <p:nvCxnSpPr>
          <p:cNvPr id="41020" name="AutoShape 1084"/>
          <p:cNvCxnSpPr>
            <a:cxnSpLocks noChangeShapeType="1"/>
            <a:stCxn id="41017" idx="4"/>
          </p:cNvCxnSpPr>
          <p:nvPr/>
        </p:nvCxnSpPr>
        <p:spPr bwMode="auto">
          <a:xfrm rot="5400000" flipH="1" flipV="1">
            <a:off x="1685925" y="1641476"/>
            <a:ext cx="249237" cy="938212"/>
          </a:xfrm>
          <a:prstGeom prst="bentConnector4">
            <a:avLst>
              <a:gd name="adj1" fmla="val -87898"/>
              <a:gd name="adj2" fmla="val 54824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oval" w="med" len="med"/>
          </a:ln>
          <a:effectLst/>
        </p:spPr>
      </p:cxnSp>
      <p:grpSp>
        <p:nvGrpSpPr>
          <p:cNvPr id="41092" name="Group 1156"/>
          <p:cNvGrpSpPr>
            <a:grpSpLocks/>
          </p:cNvGrpSpPr>
          <p:nvPr/>
        </p:nvGrpSpPr>
        <p:grpSpPr bwMode="auto">
          <a:xfrm>
            <a:off x="1247775" y="2660650"/>
            <a:ext cx="6891338" cy="1338263"/>
            <a:chOff x="786" y="1718"/>
            <a:chExt cx="4341" cy="843"/>
          </a:xfrm>
        </p:grpSpPr>
        <p:sp>
          <p:nvSpPr>
            <p:cNvPr id="41007" name="AutoShape 1071"/>
            <p:cNvSpPr>
              <a:spLocks noChangeArrowheads="1"/>
            </p:cNvSpPr>
            <p:nvPr/>
          </p:nvSpPr>
          <p:spPr bwMode="auto">
            <a:xfrm rot="-5400000">
              <a:off x="3209" y="545"/>
              <a:ext cx="134" cy="3702"/>
            </a:xfrm>
            <a:prstGeom prst="can">
              <a:avLst>
                <a:gd name="adj" fmla="val 60498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cxnSp>
          <p:nvCxnSpPr>
            <p:cNvPr id="41022" name="AutoShape 1086"/>
            <p:cNvCxnSpPr>
              <a:cxnSpLocks noChangeShapeType="1"/>
              <a:stCxn id="41025" idx="4"/>
            </p:cNvCxnSpPr>
            <p:nvPr/>
          </p:nvCxnSpPr>
          <p:spPr bwMode="auto">
            <a:xfrm rot="5400000" flipH="1" flipV="1">
              <a:off x="1071" y="2170"/>
              <a:ext cx="163" cy="620"/>
            </a:xfrm>
            <a:prstGeom prst="bentConnector4">
              <a:avLst>
                <a:gd name="adj1" fmla="val -84662"/>
                <a:gd name="adj2" fmla="val 54514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</p:cxnSp>
        <p:grpSp>
          <p:nvGrpSpPr>
            <p:cNvPr id="41091" name="Group 1155"/>
            <p:cNvGrpSpPr>
              <a:grpSpLocks/>
            </p:cNvGrpSpPr>
            <p:nvPr/>
          </p:nvGrpSpPr>
          <p:grpSpPr bwMode="auto">
            <a:xfrm>
              <a:off x="786" y="1718"/>
              <a:ext cx="113" cy="837"/>
              <a:chOff x="786" y="1718"/>
              <a:chExt cx="113" cy="837"/>
            </a:xfrm>
          </p:grpSpPr>
          <p:sp>
            <p:nvSpPr>
              <p:cNvPr id="41029" name="AutoShape 1093"/>
              <p:cNvSpPr>
                <a:spLocks noChangeArrowheads="1"/>
              </p:cNvSpPr>
              <p:nvPr/>
            </p:nvSpPr>
            <p:spPr bwMode="auto">
              <a:xfrm>
                <a:off x="825" y="1728"/>
                <a:ext cx="42" cy="508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023" name="AutoShape 1087"/>
              <p:cNvSpPr>
                <a:spLocks noChangeArrowheads="1"/>
              </p:cNvSpPr>
              <p:nvPr/>
            </p:nvSpPr>
            <p:spPr bwMode="auto">
              <a:xfrm>
                <a:off x="818" y="1718"/>
                <a:ext cx="51" cy="785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024" name="Oval 1088"/>
              <p:cNvSpPr>
                <a:spLocks noChangeArrowheads="1"/>
              </p:cNvSpPr>
              <p:nvPr/>
            </p:nvSpPr>
            <p:spPr bwMode="auto">
              <a:xfrm>
                <a:off x="787" y="2448"/>
                <a:ext cx="106" cy="107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025" name="Oval 1089"/>
              <p:cNvSpPr>
                <a:spLocks noChangeArrowheads="1"/>
              </p:cNvSpPr>
              <p:nvPr/>
            </p:nvSpPr>
            <p:spPr bwMode="auto">
              <a:xfrm>
                <a:off x="786" y="2442"/>
                <a:ext cx="113" cy="11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026" name="AutoShape 1090"/>
              <p:cNvSpPr>
                <a:spLocks noChangeArrowheads="1"/>
              </p:cNvSpPr>
              <p:nvPr/>
            </p:nvSpPr>
            <p:spPr bwMode="auto">
              <a:xfrm>
                <a:off x="824" y="1972"/>
                <a:ext cx="39" cy="563"/>
              </a:xfrm>
              <a:prstGeom prst="roundRect">
                <a:avLst>
                  <a:gd name="adj" fmla="val 0"/>
                </a:avLst>
              </a:prstGeom>
              <a:solidFill>
                <a:srgbClr val="FF000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030" name="Line 1094"/>
              <p:cNvSpPr>
                <a:spLocks noChangeShapeType="1"/>
              </p:cNvSpPr>
              <p:nvPr/>
            </p:nvSpPr>
            <p:spPr bwMode="auto">
              <a:xfrm>
                <a:off x="820" y="1764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31" name="Line 1095"/>
              <p:cNvSpPr>
                <a:spLocks noChangeShapeType="1"/>
              </p:cNvSpPr>
              <p:nvPr/>
            </p:nvSpPr>
            <p:spPr bwMode="auto">
              <a:xfrm>
                <a:off x="820" y="1790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32" name="Line 1096"/>
              <p:cNvSpPr>
                <a:spLocks noChangeShapeType="1"/>
              </p:cNvSpPr>
              <p:nvPr/>
            </p:nvSpPr>
            <p:spPr bwMode="auto">
              <a:xfrm>
                <a:off x="820" y="1816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33" name="Line 1097"/>
              <p:cNvSpPr>
                <a:spLocks noChangeShapeType="1"/>
              </p:cNvSpPr>
              <p:nvPr/>
            </p:nvSpPr>
            <p:spPr bwMode="auto">
              <a:xfrm>
                <a:off x="820" y="1842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34" name="Line 1098"/>
              <p:cNvSpPr>
                <a:spLocks noChangeShapeType="1"/>
              </p:cNvSpPr>
              <p:nvPr/>
            </p:nvSpPr>
            <p:spPr bwMode="auto">
              <a:xfrm>
                <a:off x="820" y="1868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35" name="Line 1099"/>
              <p:cNvSpPr>
                <a:spLocks noChangeShapeType="1"/>
              </p:cNvSpPr>
              <p:nvPr/>
            </p:nvSpPr>
            <p:spPr bwMode="auto">
              <a:xfrm>
                <a:off x="820" y="1894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36" name="Line 1100"/>
              <p:cNvSpPr>
                <a:spLocks noChangeShapeType="1"/>
              </p:cNvSpPr>
              <p:nvPr/>
            </p:nvSpPr>
            <p:spPr bwMode="auto">
              <a:xfrm>
                <a:off x="820" y="1920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37" name="Line 1101"/>
              <p:cNvSpPr>
                <a:spLocks noChangeShapeType="1"/>
              </p:cNvSpPr>
              <p:nvPr/>
            </p:nvSpPr>
            <p:spPr bwMode="auto">
              <a:xfrm>
                <a:off x="820" y="1946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38" name="Line 1102"/>
              <p:cNvSpPr>
                <a:spLocks noChangeShapeType="1"/>
              </p:cNvSpPr>
              <p:nvPr/>
            </p:nvSpPr>
            <p:spPr bwMode="auto">
              <a:xfrm>
                <a:off x="820" y="1972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39" name="Line 1103"/>
              <p:cNvSpPr>
                <a:spLocks noChangeShapeType="1"/>
              </p:cNvSpPr>
              <p:nvPr/>
            </p:nvSpPr>
            <p:spPr bwMode="auto">
              <a:xfrm>
                <a:off x="820" y="1998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40" name="Line 1104"/>
              <p:cNvSpPr>
                <a:spLocks noChangeShapeType="1"/>
              </p:cNvSpPr>
              <p:nvPr/>
            </p:nvSpPr>
            <p:spPr bwMode="auto">
              <a:xfrm>
                <a:off x="820" y="2024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41" name="Line 1105"/>
              <p:cNvSpPr>
                <a:spLocks noChangeShapeType="1"/>
              </p:cNvSpPr>
              <p:nvPr/>
            </p:nvSpPr>
            <p:spPr bwMode="auto">
              <a:xfrm>
                <a:off x="820" y="2050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42" name="Line 1106"/>
              <p:cNvSpPr>
                <a:spLocks noChangeShapeType="1"/>
              </p:cNvSpPr>
              <p:nvPr/>
            </p:nvSpPr>
            <p:spPr bwMode="auto">
              <a:xfrm>
                <a:off x="820" y="2076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43" name="Line 1107"/>
              <p:cNvSpPr>
                <a:spLocks noChangeShapeType="1"/>
              </p:cNvSpPr>
              <p:nvPr/>
            </p:nvSpPr>
            <p:spPr bwMode="auto">
              <a:xfrm>
                <a:off x="820" y="2102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44" name="Line 1108"/>
              <p:cNvSpPr>
                <a:spLocks noChangeShapeType="1"/>
              </p:cNvSpPr>
              <p:nvPr/>
            </p:nvSpPr>
            <p:spPr bwMode="auto">
              <a:xfrm>
                <a:off x="820" y="2128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45" name="Line 1109"/>
              <p:cNvSpPr>
                <a:spLocks noChangeShapeType="1"/>
              </p:cNvSpPr>
              <p:nvPr/>
            </p:nvSpPr>
            <p:spPr bwMode="auto">
              <a:xfrm>
                <a:off x="820" y="2154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46" name="Line 1110"/>
              <p:cNvSpPr>
                <a:spLocks noChangeShapeType="1"/>
              </p:cNvSpPr>
              <p:nvPr/>
            </p:nvSpPr>
            <p:spPr bwMode="auto">
              <a:xfrm>
                <a:off x="820" y="2180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47" name="Line 1111"/>
              <p:cNvSpPr>
                <a:spLocks noChangeShapeType="1"/>
              </p:cNvSpPr>
              <p:nvPr/>
            </p:nvSpPr>
            <p:spPr bwMode="auto">
              <a:xfrm>
                <a:off x="820" y="2206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48" name="Line 1112"/>
              <p:cNvSpPr>
                <a:spLocks noChangeShapeType="1"/>
              </p:cNvSpPr>
              <p:nvPr/>
            </p:nvSpPr>
            <p:spPr bwMode="auto">
              <a:xfrm>
                <a:off x="820" y="2232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49" name="Line 1113"/>
              <p:cNvSpPr>
                <a:spLocks noChangeShapeType="1"/>
              </p:cNvSpPr>
              <p:nvPr/>
            </p:nvSpPr>
            <p:spPr bwMode="auto">
              <a:xfrm>
                <a:off x="820" y="2258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50" name="Line 1114"/>
              <p:cNvSpPr>
                <a:spLocks noChangeShapeType="1"/>
              </p:cNvSpPr>
              <p:nvPr/>
            </p:nvSpPr>
            <p:spPr bwMode="auto">
              <a:xfrm>
                <a:off x="820" y="2284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51" name="Line 1115"/>
              <p:cNvSpPr>
                <a:spLocks noChangeShapeType="1"/>
              </p:cNvSpPr>
              <p:nvPr/>
            </p:nvSpPr>
            <p:spPr bwMode="auto">
              <a:xfrm>
                <a:off x="820" y="2310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52" name="Line 1116"/>
              <p:cNvSpPr>
                <a:spLocks noChangeShapeType="1"/>
              </p:cNvSpPr>
              <p:nvPr/>
            </p:nvSpPr>
            <p:spPr bwMode="auto">
              <a:xfrm>
                <a:off x="820" y="2336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53" name="Line 1117"/>
              <p:cNvSpPr>
                <a:spLocks noChangeShapeType="1"/>
              </p:cNvSpPr>
              <p:nvPr/>
            </p:nvSpPr>
            <p:spPr bwMode="auto">
              <a:xfrm>
                <a:off x="820" y="2362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54" name="Line 1118"/>
              <p:cNvSpPr>
                <a:spLocks noChangeShapeType="1"/>
              </p:cNvSpPr>
              <p:nvPr/>
            </p:nvSpPr>
            <p:spPr bwMode="auto">
              <a:xfrm>
                <a:off x="820" y="2388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55" name="Line 1119"/>
              <p:cNvSpPr>
                <a:spLocks noChangeShapeType="1"/>
              </p:cNvSpPr>
              <p:nvPr/>
            </p:nvSpPr>
            <p:spPr bwMode="auto">
              <a:xfrm>
                <a:off x="820" y="2414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56" name="Line 1120"/>
              <p:cNvSpPr>
                <a:spLocks noChangeShapeType="1"/>
              </p:cNvSpPr>
              <p:nvPr/>
            </p:nvSpPr>
            <p:spPr bwMode="auto">
              <a:xfrm>
                <a:off x="820" y="2440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</p:grpSp>
      </p:grpSp>
      <p:grpSp>
        <p:nvGrpSpPr>
          <p:cNvPr id="41090" name="Group 1154"/>
          <p:cNvGrpSpPr>
            <a:grpSpLocks/>
          </p:cNvGrpSpPr>
          <p:nvPr/>
        </p:nvGrpSpPr>
        <p:grpSpPr bwMode="auto">
          <a:xfrm>
            <a:off x="1250950" y="896938"/>
            <a:ext cx="179388" cy="1328737"/>
            <a:chOff x="788" y="607"/>
            <a:chExt cx="113" cy="837"/>
          </a:xfrm>
        </p:grpSpPr>
        <p:sp>
          <p:nvSpPr>
            <p:cNvPr id="41028" name="AutoShape 1092"/>
            <p:cNvSpPr>
              <a:spLocks noChangeArrowheads="1"/>
            </p:cNvSpPr>
            <p:nvPr/>
          </p:nvSpPr>
          <p:spPr bwMode="auto">
            <a:xfrm>
              <a:off x="825" y="613"/>
              <a:ext cx="42" cy="508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016" name="AutoShape 1080"/>
            <p:cNvSpPr>
              <a:spLocks noChangeArrowheads="1"/>
            </p:cNvSpPr>
            <p:nvPr/>
          </p:nvSpPr>
          <p:spPr bwMode="auto">
            <a:xfrm>
              <a:off x="820" y="607"/>
              <a:ext cx="51" cy="785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019" name="Oval 1083"/>
            <p:cNvSpPr>
              <a:spLocks noChangeArrowheads="1"/>
            </p:cNvSpPr>
            <p:nvPr/>
          </p:nvSpPr>
          <p:spPr bwMode="auto">
            <a:xfrm>
              <a:off x="792" y="1337"/>
              <a:ext cx="106" cy="107"/>
            </a:xfrm>
            <a:prstGeom prst="ellipse">
              <a:avLst/>
            </a:prstGeom>
            <a:solidFill>
              <a:srgbClr val="FF0000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017" name="Oval 1081"/>
            <p:cNvSpPr>
              <a:spLocks noChangeArrowheads="1"/>
            </p:cNvSpPr>
            <p:nvPr/>
          </p:nvSpPr>
          <p:spPr bwMode="auto">
            <a:xfrm>
              <a:off x="788" y="1331"/>
              <a:ext cx="113" cy="1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018" name="AutoShape 1082"/>
            <p:cNvSpPr>
              <a:spLocks noChangeArrowheads="1"/>
            </p:cNvSpPr>
            <p:nvPr/>
          </p:nvSpPr>
          <p:spPr bwMode="auto">
            <a:xfrm>
              <a:off x="827" y="1105"/>
              <a:ext cx="36" cy="319"/>
            </a:xfrm>
            <a:prstGeom prst="roundRect">
              <a:avLst>
                <a:gd name="adj" fmla="val 0"/>
              </a:avLst>
            </a:prstGeom>
            <a:solidFill>
              <a:srgbClr val="FF0000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057" name="Line 1121"/>
            <p:cNvSpPr>
              <a:spLocks noChangeShapeType="1"/>
            </p:cNvSpPr>
            <p:nvPr/>
          </p:nvSpPr>
          <p:spPr bwMode="auto">
            <a:xfrm>
              <a:off x="822" y="638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41058" name="Line 1122"/>
            <p:cNvSpPr>
              <a:spLocks noChangeShapeType="1"/>
            </p:cNvSpPr>
            <p:nvPr/>
          </p:nvSpPr>
          <p:spPr bwMode="auto">
            <a:xfrm>
              <a:off x="822" y="664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41059" name="Line 1123"/>
            <p:cNvSpPr>
              <a:spLocks noChangeShapeType="1"/>
            </p:cNvSpPr>
            <p:nvPr/>
          </p:nvSpPr>
          <p:spPr bwMode="auto">
            <a:xfrm>
              <a:off x="822" y="690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41060" name="Line 1124"/>
            <p:cNvSpPr>
              <a:spLocks noChangeShapeType="1"/>
            </p:cNvSpPr>
            <p:nvPr/>
          </p:nvSpPr>
          <p:spPr bwMode="auto">
            <a:xfrm>
              <a:off x="822" y="716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41061" name="Line 1125"/>
            <p:cNvSpPr>
              <a:spLocks noChangeShapeType="1"/>
            </p:cNvSpPr>
            <p:nvPr/>
          </p:nvSpPr>
          <p:spPr bwMode="auto">
            <a:xfrm>
              <a:off x="822" y="742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41062" name="Line 1126"/>
            <p:cNvSpPr>
              <a:spLocks noChangeShapeType="1"/>
            </p:cNvSpPr>
            <p:nvPr/>
          </p:nvSpPr>
          <p:spPr bwMode="auto">
            <a:xfrm>
              <a:off x="822" y="768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41063" name="Line 1127"/>
            <p:cNvSpPr>
              <a:spLocks noChangeShapeType="1"/>
            </p:cNvSpPr>
            <p:nvPr/>
          </p:nvSpPr>
          <p:spPr bwMode="auto">
            <a:xfrm>
              <a:off x="822" y="794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41064" name="Line 1128"/>
            <p:cNvSpPr>
              <a:spLocks noChangeShapeType="1"/>
            </p:cNvSpPr>
            <p:nvPr/>
          </p:nvSpPr>
          <p:spPr bwMode="auto">
            <a:xfrm>
              <a:off x="822" y="820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41065" name="Line 1129"/>
            <p:cNvSpPr>
              <a:spLocks noChangeShapeType="1"/>
            </p:cNvSpPr>
            <p:nvPr/>
          </p:nvSpPr>
          <p:spPr bwMode="auto">
            <a:xfrm>
              <a:off x="822" y="846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41066" name="Line 1130"/>
            <p:cNvSpPr>
              <a:spLocks noChangeShapeType="1"/>
            </p:cNvSpPr>
            <p:nvPr/>
          </p:nvSpPr>
          <p:spPr bwMode="auto">
            <a:xfrm>
              <a:off x="822" y="872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41067" name="Line 1131"/>
            <p:cNvSpPr>
              <a:spLocks noChangeShapeType="1"/>
            </p:cNvSpPr>
            <p:nvPr/>
          </p:nvSpPr>
          <p:spPr bwMode="auto">
            <a:xfrm>
              <a:off x="822" y="898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41068" name="Line 1132"/>
            <p:cNvSpPr>
              <a:spLocks noChangeShapeType="1"/>
            </p:cNvSpPr>
            <p:nvPr/>
          </p:nvSpPr>
          <p:spPr bwMode="auto">
            <a:xfrm>
              <a:off x="822" y="924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41069" name="Line 1133"/>
            <p:cNvSpPr>
              <a:spLocks noChangeShapeType="1"/>
            </p:cNvSpPr>
            <p:nvPr/>
          </p:nvSpPr>
          <p:spPr bwMode="auto">
            <a:xfrm>
              <a:off x="822" y="950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41070" name="Line 1134"/>
            <p:cNvSpPr>
              <a:spLocks noChangeShapeType="1"/>
            </p:cNvSpPr>
            <p:nvPr/>
          </p:nvSpPr>
          <p:spPr bwMode="auto">
            <a:xfrm>
              <a:off x="822" y="976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41071" name="Line 1135"/>
            <p:cNvSpPr>
              <a:spLocks noChangeShapeType="1"/>
            </p:cNvSpPr>
            <p:nvPr/>
          </p:nvSpPr>
          <p:spPr bwMode="auto">
            <a:xfrm>
              <a:off x="822" y="1002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41072" name="Line 1136"/>
            <p:cNvSpPr>
              <a:spLocks noChangeShapeType="1"/>
            </p:cNvSpPr>
            <p:nvPr/>
          </p:nvSpPr>
          <p:spPr bwMode="auto">
            <a:xfrm>
              <a:off x="822" y="1028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41073" name="Line 1137"/>
            <p:cNvSpPr>
              <a:spLocks noChangeShapeType="1"/>
            </p:cNvSpPr>
            <p:nvPr/>
          </p:nvSpPr>
          <p:spPr bwMode="auto">
            <a:xfrm>
              <a:off x="822" y="1054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41074" name="Line 1138"/>
            <p:cNvSpPr>
              <a:spLocks noChangeShapeType="1"/>
            </p:cNvSpPr>
            <p:nvPr/>
          </p:nvSpPr>
          <p:spPr bwMode="auto">
            <a:xfrm>
              <a:off x="822" y="1080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41075" name="Line 1139"/>
            <p:cNvSpPr>
              <a:spLocks noChangeShapeType="1"/>
            </p:cNvSpPr>
            <p:nvPr/>
          </p:nvSpPr>
          <p:spPr bwMode="auto">
            <a:xfrm>
              <a:off x="822" y="1106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41076" name="Line 1140"/>
            <p:cNvSpPr>
              <a:spLocks noChangeShapeType="1"/>
            </p:cNvSpPr>
            <p:nvPr/>
          </p:nvSpPr>
          <p:spPr bwMode="auto">
            <a:xfrm>
              <a:off x="822" y="1132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41077" name="Line 1141"/>
            <p:cNvSpPr>
              <a:spLocks noChangeShapeType="1"/>
            </p:cNvSpPr>
            <p:nvPr/>
          </p:nvSpPr>
          <p:spPr bwMode="auto">
            <a:xfrm>
              <a:off x="822" y="1158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41078" name="Line 1142"/>
            <p:cNvSpPr>
              <a:spLocks noChangeShapeType="1"/>
            </p:cNvSpPr>
            <p:nvPr/>
          </p:nvSpPr>
          <p:spPr bwMode="auto">
            <a:xfrm>
              <a:off x="822" y="1184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41079" name="Line 1143"/>
            <p:cNvSpPr>
              <a:spLocks noChangeShapeType="1"/>
            </p:cNvSpPr>
            <p:nvPr/>
          </p:nvSpPr>
          <p:spPr bwMode="auto">
            <a:xfrm>
              <a:off x="822" y="1210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41080" name="Line 1144"/>
            <p:cNvSpPr>
              <a:spLocks noChangeShapeType="1"/>
            </p:cNvSpPr>
            <p:nvPr/>
          </p:nvSpPr>
          <p:spPr bwMode="auto">
            <a:xfrm>
              <a:off x="822" y="1236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41081" name="Line 1145"/>
            <p:cNvSpPr>
              <a:spLocks noChangeShapeType="1"/>
            </p:cNvSpPr>
            <p:nvPr/>
          </p:nvSpPr>
          <p:spPr bwMode="auto">
            <a:xfrm>
              <a:off x="822" y="1262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41082" name="Line 1146"/>
            <p:cNvSpPr>
              <a:spLocks noChangeShapeType="1"/>
            </p:cNvSpPr>
            <p:nvPr/>
          </p:nvSpPr>
          <p:spPr bwMode="auto">
            <a:xfrm>
              <a:off x="822" y="1288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41083" name="Line 1147"/>
            <p:cNvSpPr>
              <a:spLocks noChangeShapeType="1"/>
            </p:cNvSpPr>
            <p:nvPr/>
          </p:nvSpPr>
          <p:spPr bwMode="auto">
            <a:xfrm>
              <a:off x="822" y="1314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41084" name="Line 1148"/>
          <p:cNvSpPr>
            <a:spLocks noChangeShapeType="1"/>
          </p:cNvSpPr>
          <p:nvPr/>
        </p:nvSpPr>
        <p:spPr bwMode="auto">
          <a:xfrm>
            <a:off x="7219950" y="2532063"/>
            <a:ext cx="0" cy="6238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41085" name="Object 1149"/>
          <p:cNvGraphicFramePr>
            <a:graphicFrameLocks noChangeAspect="1"/>
          </p:cNvGraphicFramePr>
          <p:nvPr/>
        </p:nvGraphicFramePr>
        <p:xfrm>
          <a:off x="4635500" y="2409825"/>
          <a:ext cx="284163" cy="538163"/>
        </p:xfrm>
        <a:graphic>
          <a:graphicData uri="http://schemas.openxmlformats.org/presentationml/2006/ole">
            <p:oleObj spid="_x0000_s41085" name="Rovnica" r:id="rId4" imgW="114120" imgH="215640" progId="Equation.3">
              <p:embed/>
            </p:oleObj>
          </a:graphicData>
        </a:graphic>
      </p:graphicFrame>
      <p:graphicFrame>
        <p:nvGraphicFramePr>
          <p:cNvPr id="41086" name="Object 1150"/>
          <p:cNvGraphicFramePr>
            <a:graphicFrameLocks noChangeAspect="1"/>
          </p:cNvGraphicFramePr>
          <p:nvPr/>
        </p:nvGraphicFramePr>
        <p:xfrm>
          <a:off x="925513" y="1382713"/>
          <a:ext cx="315912" cy="538162"/>
        </p:xfrm>
        <a:graphic>
          <a:graphicData uri="http://schemas.openxmlformats.org/presentationml/2006/ole">
            <p:oleObj spid="_x0000_s41086" name="Rovnica" r:id="rId5" imgW="126720" imgH="215640" progId="Equation.3">
              <p:embed/>
            </p:oleObj>
          </a:graphicData>
        </a:graphic>
      </p:graphicFrame>
      <p:graphicFrame>
        <p:nvGraphicFramePr>
          <p:cNvPr id="41087" name="Object 1151"/>
          <p:cNvGraphicFramePr>
            <a:graphicFrameLocks noChangeAspect="1"/>
          </p:cNvGraphicFramePr>
          <p:nvPr/>
        </p:nvGraphicFramePr>
        <p:xfrm>
          <a:off x="911225" y="2803525"/>
          <a:ext cx="347663" cy="538163"/>
        </p:xfrm>
        <a:graphic>
          <a:graphicData uri="http://schemas.openxmlformats.org/presentationml/2006/ole">
            <p:oleObj spid="_x0000_s41087" name="Rovnica" r:id="rId6" imgW="139680" imgH="215640" progId="Equation.3">
              <p:embed/>
            </p:oleObj>
          </a:graphicData>
        </a:graphic>
      </p:graphicFrame>
      <p:graphicFrame>
        <p:nvGraphicFramePr>
          <p:cNvPr id="41088" name="Object 1152"/>
          <p:cNvGraphicFramePr>
            <a:graphicFrameLocks noChangeAspect="1"/>
          </p:cNvGraphicFramePr>
          <p:nvPr/>
        </p:nvGraphicFramePr>
        <p:xfrm>
          <a:off x="5129213" y="3962400"/>
          <a:ext cx="220662" cy="442913"/>
        </p:xfrm>
        <a:graphic>
          <a:graphicData uri="http://schemas.openxmlformats.org/presentationml/2006/ole">
            <p:oleObj spid="_x0000_s41088" name="Rovnica" r:id="rId7" imgW="88560" imgH="177480" progId="Equation.3">
              <p:embed/>
            </p:oleObj>
          </a:graphicData>
        </a:graphic>
      </p:graphicFrame>
      <p:graphicFrame>
        <p:nvGraphicFramePr>
          <p:cNvPr id="41089" name="Object 1153"/>
          <p:cNvGraphicFramePr>
            <a:graphicFrameLocks noChangeAspect="1"/>
          </p:cNvGraphicFramePr>
          <p:nvPr/>
        </p:nvGraphicFramePr>
        <p:xfrm>
          <a:off x="7407275" y="2913063"/>
          <a:ext cx="473075" cy="442912"/>
        </p:xfrm>
        <a:graphic>
          <a:graphicData uri="http://schemas.openxmlformats.org/presentationml/2006/ole">
            <p:oleObj spid="_x0000_s41089" name="Rovnica" r:id="rId8" imgW="190440" imgH="177480" progId="Equation.3">
              <p:embed/>
            </p:oleObj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4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4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4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1000"/>
                                        <p:tgtEl>
                                          <p:spTgt spid="4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40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93" grpId="0" animBg="1"/>
      <p:bldP spid="40966" grpId="0" uiExpand="1" build="p" autoUpdateAnimBg="0"/>
      <p:bldP spid="40993" grpId="0" autoUpdateAnimBg="0"/>
      <p:bldP spid="410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8" name="Rectangle 316"/>
          <p:cNvSpPr>
            <a:spLocks noChangeArrowheads="1"/>
          </p:cNvSpPr>
          <p:nvPr/>
        </p:nvSpPr>
        <p:spPr bwMode="auto">
          <a:xfrm>
            <a:off x="3416300" y="4084638"/>
            <a:ext cx="2697163" cy="655637"/>
          </a:xfrm>
          <a:prstGeom prst="rect">
            <a:avLst/>
          </a:prstGeom>
          <a:solidFill>
            <a:srgbClr val="EAEAEA"/>
          </a:solidFill>
          <a:ln w="1587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72704" name="Object 1024"/>
          <p:cNvGraphicFramePr>
            <a:graphicFrameLocks noChangeAspect="1"/>
          </p:cNvGraphicFramePr>
          <p:nvPr/>
        </p:nvGraphicFramePr>
        <p:xfrm>
          <a:off x="3136900" y="1395413"/>
          <a:ext cx="2008188" cy="566737"/>
        </p:xfrm>
        <a:graphic>
          <a:graphicData uri="http://schemas.openxmlformats.org/presentationml/2006/ole">
            <p:oleObj spid="_x0000_s72704" name="Rovnica" r:id="rId3" imgW="660240" imgH="215640" progId="Equation.3">
              <p:embed/>
            </p:oleObj>
          </a:graphicData>
        </a:graphic>
      </p:graphicFrame>
      <p:graphicFrame>
        <p:nvGraphicFramePr>
          <p:cNvPr id="72705" name="Object 1025"/>
          <p:cNvGraphicFramePr>
            <a:graphicFrameLocks noChangeAspect="1"/>
          </p:cNvGraphicFramePr>
          <p:nvPr/>
        </p:nvGraphicFramePr>
        <p:xfrm>
          <a:off x="220663" y="2030413"/>
          <a:ext cx="5146675" cy="581025"/>
        </p:xfrm>
        <a:graphic>
          <a:graphicData uri="http://schemas.openxmlformats.org/presentationml/2006/ole">
            <p:oleObj spid="_x0000_s72705" name="Rovnice" r:id="rId4" imgW="1650960" imgH="215640" progId="Equation.3">
              <p:embed/>
            </p:oleObj>
          </a:graphicData>
        </a:graphic>
      </p:graphicFrame>
      <p:graphicFrame>
        <p:nvGraphicFramePr>
          <p:cNvPr id="72706" name="Object 1026"/>
          <p:cNvGraphicFramePr>
            <a:graphicFrameLocks noChangeAspect="1"/>
          </p:cNvGraphicFramePr>
          <p:nvPr/>
        </p:nvGraphicFramePr>
        <p:xfrm>
          <a:off x="6000750" y="1397000"/>
          <a:ext cx="2355850" cy="566738"/>
        </p:xfrm>
        <a:graphic>
          <a:graphicData uri="http://schemas.openxmlformats.org/presentationml/2006/ole">
            <p:oleObj spid="_x0000_s72706" name="Rovnica" r:id="rId5" imgW="774360" imgH="215640" progId="Equation.3">
              <p:embed/>
            </p:oleObj>
          </a:graphicData>
        </a:graphic>
      </p:graphicFrame>
      <p:graphicFrame>
        <p:nvGraphicFramePr>
          <p:cNvPr id="72707" name="Object 1027"/>
          <p:cNvGraphicFramePr>
            <a:graphicFrameLocks noChangeAspect="1"/>
          </p:cNvGraphicFramePr>
          <p:nvPr/>
        </p:nvGraphicFramePr>
        <p:xfrm>
          <a:off x="2790825" y="2654300"/>
          <a:ext cx="2393950" cy="566738"/>
        </p:xfrm>
        <a:graphic>
          <a:graphicData uri="http://schemas.openxmlformats.org/presentationml/2006/ole">
            <p:oleObj spid="_x0000_s72707" name="Rovnica" r:id="rId6" imgW="787320" imgH="215640" progId="Equation.3">
              <p:embed/>
            </p:oleObj>
          </a:graphicData>
        </a:graphic>
      </p:graphicFrame>
      <p:graphicFrame>
        <p:nvGraphicFramePr>
          <p:cNvPr id="72708" name="Object 1028"/>
          <p:cNvGraphicFramePr>
            <a:graphicFrameLocks noChangeAspect="1"/>
          </p:cNvGraphicFramePr>
          <p:nvPr/>
        </p:nvGraphicFramePr>
        <p:xfrm>
          <a:off x="3473450" y="3302000"/>
          <a:ext cx="2393950" cy="566738"/>
        </p:xfrm>
        <a:graphic>
          <a:graphicData uri="http://schemas.openxmlformats.org/presentationml/2006/ole">
            <p:oleObj spid="_x0000_s72708" name="Rovnica" r:id="rId7" imgW="787320" imgH="215640" progId="Equation.3">
              <p:embed/>
            </p:oleObj>
          </a:graphicData>
        </a:graphic>
      </p:graphicFrame>
      <p:graphicFrame>
        <p:nvGraphicFramePr>
          <p:cNvPr id="72709" name="Object 1029"/>
          <p:cNvGraphicFramePr>
            <a:graphicFrameLocks noChangeAspect="1"/>
          </p:cNvGraphicFramePr>
          <p:nvPr/>
        </p:nvGraphicFramePr>
        <p:xfrm>
          <a:off x="3468688" y="4127500"/>
          <a:ext cx="2625725" cy="566738"/>
        </p:xfrm>
        <a:graphic>
          <a:graphicData uri="http://schemas.openxmlformats.org/presentationml/2006/ole">
            <p:oleObj spid="_x0000_s72709" name="Rovnica" r:id="rId8" imgW="863280" imgH="215640" progId="Equation.3">
              <p:embed/>
            </p:oleObj>
          </a:graphicData>
        </a:graphic>
      </p:graphicFrame>
      <p:sp>
        <p:nvSpPr>
          <p:cNvPr id="39226" name="Text Box 314"/>
          <p:cNvSpPr txBox="1">
            <a:spLocks noChangeArrowheads="1"/>
          </p:cNvSpPr>
          <p:nvPr/>
        </p:nvSpPr>
        <p:spPr bwMode="auto">
          <a:xfrm>
            <a:off x="107950" y="5240338"/>
            <a:ext cx="84772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000">
            <a:spAutoFit/>
          </a:bodyPr>
          <a:lstStyle/>
          <a:p>
            <a:r>
              <a:rPr lang="sk-SK" sz="3100" b="0" i="1">
                <a:sym typeface="Symbol" pitchFamily="18" charset="2"/>
              </a:rPr>
              <a:t>l</a:t>
            </a:r>
            <a:r>
              <a:rPr lang="sk-SK" sz="3100" b="0" baseline="-25000">
                <a:sym typeface="Symbol" pitchFamily="18" charset="2"/>
              </a:rPr>
              <a:t>1</a:t>
            </a:r>
            <a:r>
              <a:rPr lang="sk-SK" sz="3100" b="0">
                <a:sym typeface="Symbol" pitchFamily="18" charset="2"/>
              </a:rPr>
              <a:t> - dĺžka tyče na začiatku teplotného intervalu </a:t>
            </a:r>
            <a:r>
              <a:rPr lang="sk-SK" sz="3100" b="0">
                <a:latin typeface="Symbol" pitchFamily="18" charset="2"/>
                <a:sym typeface="Symbol" pitchFamily="18" charset="2"/>
              </a:rPr>
              <a:t>D</a:t>
            </a:r>
            <a:r>
              <a:rPr lang="sk-SK" sz="3100" b="0" i="1">
                <a:cs typeface="Times New Roman" pitchFamily="18" charset="0"/>
                <a:sym typeface="Symbol" pitchFamily="18" charset="2"/>
              </a:rPr>
              <a:t>t</a:t>
            </a:r>
            <a:r>
              <a:rPr lang="sk-SK" sz="3100" b="0">
                <a:sym typeface="Symbol" pitchFamily="18" charset="2"/>
              </a:rPr>
              <a:t> </a:t>
            </a:r>
            <a:endParaRPr lang="sk-SK" sz="3100" b="0" i="1">
              <a:sym typeface="Symbol" pitchFamily="18" charset="2"/>
            </a:endParaRPr>
          </a:p>
          <a:p>
            <a:r>
              <a:rPr lang="sk-SK" sz="3100" b="0" i="1">
                <a:sym typeface="Symbol" pitchFamily="18" charset="2"/>
              </a:rPr>
              <a:t>l</a:t>
            </a:r>
            <a:r>
              <a:rPr lang="sk-SK" sz="3100" b="0">
                <a:sym typeface="Symbol" pitchFamily="18" charset="2"/>
              </a:rPr>
              <a:t> - dĺžka tyče na konci teplotného intervalu </a:t>
            </a:r>
            <a:r>
              <a:rPr lang="sk-SK" sz="3100" b="0">
                <a:latin typeface="Symbol" pitchFamily="18" charset="2"/>
                <a:sym typeface="Symbol" pitchFamily="18" charset="2"/>
              </a:rPr>
              <a:t>D</a:t>
            </a:r>
            <a:r>
              <a:rPr lang="sk-SK" sz="3100" b="0" i="1">
                <a:cs typeface="Times New Roman" pitchFamily="18" charset="0"/>
                <a:sym typeface="Symbol" pitchFamily="18" charset="2"/>
              </a:rPr>
              <a:t>t</a:t>
            </a:r>
            <a:r>
              <a:rPr lang="sk-SK" sz="3100" b="0">
                <a:sym typeface="Symbol" pitchFamily="18" charset="2"/>
              </a:rPr>
              <a:t> </a:t>
            </a:r>
            <a:endParaRPr lang="sk-SK" sz="3100" b="0" i="1">
              <a:sym typeface="Symbol" pitchFamily="18" charset="2"/>
            </a:endParaRPr>
          </a:p>
          <a:p>
            <a:r>
              <a:rPr lang="sk-SK" sz="3100" b="0">
                <a:sym typeface="Symbol" pitchFamily="18" charset="2"/>
              </a:rPr>
              <a:t> - súčiniteľ teplotnej dĺžkovej rozťažnosti, </a:t>
            </a:r>
            <a:r>
              <a:rPr lang="sk-SK" sz="3100" b="0">
                <a:cs typeface="Times New Roman" pitchFamily="18" charset="0"/>
                <a:sym typeface="Symbol" pitchFamily="18" charset="2"/>
              </a:rPr>
              <a:t>[</a:t>
            </a:r>
            <a:r>
              <a:rPr lang="sk-SK" sz="3100" b="0">
                <a:sym typeface="Symbol" pitchFamily="18" charset="2"/>
              </a:rPr>
              <a:t></a:t>
            </a:r>
            <a:r>
              <a:rPr lang="sk-SK" sz="3100" b="0">
                <a:cs typeface="Times New Roman" pitchFamily="18" charset="0"/>
                <a:sym typeface="Symbol" pitchFamily="18" charset="2"/>
              </a:rPr>
              <a:t>]</a:t>
            </a:r>
            <a:r>
              <a:rPr lang="sk-SK" sz="3100" b="0">
                <a:sym typeface="Symbol" pitchFamily="18" charset="2"/>
              </a:rPr>
              <a:t>=K</a:t>
            </a:r>
            <a:r>
              <a:rPr lang="sk-SK" sz="3100" b="0" baseline="30000">
                <a:sym typeface="Symbol" pitchFamily="18" charset="2"/>
              </a:rPr>
              <a:t>-1</a:t>
            </a:r>
            <a:r>
              <a:rPr lang="sk-SK" sz="3100" b="0">
                <a:sym typeface="Symbol" pitchFamily="18" charset="2"/>
              </a:rPr>
              <a:t>.</a:t>
            </a:r>
            <a:endParaRPr lang="en-US" sz="3100" b="0">
              <a:sym typeface="Symbol" pitchFamily="18" charset="2"/>
            </a:endParaRPr>
          </a:p>
        </p:txBody>
      </p:sp>
      <p:sp>
        <p:nvSpPr>
          <p:cNvPr id="39227" name="Text Box 315"/>
          <p:cNvSpPr txBox="1">
            <a:spLocks noChangeArrowheads="1"/>
          </p:cNvSpPr>
          <p:nvPr/>
        </p:nvSpPr>
        <p:spPr bwMode="auto">
          <a:xfrm>
            <a:off x="179388" y="179388"/>
            <a:ext cx="5313362" cy="120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000">
            <a:spAutoFit/>
          </a:bodyPr>
          <a:lstStyle/>
          <a:p>
            <a:pPr>
              <a:spcAft>
                <a:spcPct val="25000"/>
              </a:spcAft>
            </a:pPr>
            <a:r>
              <a:rPr lang="sk-SK" sz="3300" b="0"/>
              <a:t>Teplotná rozťažnosť (dĺžková)</a:t>
            </a:r>
          </a:p>
          <a:p>
            <a:r>
              <a:rPr lang="sk-SK" sz="3200" b="0"/>
              <a:t>Úprava vzťahu:</a:t>
            </a:r>
            <a:endParaRPr lang="en-US" sz="3200" b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7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3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9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9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9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28" grpId="0" animBg="1"/>
      <p:bldP spid="39226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81" name="Rectangle 89"/>
          <p:cNvSpPr>
            <a:spLocks noChangeArrowheads="1"/>
          </p:cNvSpPr>
          <p:nvPr/>
        </p:nvSpPr>
        <p:spPr bwMode="auto">
          <a:xfrm>
            <a:off x="3109913" y="4225925"/>
            <a:ext cx="2827337" cy="679450"/>
          </a:xfrm>
          <a:prstGeom prst="rect">
            <a:avLst/>
          </a:prstGeom>
          <a:solidFill>
            <a:srgbClr val="EAEAEA"/>
          </a:solidFill>
          <a:ln w="1587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73728" name="Object 1024"/>
          <p:cNvGraphicFramePr>
            <a:graphicFrameLocks noChangeAspect="1"/>
          </p:cNvGraphicFramePr>
          <p:nvPr/>
        </p:nvGraphicFramePr>
        <p:xfrm>
          <a:off x="3232150" y="4286250"/>
          <a:ext cx="2593975" cy="585788"/>
        </p:xfrm>
        <a:graphic>
          <a:graphicData uri="http://schemas.openxmlformats.org/presentationml/2006/ole">
            <p:oleObj spid="_x0000_s73728" name="Rovnica" r:id="rId3" imgW="939600" imgH="215640" progId="Equation.3">
              <p:embed/>
            </p:oleObj>
          </a:graphicData>
        </a:graphic>
      </p:graphicFrame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6677025" y="4264025"/>
            <a:ext cx="12080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000">
            <a:spAutoFit/>
          </a:bodyPr>
          <a:lstStyle/>
          <a:p>
            <a:r>
              <a:rPr lang="sk-SK" sz="3000" b="0">
                <a:sym typeface="Symbol" pitchFamily="18" charset="2"/>
              </a:rPr>
              <a:t> = 3</a:t>
            </a:r>
            <a:endParaRPr lang="en-US" sz="3000" b="0">
              <a:sym typeface="Symbol" pitchFamily="18" charset="2"/>
            </a:endParaRPr>
          </a:p>
        </p:txBody>
      </p:sp>
      <p:sp>
        <p:nvSpPr>
          <p:cNvPr id="59403" name="AutoShape 11" descr="Růžový ubrousek"/>
          <p:cNvSpPr>
            <a:spLocks noChangeArrowheads="1"/>
          </p:cNvSpPr>
          <p:nvPr/>
        </p:nvSpPr>
        <p:spPr bwMode="auto">
          <a:xfrm>
            <a:off x="2278063" y="2309813"/>
            <a:ext cx="1127125" cy="1509712"/>
          </a:xfrm>
          <a:prstGeom prst="cube">
            <a:avLst>
              <a:gd name="adj" fmla="val 25000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1905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sz="3300" b="0" i="1"/>
              <a:t>V</a:t>
            </a:r>
          </a:p>
        </p:txBody>
      </p:sp>
      <p:cxnSp>
        <p:nvCxnSpPr>
          <p:cNvPr id="59405" name="AutoShape 13"/>
          <p:cNvCxnSpPr>
            <a:cxnSpLocks noChangeShapeType="1"/>
            <a:stCxn id="59409" idx="2"/>
            <a:endCxn id="59403" idx="2"/>
          </p:cNvCxnSpPr>
          <p:nvPr/>
        </p:nvCxnSpPr>
        <p:spPr bwMode="auto">
          <a:xfrm rot="5400000" flipH="1" flipV="1">
            <a:off x="1636713" y="2844800"/>
            <a:ext cx="271462" cy="992188"/>
          </a:xfrm>
          <a:prstGeom prst="bentConnector4">
            <a:avLst>
              <a:gd name="adj1" fmla="val -84208"/>
              <a:gd name="adj2" fmla="val 5312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oval" w="med" len="med"/>
          </a:ln>
          <a:effectLst/>
        </p:spPr>
      </p:cxnSp>
      <p:grpSp>
        <p:nvGrpSpPr>
          <p:cNvPr id="59439" name="Group 47"/>
          <p:cNvGrpSpPr>
            <a:grpSpLocks/>
          </p:cNvGrpSpPr>
          <p:nvPr/>
        </p:nvGrpSpPr>
        <p:grpSpPr bwMode="auto">
          <a:xfrm>
            <a:off x="1135063" y="1054100"/>
            <a:ext cx="277812" cy="2481263"/>
            <a:chOff x="692" y="839"/>
            <a:chExt cx="213" cy="1563"/>
          </a:xfrm>
        </p:grpSpPr>
        <p:sp>
          <p:nvSpPr>
            <p:cNvPr id="59404" name="AutoShape 12"/>
            <p:cNvSpPr>
              <a:spLocks noChangeAspect="1" noChangeArrowheads="1"/>
            </p:cNvSpPr>
            <p:nvPr/>
          </p:nvSpPr>
          <p:spPr bwMode="auto">
            <a:xfrm>
              <a:off x="763" y="850"/>
              <a:ext cx="79" cy="94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9406" name="AutoShape 14"/>
            <p:cNvSpPr>
              <a:spLocks noChangeAspect="1" noChangeArrowheads="1"/>
            </p:cNvSpPr>
            <p:nvPr/>
          </p:nvSpPr>
          <p:spPr bwMode="auto">
            <a:xfrm>
              <a:off x="754" y="839"/>
              <a:ext cx="95" cy="1466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9407" name="Oval 15"/>
            <p:cNvSpPr>
              <a:spLocks noChangeAspect="1" noChangeArrowheads="1"/>
            </p:cNvSpPr>
            <p:nvPr/>
          </p:nvSpPr>
          <p:spPr bwMode="auto">
            <a:xfrm>
              <a:off x="692" y="2193"/>
              <a:ext cx="207" cy="209"/>
            </a:xfrm>
            <a:prstGeom prst="ellipse">
              <a:avLst/>
            </a:prstGeom>
            <a:solidFill>
              <a:srgbClr val="FF0000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9408" name="Oval 16"/>
            <p:cNvSpPr>
              <a:spLocks noChangeAspect="1" noChangeArrowheads="1"/>
            </p:cNvSpPr>
            <p:nvPr/>
          </p:nvSpPr>
          <p:spPr bwMode="auto">
            <a:xfrm>
              <a:off x="694" y="2191"/>
              <a:ext cx="211" cy="21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9409" name="AutoShape 17"/>
            <p:cNvSpPr>
              <a:spLocks noChangeAspect="1" noChangeArrowheads="1"/>
            </p:cNvSpPr>
            <p:nvPr/>
          </p:nvSpPr>
          <p:spPr bwMode="auto">
            <a:xfrm>
              <a:off x="760" y="1769"/>
              <a:ext cx="79" cy="596"/>
            </a:xfrm>
            <a:prstGeom prst="roundRect">
              <a:avLst>
                <a:gd name="adj" fmla="val 0"/>
              </a:avLst>
            </a:prstGeom>
            <a:solidFill>
              <a:srgbClr val="FF0000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9411" name="Line 19"/>
            <p:cNvSpPr>
              <a:spLocks noChangeAspect="1" noChangeShapeType="1"/>
            </p:cNvSpPr>
            <p:nvPr/>
          </p:nvSpPr>
          <p:spPr bwMode="auto">
            <a:xfrm>
              <a:off x="757" y="897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412" name="Line 20"/>
            <p:cNvSpPr>
              <a:spLocks noChangeAspect="1" noChangeShapeType="1"/>
            </p:cNvSpPr>
            <p:nvPr/>
          </p:nvSpPr>
          <p:spPr bwMode="auto">
            <a:xfrm>
              <a:off x="757" y="945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413" name="Line 21"/>
            <p:cNvSpPr>
              <a:spLocks noChangeAspect="1" noChangeShapeType="1"/>
            </p:cNvSpPr>
            <p:nvPr/>
          </p:nvSpPr>
          <p:spPr bwMode="auto">
            <a:xfrm>
              <a:off x="757" y="994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414" name="Line 22"/>
            <p:cNvSpPr>
              <a:spLocks noChangeAspect="1" noChangeShapeType="1"/>
            </p:cNvSpPr>
            <p:nvPr/>
          </p:nvSpPr>
          <p:spPr bwMode="auto">
            <a:xfrm>
              <a:off x="757" y="1043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415" name="Line 23"/>
            <p:cNvSpPr>
              <a:spLocks noChangeAspect="1" noChangeShapeType="1"/>
            </p:cNvSpPr>
            <p:nvPr/>
          </p:nvSpPr>
          <p:spPr bwMode="auto">
            <a:xfrm>
              <a:off x="757" y="1091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416" name="Line 24"/>
            <p:cNvSpPr>
              <a:spLocks noChangeAspect="1" noChangeShapeType="1"/>
            </p:cNvSpPr>
            <p:nvPr/>
          </p:nvSpPr>
          <p:spPr bwMode="auto">
            <a:xfrm>
              <a:off x="757" y="1140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417" name="Line 25"/>
            <p:cNvSpPr>
              <a:spLocks noChangeAspect="1" noChangeShapeType="1"/>
            </p:cNvSpPr>
            <p:nvPr/>
          </p:nvSpPr>
          <p:spPr bwMode="auto">
            <a:xfrm>
              <a:off x="757" y="1188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418" name="Line 26"/>
            <p:cNvSpPr>
              <a:spLocks noChangeAspect="1" noChangeShapeType="1"/>
            </p:cNvSpPr>
            <p:nvPr/>
          </p:nvSpPr>
          <p:spPr bwMode="auto">
            <a:xfrm>
              <a:off x="757" y="1237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419" name="Line 27"/>
            <p:cNvSpPr>
              <a:spLocks noChangeAspect="1" noChangeShapeType="1"/>
            </p:cNvSpPr>
            <p:nvPr/>
          </p:nvSpPr>
          <p:spPr bwMode="auto">
            <a:xfrm>
              <a:off x="757" y="1285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420" name="Line 28"/>
            <p:cNvSpPr>
              <a:spLocks noChangeAspect="1" noChangeShapeType="1"/>
            </p:cNvSpPr>
            <p:nvPr/>
          </p:nvSpPr>
          <p:spPr bwMode="auto">
            <a:xfrm>
              <a:off x="757" y="1334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421" name="Line 29"/>
            <p:cNvSpPr>
              <a:spLocks noChangeAspect="1" noChangeShapeType="1"/>
            </p:cNvSpPr>
            <p:nvPr/>
          </p:nvSpPr>
          <p:spPr bwMode="auto">
            <a:xfrm>
              <a:off x="757" y="1382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422" name="Line 30"/>
            <p:cNvSpPr>
              <a:spLocks noChangeAspect="1" noChangeShapeType="1"/>
            </p:cNvSpPr>
            <p:nvPr/>
          </p:nvSpPr>
          <p:spPr bwMode="auto">
            <a:xfrm>
              <a:off x="757" y="1431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423" name="Line 31"/>
            <p:cNvSpPr>
              <a:spLocks noChangeAspect="1" noChangeShapeType="1"/>
            </p:cNvSpPr>
            <p:nvPr/>
          </p:nvSpPr>
          <p:spPr bwMode="auto">
            <a:xfrm>
              <a:off x="757" y="1480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424" name="Line 32"/>
            <p:cNvSpPr>
              <a:spLocks noChangeAspect="1" noChangeShapeType="1"/>
            </p:cNvSpPr>
            <p:nvPr/>
          </p:nvSpPr>
          <p:spPr bwMode="auto">
            <a:xfrm>
              <a:off x="757" y="1528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425" name="Line 33"/>
            <p:cNvSpPr>
              <a:spLocks noChangeAspect="1" noChangeShapeType="1"/>
            </p:cNvSpPr>
            <p:nvPr/>
          </p:nvSpPr>
          <p:spPr bwMode="auto">
            <a:xfrm>
              <a:off x="757" y="1577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426" name="Line 34"/>
            <p:cNvSpPr>
              <a:spLocks noChangeAspect="1" noChangeShapeType="1"/>
            </p:cNvSpPr>
            <p:nvPr/>
          </p:nvSpPr>
          <p:spPr bwMode="auto">
            <a:xfrm>
              <a:off x="757" y="1625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427" name="Line 35"/>
            <p:cNvSpPr>
              <a:spLocks noChangeAspect="1" noChangeShapeType="1"/>
            </p:cNvSpPr>
            <p:nvPr/>
          </p:nvSpPr>
          <p:spPr bwMode="auto">
            <a:xfrm>
              <a:off x="757" y="1674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428" name="Line 36"/>
            <p:cNvSpPr>
              <a:spLocks noChangeAspect="1" noChangeShapeType="1"/>
            </p:cNvSpPr>
            <p:nvPr/>
          </p:nvSpPr>
          <p:spPr bwMode="auto">
            <a:xfrm>
              <a:off x="757" y="1722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429" name="Line 37"/>
            <p:cNvSpPr>
              <a:spLocks noChangeAspect="1" noChangeShapeType="1"/>
            </p:cNvSpPr>
            <p:nvPr/>
          </p:nvSpPr>
          <p:spPr bwMode="auto">
            <a:xfrm>
              <a:off x="757" y="1771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430" name="Line 38"/>
            <p:cNvSpPr>
              <a:spLocks noChangeAspect="1" noChangeShapeType="1"/>
            </p:cNvSpPr>
            <p:nvPr/>
          </p:nvSpPr>
          <p:spPr bwMode="auto">
            <a:xfrm>
              <a:off x="757" y="1819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431" name="Line 39"/>
            <p:cNvSpPr>
              <a:spLocks noChangeAspect="1" noChangeShapeType="1"/>
            </p:cNvSpPr>
            <p:nvPr/>
          </p:nvSpPr>
          <p:spPr bwMode="auto">
            <a:xfrm>
              <a:off x="757" y="1868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432" name="Line 40"/>
            <p:cNvSpPr>
              <a:spLocks noChangeAspect="1" noChangeShapeType="1"/>
            </p:cNvSpPr>
            <p:nvPr/>
          </p:nvSpPr>
          <p:spPr bwMode="auto">
            <a:xfrm>
              <a:off x="757" y="1916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433" name="Line 41"/>
            <p:cNvSpPr>
              <a:spLocks noChangeAspect="1" noChangeShapeType="1"/>
            </p:cNvSpPr>
            <p:nvPr/>
          </p:nvSpPr>
          <p:spPr bwMode="auto">
            <a:xfrm>
              <a:off x="757" y="1965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434" name="Line 42"/>
            <p:cNvSpPr>
              <a:spLocks noChangeAspect="1" noChangeShapeType="1"/>
            </p:cNvSpPr>
            <p:nvPr/>
          </p:nvSpPr>
          <p:spPr bwMode="auto">
            <a:xfrm>
              <a:off x="757" y="2014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435" name="Line 43"/>
            <p:cNvSpPr>
              <a:spLocks noChangeAspect="1" noChangeShapeType="1"/>
            </p:cNvSpPr>
            <p:nvPr/>
          </p:nvSpPr>
          <p:spPr bwMode="auto">
            <a:xfrm>
              <a:off x="757" y="2062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436" name="Line 44"/>
            <p:cNvSpPr>
              <a:spLocks noChangeAspect="1" noChangeShapeType="1"/>
            </p:cNvSpPr>
            <p:nvPr/>
          </p:nvSpPr>
          <p:spPr bwMode="auto">
            <a:xfrm>
              <a:off x="757" y="2111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437" name="Line 45"/>
            <p:cNvSpPr>
              <a:spLocks noChangeAspect="1" noChangeShapeType="1"/>
            </p:cNvSpPr>
            <p:nvPr/>
          </p:nvSpPr>
          <p:spPr bwMode="auto">
            <a:xfrm>
              <a:off x="757" y="2159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59440" name="AutoShape 48" descr="Růžový ubrousek"/>
          <p:cNvSpPr>
            <a:spLocks noChangeArrowheads="1"/>
          </p:cNvSpPr>
          <p:nvPr/>
        </p:nvSpPr>
        <p:spPr bwMode="auto">
          <a:xfrm>
            <a:off x="6453188" y="2005013"/>
            <a:ext cx="1497012" cy="1819275"/>
          </a:xfrm>
          <a:prstGeom prst="cube">
            <a:avLst>
              <a:gd name="adj" fmla="val 25000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1905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sz="3300" b="0" i="1"/>
              <a:t>V</a:t>
            </a:r>
            <a:r>
              <a:rPr lang="sk-SK" sz="3300" b="0" baseline="-25000"/>
              <a:t>1</a:t>
            </a:r>
            <a:endParaRPr lang="sk-SK" sz="3300" b="0"/>
          </a:p>
        </p:txBody>
      </p:sp>
      <p:cxnSp>
        <p:nvCxnSpPr>
          <p:cNvPr id="59441" name="AutoShape 49"/>
          <p:cNvCxnSpPr>
            <a:cxnSpLocks noChangeShapeType="1"/>
            <a:stCxn id="59448" idx="2"/>
            <a:endCxn id="59440" idx="2"/>
          </p:cNvCxnSpPr>
          <p:nvPr/>
        </p:nvCxnSpPr>
        <p:spPr bwMode="auto">
          <a:xfrm rot="5400000" flipH="1" flipV="1">
            <a:off x="5756275" y="2797175"/>
            <a:ext cx="382588" cy="992188"/>
          </a:xfrm>
          <a:prstGeom prst="bentConnector4">
            <a:avLst>
              <a:gd name="adj1" fmla="val -59750"/>
              <a:gd name="adj2" fmla="val 5312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oval" w="med" len="med"/>
          </a:ln>
          <a:effectLst/>
        </p:spPr>
      </p:cxnSp>
      <p:grpSp>
        <p:nvGrpSpPr>
          <p:cNvPr id="59477" name="Group 85"/>
          <p:cNvGrpSpPr>
            <a:grpSpLocks/>
          </p:cNvGrpSpPr>
          <p:nvPr/>
        </p:nvGrpSpPr>
        <p:grpSpPr bwMode="auto">
          <a:xfrm>
            <a:off x="5310188" y="1062038"/>
            <a:ext cx="277812" cy="2481262"/>
            <a:chOff x="3345" y="844"/>
            <a:chExt cx="175" cy="1563"/>
          </a:xfrm>
        </p:grpSpPr>
        <p:sp>
          <p:nvSpPr>
            <p:cNvPr id="59444" name="AutoShape 52"/>
            <p:cNvSpPr>
              <a:spLocks noChangeAspect="1" noChangeArrowheads="1"/>
            </p:cNvSpPr>
            <p:nvPr/>
          </p:nvSpPr>
          <p:spPr bwMode="auto">
            <a:xfrm>
              <a:off x="3403" y="855"/>
              <a:ext cx="65" cy="94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9445" name="AutoShape 53"/>
            <p:cNvSpPr>
              <a:spLocks noChangeAspect="1" noChangeArrowheads="1"/>
            </p:cNvSpPr>
            <p:nvPr/>
          </p:nvSpPr>
          <p:spPr bwMode="auto">
            <a:xfrm>
              <a:off x="3396" y="844"/>
              <a:ext cx="78" cy="1466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9446" name="Oval 54"/>
            <p:cNvSpPr>
              <a:spLocks noChangeAspect="1" noChangeArrowheads="1"/>
            </p:cNvSpPr>
            <p:nvPr/>
          </p:nvSpPr>
          <p:spPr bwMode="auto">
            <a:xfrm>
              <a:off x="3345" y="2198"/>
              <a:ext cx="170" cy="209"/>
            </a:xfrm>
            <a:prstGeom prst="ellipse">
              <a:avLst/>
            </a:prstGeom>
            <a:solidFill>
              <a:srgbClr val="FF0000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9447" name="Oval 55"/>
            <p:cNvSpPr>
              <a:spLocks noChangeAspect="1" noChangeArrowheads="1"/>
            </p:cNvSpPr>
            <p:nvPr/>
          </p:nvSpPr>
          <p:spPr bwMode="auto">
            <a:xfrm>
              <a:off x="3347" y="2196"/>
              <a:ext cx="173" cy="21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9448" name="AutoShape 56"/>
            <p:cNvSpPr>
              <a:spLocks noChangeAspect="1" noChangeArrowheads="1"/>
            </p:cNvSpPr>
            <p:nvPr/>
          </p:nvSpPr>
          <p:spPr bwMode="auto">
            <a:xfrm>
              <a:off x="3401" y="1342"/>
              <a:ext cx="65" cy="1028"/>
            </a:xfrm>
            <a:prstGeom prst="roundRect">
              <a:avLst>
                <a:gd name="adj" fmla="val 0"/>
              </a:avLst>
            </a:prstGeom>
            <a:solidFill>
              <a:srgbClr val="FF0000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9449" name="Line 57"/>
            <p:cNvSpPr>
              <a:spLocks noChangeAspect="1" noChangeShapeType="1"/>
            </p:cNvSpPr>
            <p:nvPr/>
          </p:nvSpPr>
          <p:spPr bwMode="auto">
            <a:xfrm>
              <a:off x="3398" y="902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450" name="Line 58"/>
            <p:cNvSpPr>
              <a:spLocks noChangeAspect="1" noChangeShapeType="1"/>
            </p:cNvSpPr>
            <p:nvPr/>
          </p:nvSpPr>
          <p:spPr bwMode="auto">
            <a:xfrm>
              <a:off x="3398" y="950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451" name="Line 59"/>
            <p:cNvSpPr>
              <a:spLocks noChangeAspect="1" noChangeShapeType="1"/>
            </p:cNvSpPr>
            <p:nvPr/>
          </p:nvSpPr>
          <p:spPr bwMode="auto">
            <a:xfrm>
              <a:off x="3398" y="999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452" name="Line 60"/>
            <p:cNvSpPr>
              <a:spLocks noChangeAspect="1" noChangeShapeType="1"/>
            </p:cNvSpPr>
            <p:nvPr/>
          </p:nvSpPr>
          <p:spPr bwMode="auto">
            <a:xfrm>
              <a:off x="3398" y="1048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453" name="Line 61"/>
            <p:cNvSpPr>
              <a:spLocks noChangeAspect="1" noChangeShapeType="1"/>
            </p:cNvSpPr>
            <p:nvPr/>
          </p:nvSpPr>
          <p:spPr bwMode="auto">
            <a:xfrm>
              <a:off x="3398" y="1096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454" name="Line 62"/>
            <p:cNvSpPr>
              <a:spLocks noChangeAspect="1" noChangeShapeType="1"/>
            </p:cNvSpPr>
            <p:nvPr/>
          </p:nvSpPr>
          <p:spPr bwMode="auto">
            <a:xfrm>
              <a:off x="3398" y="1145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455" name="Line 63"/>
            <p:cNvSpPr>
              <a:spLocks noChangeAspect="1" noChangeShapeType="1"/>
            </p:cNvSpPr>
            <p:nvPr/>
          </p:nvSpPr>
          <p:spPr bwMode="auto">
            <a:xfrm>
              <a:off x="3398" y="1193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456" name="Line 64"/>
            <p:cNvSpPr>
              <a:spLocks noChangeAspect="1" noChangeShapeType="1"/>
            </p:cNvSpPr>
            <p:nvPr/>
          </p:nvSpPr>
          <p:spPr bwMode="auto">
            <a:xfrm>
              <a:off x="3398" y="1242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457" name="Line 65"/>
            <p:cNvSpPr>
              <a:spLocks noChangeAspect="1" noChangeShapeType="1"/>
            </p:cNvSpPr>
            <p:nvPr/>
          </p:nvSpPr>
          <p:spPr bwMode="auto">
            <a:xfrm>
              <a:off x="3398" y="1290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458" name="Line 66"/>
            <p:cNvSpPr>
              <a:spLocks noChangeAspect="1" noChangeShapeType="1"/>
            </p:cNvSpPr>
            <p:nvPr/>
          </p:nvSpPr>
          <p:spPr bwMode="auto">
            <a:xfrm>
              <a:off x="3398" y="1339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459" name="Line 67"/>
            <p:cNvSpPr>
              <a:spLocks noChangeAspect="1" noChangeShapeType="1"/>
            </p:cNvSpPr>
            <p:nvPr/>
          </p:nvSpPr>
          <p:spPr bwMode="auto">
            <a:xfrm>
              <a:off x="3398" y="1387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460" name="Line 68"/>
            <p:cNvSpPr>
              <a:spLocks noChangeAspect="1" noChangeShapeType="1"/>
            </p:cNvSpPr>
            <p:nvPr/>
          </p:nvSpPr>
          <p:spPr bwMode="auto">
            <a:xfrm>
              <a:off x="3398" y="1436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461" name="Line 69"/>
            <p:cNvSpPr>
              <a:spLocks noChangeAspect="1" noChangeShapeType="1"/>
            </p:cNvSpPr>
            <p:nvPr/>
          </p:nvSpPr>
          <p:spPr bwMode="auto">
            <a:xfrm>
              <a:off x="3398" y="1485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462" name="Line 70"/>
            <p:cNvSpPr>
              <a:spLocks noChangeAspect="1" noChangeShapeType="1"/>
            </p:cNvSpPr>
            <p:nvPr/>
          </p:nvSpPr>
          <p:spPr bwMode="auto">
            <a:xfrm>
              <a:off x="3398" y="1533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463" name="Line 71"/>
            <p:cNvSpPr>
              <a:spLocks noChangeAspect="1" noChangeShapeType="1"/>
            </p:cNvSpPr>
            <p:nvPr/>
          </p:nvSpPr>
          <p:spPr bwMode="auto">
            <a:xfrm>
              <a:off x="3398" y="1582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464" name="Line 72"/>
            <p:cNvSpPr>
              <a:spLocks noChangeAspect="1" noChangeShapeType="1"/>
            </p:cNvSpPr>
            <p:nvPr/>
          </p:nvSpPr>
          <p:spPr bwMode="auto">
            <a:xfrm>
              <a:off x="3398" y="1630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465" name="Line 73"/>
            <p:cNvSpPr>
              <a:spLocks noChangeAspect="1" noChangeShapeType="1"/>
            </p:cNvSpPr>
            <p:nvPr/>
          </p:nvSpPr>
          <p:spPr bwMode="auto">
            <a:xfrm>
              <a:off x="3398" y="1679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466" name="Line 74"/>
            <p:cNvSpPr>
              <a:spLocks noChangeAspect="1" noChangeShapeType="1"/>
            </p:cNvSpPr>
            <p:nvPr/>
          </p:nvSpPr>
          <p:spPr bwMode="auto">
            <a:xfrm>
              <a:off x="3398" y="1727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467" name="Line 75"/>
            <p:cNvSpPr>
              <a:spLocks noChangeAspect="1" noChangeShapeType="1"/>
            </p:cNvSpPr>
            <p:nvPr/>
          </p:nvSpPr>
          <p:spPr bwMode="auto">
            <a:xfrm>
              <a:off x="3398" y="1776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468" name="Line 76"/>
            <p:cNvSpPr>
              <a:spLocks noChangeAspect="1" noChangeShapeType="1"/>
            </p:cNvSpPr>
            <p:nvPr/>
          </p:nvSpPr>
          <p:spPr bwMode="auto">
            <a:xfrm>
              <a:off x="3398" y="1824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469" name="Line 77"/>
            <p:cNvSpPr>
              <a:spLocks noChangeAspect="1" noChangeShapeType="1"/>
            </p:cNvSpPr>
            <p:nvPr/>
          </p:nvSpPr>
          <p:spPr bwMode="auto">
            <a:xfrm>
              <a:off x="3398" y="1873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470" name="Line 78"/>
            <p:cNvSpPr>
              <a:spLocks noChangeAspect="1" noChangeShapeType="1"/>
            </p:cNvSpPr>
            <p:nvPr/>
          </p:nvSpPr>
          <p:spPr bwMode="auto">
            <a:xfrm>
              <a:off x="3398" y="1921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471" name="Line 79"/>
            <p:cNvSpPr>
              <a:spLocks noChangeAspect="1" noChangeShapeType="1"/>
            </p:cNvSpPr>
            <p:nvPr/>
          </p:nvSpPr>
          <p:spPr bwMode="auto">
            <a:xfrm>
              <a:off x="3398" y="1970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472" name="Line 80"/>
            <p:cNvSpPr>
              <a:spLocks noChangeAspect="1" noChangeShapeType="1"/>
            </p:cNvSpPr>
            <p:nvPr/>
          </p:nvSpPr>
          <p:spPr bwMode="auto">
            <a:xfrm>
              <a:off x="3398" y="2019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473" name="Line 81"/>
            <p:cNvSpPr>
              <a:spLocks noChangeAspect="1" noChangeShapeType="1"/>
            </p:cNvSpPr>
            <p:nvPr/>
          </p:nvSpPr>
          <p:spPr bwMode="auto">
            <a:xfrm>
              <a:off x="3398" y="2067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474" name="Line 82"/>
            <p:cNvSpPr>
              <a:spLocks noChangeAspect="1" noChangeShapeType="1"/>
            </p:cNvSpPr>
            <p:nvPr/>
          </p:nvSpPr>
          <p:spPr bwMode="auto">
            <a:xfrm>
              <a:off x="3398" y="2116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475" name="Line 83"/>
            <p:cNvSpPr>
              <a:spLocks noChangeAspect="1" noChangeShapeType="1"/>
            </p:cNvSpPr>
            <p:nvPr/>
          </p:nvSpPr>
          <p:spPr bwMode="auto">
            <a:xfrm>
              <a:off x="3398" y="2164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59478" name="Text Box 86"/>
          <p:cNvSpPr txBox="1">
            <a:spLocks noChangeArrowheads="1"/>
          </p:cNvSpPr>
          <p:nvPr/>
        </p:nvSpPr>
        <p:spPr bwMode="auto">
          <a:xfrm>
            <a:off x="179388" y="179388"/>
            <a:ext cx="5638800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000">
            <a:spAutoFit/>
          </a:bodyPr>
          <a:lstStyle/>
          <a:p>
            <a:r>
              <a:rPr lang="sk-SK" sz="3300" b="0"/>
              <a:t>Teplotná rozťažnosť (objemová)</a:t>
            </a:r>
            <a:endParaRPr lang="en-US" sz="3300" b="0"/>
          </a:p>
        </p:txBody>
      </p:sp>
      <p:graphicFrame>
        <p:nvGraphicFramePr>
          <p:cNvPr id="73729" name="Object 1025"/>
          <p:cNvGraphicFramePr>
            <a:graphicFrameLocks noChangeAspect="1"/>
          </p:cNvGraphicFramePr>
          <p:nvPr/>
        </p:nvGraphicFramePr>
        <p:xfrm>
          <a:off x="808038" y="2265363"/>
          <a:ext cx="315912" cy="538162"/>
        </p:xfrm>
        <a:graphic>
          <a:graphicData uri="http://schemas.openxmlformats.org/presentationml/2006/ole">
            <p:oleObj spid="_x0000_s73729" name="Rovnica" r:id="rId5" imgW="126720" imgH="215640" progId="Equation.3">
              <p:embed/>
            </p:oleObj>
          </a:graphicData>
        </a:graphic>
      </p:graphicFrame>
      <p:graphicFrame>
        <p:nvGraphicFramePr>
          <p:cNvPr id="73730" name="Object 1026"/>
          <p:cNvGraphicFramePr>
            <a:graphicFrameLocks noChangeAspect="1"/>
          </p:cNvGraphicFramePr>
          <p:nvPr/>
        </p:nvGraphicFramePr>
        <p:xfrm>
          <a:off x="4967288" y="1595438"/>
          <a:ext cx="347662" cy="538162"/>
        </p:xfrm>
        <a:graphic>
          <a:graphicData uri="http://schemas.openxmlformats.org/presentationml/2006/ole">
            <p:oleObj spid="_x0000_s73730" name="Rovnica" r:id="rId6" imgW="139680" imgH="215640" progId="Equation.3">
              <p:embed/>
            </p:oleObj>
          </a:graphicData>
        </a:graphic>
      </p:graphicFrame>
      <p:sp>
        <p:nvSpPr>
          <p:cNvPr id="59483" name="Text Box 91"/>
          <p:cNvSpPr txBox="1">
            <a:spLocks noChangeArrowheads="1"/>
          </p:cNvSpPr>
          <p:nvPr/>
        </p:nvSpPr>
        <p:spPr bwMode="auto">
          <a:xfrm>
            <a:off x="107950" y="5240338"/>
            <a:ext cx="8720138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000">
            <a:spAutoFit/>
          </a:bodyPr>
          <a:lstStyle/>
          <a:p>
            <a:r>
              <a:rPr lang="sk-SK" sz="3100" b="0" i="1">
                <a:sym typeface="Symbol" pitchFamily="18" charset="2"/>
              </a:rPr>
              <a:t>V</a:t>
            </a:r>
            <a:r>
              <a:rPr lang="sk-SK" sz="3100" b="0" baseline="-25000">
                <a:sym typeface="Symbol" pitchFamily="18" charset="2"/>
              </a:rPr>
              <a:t>1</a:t>
            </a:r>
            <a:r>
              <a:rPr lang="sk-SK" sz="3100" b="0">
                <a:sym typeface="Symbol" pitchFamily="18" charset="2"/>
              </a:rPr>
              <a:t> - objem telesa na začiatku teplotného intervalu </a:t>
            </a:r>
            <a:r>
              <a:rPr lang="sk-SK" sz="3100" b="0">
                <a:latin typeface="Symbol" pitchFamily="18" charset="2"/>
                <a:sym typeface="Symbol" pitchFamily="18" charset="2"/>
              </a:rPr>
              <a:t>D</a:t>
            </a:r>
            <a:r>
              <a:rPr lang="sk-SK" sz="3100" b="0" i="1">
                <a:cs typeface="Times New Roman" pitchFamily="18" charset="0"/>
                <a:sym typeface="Symbol" pitchFamily="18" charset="2"/>
              </a:rPr>
              <a:t>t</a:t>
            </a:r>
            <a:r>
              <a:rPr lang="sk-SK" sz="3100" b="0">
                <a:sym typeface="Symbol" pitchFamily="18" charset="2"/>
              </a:rPr>
              <a:t> </a:t>
            </a:r>
            <a:endParaRPr lang="sk-SK" sz="3100" b="0" i="1">
              <a:sym typeface="Symbol" pitchFamily="18" charset="2"/>
            </a:endParaRPr>
          </a:p>
          <a:p>
            <a:r>
              <a:rPr lang="sk-SK" sz="3100" b="0" i="1">
                <a:sym typeface="Symbol" pitchFamily="18" charset="2"/>
              </a:rPr>
              <a:t>V</a:t>
            </a:r>
            <a:r>
              <a:rPr lang="sk-SK" sz="3100" b="0">
                <a:sym typeface="Symbol" pitchFamily="18" charset="2"/>
              </a:rPr>
              <a:t> - objem telesa na konci teplotného intervalu </a:t>
            </a:r>
            <a:r>
              <a:rPr lang="sk-SK" sz="3100" b="0">
                <a:latin typeface="Symbol" pitchFamily="18" charset="2"/>
                <a:sym typeface="Symbol" pitchFamily="18" charset="2"/>
              </a:rPr>
              <a:t>D</a:t>
            </a:r>
            <a:r>
              <a:rPr lang="sk-SK" sz="3100" b="0" i="1">
                <a:cs typeface="Times New Roman" pitchFamily="18" charset="0"/>
                <a:sym typeface="Symbol" pitchFamily="18" charset="2"/>
              </a:rPr>
              <a:t>t</a:t>
            </a:r>
            <a:r>
              <a:rPr lang="sk-SK" sz="3100" b="0">
                <a:sym typeface="Symbol" pitchFamily="18" charset="2"/>
              </a:rPr>
              <a:t> </a:t>
            </a:r>
            <a:endParaRPr lang="sk-SK" sz="3100" b="0" i="1">
              <a:sym typeface="Symbol" pitchFamily="18" charset="2"/>
            </a:endParaRPr>
          </a:p>
          <a:p>
            <a:r>
              <a:rPr lang="sk-SK" sz="3100" b="0">
                <a:latin typeface="Symbol" pitchFamily="18" charset="2"/>
                <a:sym typeface="Symbol" pitchFamily="18" charset="2"/>
              </a:rPr>
              <a:t>b</a:t>
            </a:r>
            <a:r>
              <a:rPr lang="sk-SK" sz="3100" b="0">
                <a:sym typeface="Symbol" pitchFamily="18" charset="2"/>
              </a:rPr>
              <a:t> - súčiniteľ teplotnej objemovej rozťažnosti, </a:t>
            </a:r>
            <a:r>
              <a:rPr lang="sk-SK" sz="3100" b="0">
                <a:cs typeface="Times New Roman" pitchFamily="18" charset="0"/>
                <a:sym typeface="Symbol" pitchFamily="18" charset="2"/>
              </a:rPr>
              <a:t>[</a:t>
            </a:r>
            <a:r>
              <a:rPr lang="sk-SK" sz="3100" b="0">
                <a:latin typeface="Symbol" pitchFamily="18" charset="2"/>
                <a:sym typeface="Symbol" pitchFamily="18" charset="2"/>
              </a:rPr>
              <a:t>b</a:t>
            </a:r>
            <a:r>
              <a:rPr lang="sk-SK" sz="3100" b="0">
                <a:cs typeface="Times New Roman" pitchFamily="18" charset="0"/>
                <a:sym typeface="Symbol" pitchFamily="18" charset="2"/>
              </a:rPr>
              <a:t>]</a:t>
            </a:r>
            <a:r>
              <a:rPr lang="sk-SK" sz="3100" b="0">
                <a:sym typeface="Symbol" pitchFamily="18" charset="2"/>
              </a:rPr>
              <a:t>=K</a:t>
            </a:r>
            <a:r>
              <a:rPr lang="sk-SK" sz="3100" b="0" baseline="30000">
                <a:sym typeface="Symbol" pitchFamily="18" charset="2"/>
              </a:rPr>
              <a:t>-1</a:t>
            </a:r>
            <a:r>
              <a:rPr lang="sk-SK" sz="3100" b="0">
                <a:sym typeface="Symbol" pitchFamily="18" charset="2"/>
              </a:rPr>
              <a:t>.</a:t>
            </a:r>
            <a:endParaRPr lang="en-US" sz="3100" b="0">
              <a:sym typeface="Symbol" pitchFamily="18" charset="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3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73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5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9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9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59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81" grpId="0" animBg="1"/>
      <p:bldP spid="59402" grpId="0" autoUpdateAnimBg="0"/>
      <p:bldP spid="59478" grpId="0" autoUpdateAnimBg="0"/>
      <p:bldP spid="5948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179388" y="179388"/>
            <a:ext cx="7510462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000">
            <a:spAutoFit/>
          </a:bodyPr>
          <a:lstStyle/>
          <a:p>
            <a:pPr>
              <a:spcAft>
                <a:spcPct val="10000"/>
              </a:spcAft>
            </a:pPr>
            <a:r>
              <a:rPr lang="sk-SK" sz="3300" b="0"/>
              <a:t>Teplotná rozťažnosť pevných telies v praxi:</a:t>
            </a:r>
          </a:p>
          <a:p>
            <a:r>
              <a:rPr lang="sk-SK" sz="3100" b="0"/>
              <a:t>- </a:t>
            </a:r>
            <a:r>
              <a:rPr lang="sk-SK" sz="3100" b="0">
                <a:sym typeface="Symbol" pitchFamily="18" charset="2"/>
              </a:rPr>
              <a:t>konštrukcie mostov,</a:t>
            </a:r>
            <a:endParaRPr lang="en-US" sz="3100" b="0">
              <a:sym typeface="Symbol" pitchFamily="18" charset="2"/>
            </a:endParaRPr>
          </a:p>
        </p:txBody>
      </p:sp>
      <p:pic>
        <p:nvPicPr>
          <p:cNvPr id="60494" name="Picture 78" descr="konštrukcia most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0213" y="1790700"/>
            <a:ext cx="5915025" cy="4054475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uiExpand="1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4" name="Picture 4" descr="j020220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25" y="1528763"/>
            <a:ext cx="3302000" cy="5027612"/>
          </a:xfrm>
          <a:prstGeom prst="rect">
            <a:avLst/>
          </a:prstGeom>
          <a:noFill/>
        </p:spPr>
      </p:pic>
      <p:pic>
        <p:nvPicPr>
          <p:cNvPr id="61445" name="Picture 5" descr="ph03213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7563" y="2054225"/>
            <a:ext cx="2992437" cy="4476750"/>
          </a:xfrm>
          <a:prstGeom prst="rect">
            <a:avLst/>
          </a:prstGeom>
          <a:noFill/>
        </p:spPr>
      </p:pic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179388" y="179388"/>
            <a:ext cx="7510462" cy="159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000">
            <a:spAutoFit/>
          </a:bodyPr>
          <a:lstStyle/>
          <a:p>
            <a:pPr>
              <a:spcAft>
                <a:spcPct val="10000"/>
              </a:spcAft>
            </a:pPr>
            <a:r>
              <a:rPr lang="sk-SK" sz="3300" b="0"/>
              <a:t>Teplotná rozťažnosť pevných telies v praxi:</a:t>
            </a:r>
          </a:p>
          <a:p>
            <a:pPr>
              <a:buFontTx/>
              <a:buChar char="-"/>
            </a:pPr>
            <a:r>
              <a:rPr lang="sk-SK" sz="3100" b="0">
                <a:sym typeface="Symbol" pitchFamily="18" charset="2"/>
              </a:rPr>
              <a:t> konštrukcie mostov,</a:t>
            </a:r>
          </a:p>
          <a:p>
            <a:pPr>
              <a:buFontTx/>
              <a:buChar char="-"/>
            </a:pPr>
            <a:r>
              <a:rPr lang="sk-SK" sz="3100" b="0">
                <a:sym typeface="Symbol" pitchFamily="18" charset="2"/>
              </a:rPr>
              <a:t> koľajnice,</a:t>
            </a:r>
            <a:endParaRPr lang="en-US" sz="3100" b="0">
              <a:sym typeface="Symbol" pitchFamily="18" charset="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1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" grpId="0" uiExpand="1" build="p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99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CA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</TotalTime>
  <Words>566</Words>
  <Application>Microsoft PowerPoint</Application>
  <PresentationFormat>Prezentácia na obrazovke (4:3)</PresentationFormat>
  <Paragraphs>97</Paragraphs>
  <Slides>21</Slides>
  <Notes>0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4</vt:i4>
      </vt:variant>
      <vt:variant>
        <vt:lpstr>Nadpisy snímok</vt:lpstr>
      </vt:variant>
      <vt:variant>
        <vt:i4>21</vt:i4>
      </vt:variant>
    </vt:vector>
  </HeadingPairs>
  <TitlesOfParts>
    <vt:vector size="26" baseType="lpstr">
      <vt:lpstr>Default Design</vt:lpstr>
      <vt:lpstr>Snímka</vt:lpstr>
      <vt:lpstr>Rovnica</vt:lpstr>
      <vt:lpstr>Rovnice</vt:lpstr>
      <vt:lpstr>Bitová mapa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  <vt:lpstr>Snímka 15</vt:lpstr>
      <vt:lpstr>Snímka 16</vt:lpstr>
      <vt:lpstr>Snímka 17</vt:lpstr>
      <vt:lpstr>Snímka 18</vt:lpstr>
      <vt:lpstr>Snímka 19</vt:lpstr>
      <vt:lpstr>Snímka 20</vt:lpstr>
      <vt:lpstr>Snímka 21</vt:lpstr>
    </vt:vector>
  </TitlesOfParts>
  <Company>WinG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Teplotna roztaznost pevnych latok</dc:title>
  <dc:subject>fyzika</dc:subject>
  <dc:creator>Jozef Benuska</dc:creator>
  <cp:lastModifiedBy>Jarka Viťazková</cp:lastModifiedBy>
  <cp:revision>429</cp:revision>
  <dcterms:created xsi:type="dcterms:W3CDTF">2000-10-07T06:49:27Z</dcterms:created>
  <dcterms:modified xsi:type="dcterms:W3CDTF">2020-10-29T08:24:20Z</dcterms:modified>
</cp:coreProperties>
</file>