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C7E9B-9850-46BA-AF9A-B4BB9C827395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237C-2DA1-456A-A7E7-EC63B193255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8E485-32C3-47AE-B7CB-8C88B5557ED7}" type="slidenum">
              <a:rPr lang="cs-CZ" smtClean="0"/>
              <a:pPr/>
              <a:t>19</a:t>
            </a:fld>
            <a:endParaRPr lang="cs-CZ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C1C7-862F-4BF9-A320-3C38490B73EA}" type="datetimeFigureOut">
              <a:rPr lang="sk-SK" smtClean="0"/>
              <a:pPr/>
              <a:t>25. 02. 2021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A0EEA-3A49-463F-BE42-26E6F112CB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latin typeface="Arial Black" pitchFamily="34" charset="0"/>
              </a:rPr>
              <a:t>Infrazvuk a ultrazvuk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Produkuje: </a:t>
            </a:r>
          </a:p>
          <a:p>
            <a:pPr>
              <a:buNone/>
            </a:pPr>
            <a:endParaRPr lang="sk-SK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216" y="4634880"/>
            <a:ext cx="22860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2016" y="2348880"/>
            <a:ext cx="1371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0816" y="318708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97016" y="280608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cvrček  </a:t>
            </a:r>
            <a:endParaRPr lang="cs-CZ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830616" y="356808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moskyt</a:t>
            </a:r>
            <a:endParaRPr lang="cs-CZ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535216" y="600648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netopier</a:t>
            </a:r>
            <a:endParaRPr lang="cs-CZ" dirty="0"/>
          </a:p>
        </p:txBody>
      </p:sp>
      <p:pic>
        <p:nvPicPr>
          <p:cNvPr id="18436" name="Picture 4" descr="http://www.vootar.com/imgs/elementos/1252424735_Delf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492896"/>
            <a:ext cx="4445943" cy="333910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Ultrazvuk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Počuje: </a:t>
            </a:r>
            <a:endParaRPr lang="sk-SK" b="1" dirty="0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203575"/>
            <a:ext cx="1828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http://www.macka.estranky.sk/img/mid/1/macka-a-p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5184576" cy="3313621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Zdroj:</a:t>
            </a:r>
          </a:p>
          <a:p>
            <a:endParaRPr lang="sk-SK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55576" y="2564904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Zdrojom ultrazvuku môže byť tenká kremíková platnička, ktorá pod vplyvom elektrického prúdu kmitá miliónkrát za sekundu.</a:t>
            </a:r>
            <a:endParaRPr kumimoji="0" lang="cs-CZ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sk-SK" b="1" dirty="0" smtClean="0"/>
              <a:t>Využitie:</a:t>
            </a:r>
            <a:endParaRPr lang="sk-SK" b="1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1524000" y="1905000"/>
            <a:ext cx="7010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defektoskopia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medicína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meranie vzdialenosti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čistenie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obrábanie materiálov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tvorba emulzií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poľnohospodárstvo</a:t>
            </a:r>
            <a:endParaRPr kumimoji="0" lang="cs-CZ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Defektoskopia</a:t>
            </a:r>
            <a:r>
              <a:rPr lang="sk-SK" dirty="0" smtClean="0"/>
              <a:t> – hľadanie chýb v materiály </a:t>
            </a:r>
            <a:endParaRPr lang="sk-SK" dirty="0"/>
          </a:p>
        </p:txBody>
      </p:sp>
      <p:pic>
        <p:nvPicPr>
          <p:cNvPr id="24578" name="Picture 2" descr="https://encrypted-tbn1.gstatic.com/images?q=tbn:ANd9GcRPs4HETN5i8UPC8TY1PgP94P-1YP_RdalkRBqCNPX3d1jyE8Q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4552950" cy="34194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Medicína </a:t>
            </a:r>
            <a:endParaRPr lang="sk-SK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84984"/>
            <a:ext cx="28956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4432" y="3208784"/>
            <a:ext cx="1905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Sonar</a:t>
            </a:r>
            <a:endParaRPr lang="sk-SK" dirty="0"/>
          </a:p>
        </p:txBody>
      </p:sp>
      <p:sp>
        <p:nvSpPr>
          <p:cNvPr id="27654" name="AutoShape 6" descr="data:image/jpeg;base64,/9j/4AAQSkZJRgABAQAAAQABAAD/2wCEAAkGBxQSEhQUExQVFhQXFBUVFxgXFxcYFRYVFBcXHBoVFRgYHSggGBomHBQUITEhJSkrLi4uFx8zODMsNygtLisBCgoKDg0OGxAQGywkICQ1LCwsLCwsLCwsLCwsLCwsLCwsLywsLCwsLCwsLCwsLCwsLCwsLCwsLCwsLCwsLCwsLP/AABEIAOEA4QMBIgACEQEDEQH/xAAbAAACAwEBAQAAAAAAAAAAAAADBAABAgUGB//EAEMQAAEDAgIGBwYEBAYBBQEAAAEAAhEDIRIxBAVBUWFxEyKBkaGx8AYyQlLB0RQVguFykqLxIzNTYrLSQzRjk8LyB//EABoBAQEBAQEBAQAAAAAAAAAAAAABAgMEBQb/xAAwEQACAgEDAgQEBQUBAAAAAAAAAQIRAwQSIRMxQVFh8AUiocEyQnGR4RUjgbHRFP/aAAwDAQACEQMRAD8A6oWxCDiXW0F2jkMxljYkOBJJdIfDiQ4YIOAQRBtBzX1JPauT5cVuYiAFfRpymaGF4c5ge6cJBcQzC0EXbLRiMi52Jx79FkwadmvjrGCcDMMnFAOLGIMeErDyL1Oixv0OSKas0l0eko4Rdk4HyGkl/SYjgiHEYYw52jbKujVow3EWgixHWcXEh0OOEy0A4QRGVwc1OoVQOZ0KnRLrtdQwHFhL8IH+HiwziN2BxOIhsEiYOyDlut+H64aW3xFhGMhoAGETEdY4hfgnVL0zi9ErFJdusaHSNw4cAf1rn3JbfM9WMV7bbWk1ioRMYSHPOFzi4uGEYQMInDi7YBNsg6voOmcgU1oU106jqABwgOJc6LkFrS1sTMEQcQyvGzNFa/Ry90hoaHjCcRhzekuQJNsG2b7gnU9GOmckUwr6MLoudRwgiA/r2fiLWmW4Q4giWxjg22TFwhtNMYzLXdUYIaQC6WzDXP3YviItI2J1C7BIsG5UWrqE0IblMNk9aMWB0gwZIx4cURAymbRpo4DiAc+G/wCWS0E4nT0eIkHq4ZuRcxeydReTHTOVCgauwBQD3mBg6mECT8TcUXBMDH3dijn0QBAYSA0nrOAN34gHbbYDcC15zg8q8iLG/M5QatALpMpMIe6RhAaA6CACXN2SbgYsiQYkWhaJoX4gWEyyJ2Ha4hovvJTqIvTZz2o9NMaQ+kCMOA3JIxRa3Vk3AsbxtWAWDF1h/tLmkNzvIBzjK8E77A56iY2MIwp7R6qVZUpy3rNMNEgYru5ZjPuCO2rTBEEEb7wbuNoztgEWztN1mUkaUGdSlpSzW0iVzmVhck8hFxcWIm5AxE3vBjYsP0pu8RhPVAeTiMwQ7azK8ZTtsOdKzfJNKqLmVXJupWaZgiTBGZ5s4gSeuN1wNqdULtBpnGaaA4lFWBWupzOMGFWGrQctBy7HnszCsBbDlsFDSBwtCVsLQUKZDith7lpoWxyWTSB9MVoVls8lMHBTgtsgqLQeEItVQrtG4OSFAEEFWHKbRuDBaCCHFXjKbS7kMKIQqFXiWdpdwTCJm0rQQgVsFKLuCAqwUMFalSi2Ga9bFRLYlrGpRbGOlWXVUHGqLlKG40+oguKslYcrRlsqVSiitEs5IplaDEu3XFH5/A/ZaGuaPz/0u+y7b0cOm/IYDVsNSzdcUfn/AKXfZEfreiDBdB3Frh9FN6KsbDgLQCW/OKHzjuP2V/m9D5x3H7JuRrYxxq3iSI1xQ+fwP2WXa6oD4vNZ3ItSOk1EwrkO9oaIuDPrisH2mpbipaLTOuYWSxc46/oYZxX3XmN+SE32lozE23nJW0NrOqWKsCRZr/RyJNQDhc+S0NfaN/qDud9k3Imx+Q7gV4Ul+e6P/qf0u+yh1/o/+oO532V3IbWOhqvClGa4okEh+Qk2OS1Q1tRfOF4MXOzzU3IbWNgLQSjdaUiJDxCz+cUInpG96m5F2seVyueNd0P9QeQ7zZU7X2jgx0l+AJ8glotM6SkrnP13RAkvI/S77IbvaLRx/wCT+l32U4FM6pVEpLRdb0qgcWOLgwYnQ05X3jgVka1YXFoa+RGwbd10A6SsErn6ZrqnTe5jg+W7QBBtNrrdDWbHtLwHADOR5Rn+ypBzEoifhzw7wopaHJ8uNMDPFyAjxJKN+IeLN6Qfq/YJOnpr3HaTwBnwC3icbYXEetpv5LnwenkYbpNQukkl28m/3RHVzk4sbw/xQe4WSLw5puwDkSfEHwRBpD9rXDmJt+pCBXVxlinhhcR2SEP8SG7Y4H90N+kE2k/ytC1TqFt+vnmHNH3VolhfxZNw5v8AMb87qqdaL4Gntf8A/VwCFVqsd7zj3g/RDa8H3SewgfRKAc6QCdg5Y/qVpgc49VhceAcfol6ryNhPP+1kI1jujkVQM1JHvNIm4t5TmpTqt+Kf6R4ygsbi2n1vVDRt3W5X8EAwdJAFgb8RBFrZbxvWWVpP0CXPVjqEDi36oja79gPYB42QBXVo/eJW9HLXHruDRnJDnHlYfVCpCrUcA1l5AvYCSBc7BJHei1NArw8mmAGTtiQJksv1oAJMZBRv1KkdCnTe2kOjcCyrUFN04m3YC+AASTGHOLSulrbSatTQ6FLoqRpUsn08QcSBEdZskmSTviV09V+zzGaPNZxl1PC4Bpc3C57XYWPLhBsGiBmTmulpuoaT6XQnpmsz/wDS13OB6uES1oEAB22etnZeaWXng7qHB81qU4kllRo4gj6ItHRXPu0iONRjD4uXq9a+xYbRe6idIcQJLejdTaYnEQH8LwNy8NV6P4ekyEzBM8CALLvGSl2OMk13HC5oJDi6RYw8Ed4kHsWKrqUCHVZ2mxHYM/FBfTwktxvsY7uEqUhTnrGoeAI+q34GS3FpPUDoAEycR52Fgsl7Sbk+Np9bkzVbSzDX8JDfGyVdVMWgDl9koWaFaLNc/skCe+fBRlYkziOL+J+K3JCxb2gnkB9FfTT8De5AEdpUn/McePWPmZWcRNxUd2kjuhDq1STJFzvHoqqT85b2tifHYoUk/wDuO73fdRFw0/8Ad/IP+yigs93qzVdJ73t6Ss1zRMmkA1wgQPdkrp6HQ0VjmtfSLg73nvaHAHYbAAA8l5hlKszrdNV7i28z8Uc0enpNRxB6evLTAPVcAJ2X4TtyU7jg91R0Ogwk0WUmwBdjRJE2gj1kkdZimD0r2MMAjE5oNheDIyXnPzl7SC7SK4gEXbT2xvzyXN03WznZ6U5w2iYjsBE9iyoNMbkV7a6AxmF1IUxN3YcAF4jqzO2bC0LybmP49ll1tOh5npWmYMnb25lc6rQI+JruRH1XShYIMOR7ybolKgRfEPXELAYDtHeFHaOdmHtIlKFhBLfdLTx9FStpFQ5ub3D7Jd1E7XNHj5Km0+I7kFBQ87cJ/T+yPRqkGRiB4QgMI3jsj+6J0n8PmfGyqIx1uuHmx638V/qn9Er0XH/Fpkb8MSOIGKwXBFRxP7DyAXU6A4QS9uU4RcgZycI8L5hLJR0HPGjlz6NNz21Gmk9slzcJc04gWgYXDDuOfC7XszX0XEW1sQHwOqPJLbQWEhuUTtbyMlcTRtaVqQJAJYTFxLCYmHEbYOVjdPUKFCozHVeKLifga8t5loJJ5LyZoSbuJ9DTZMNbcnHqu/8AP+z13sxo7jU0mHNqU3FpYcQeTFutBsACALbF7HSdZBrXOcI/wwScbvicZt8OYg8QLAL5LW9m3twuoVqdURiaWHC/nhdke1LaTrOuDhqOLhhwFlQmDGRdeSZAOezdZeXdsVNUfQek68t2Kal9H+x9e/NC0E1cIZjwg5BkDDLyXZH6r5drvVjBrFjGNIpVXseBhN2zNSM+rap2cFyG6xq0jVIe9rqrnGphLYdiMmQWmcz4bku3X9cVOrVOMNMEiThIIsYzv4DckNTtfCLk+ETrlomtdKx9HWAY3pKYcWsaQzEX1WmAZP8A4jmUvRovf7s84gRvmFWl65rua2mXyBMlwDiRMwS6f2ulaekObkXAbg6x7F7sWXfG6Pk6nTPDPY2rOo7Vb/np5weB49VC/CwLFp8L9oST9JdvI7/oiUtYubaQd8z912tHm2sYbowm4OW0keYWugBIDYBNhcm/Yg/mU5tbbcGjLI3Ct+nB9sBcf4ifABLRKZdbR+jJBid4g+M3QjXLiAHAeA81TKtIHrMI4SZ8uWxZ0jSmHIdpjLYAA0KbjVDXQVP9Wl/8zfuouf0rflb4/dRTcXae40V2yTCdpgc+d/NIUhBTbKiw7PJF1wEqUxuHcEi9rAZDWzvgecJmtV3IDqDoBgwcjFjBjzsoit26Qq4TmhnR2/K3+UJ5+jOBgtINth25KP0ZwzaReMtqhvkQqaMwjCWtiZyv2pd+qqRmxEiLHxuCut+Hd8p7ismgdxtfI2G9LZbZxfyOnvqfzN/6ordUUh8JPNxnwK6vQHce47p8rqdAdxynI5b0sbmcr8opfKf5n/daGqqXyf1O+66nQHce4qGgflPcdqWNzOadW0vkHefuiUtEY0QBAvtdtz2+pT79GcDBaQZjLbuUdozgYLXbsjn6I70sWxWi3CIGUgxeLcBs4IVTRGOMlgmZtIjlfJOuokRIIkSJ2iSJ8Cs4EsWzOr6hoGaRLDvF/AyF1Kuv6jxFSnQqcX0muP28FzsCvAo1fcqnJdmMh1Cp/maLSttpl9LwaSO2Exq2torKgw6va6A6QXvqOsJJGK1gCcsghU6MABUyo6k9tSmcLhMHdII8iQubxx8Ej0f+zPVb3X6jOk6docPwaG3rvxkPgg2iM+qMzAtK8tU1RSLiQ0tBPuhxgcBN+8ldnSaV5GTusJzg7DvIMjsQcC6R4XBxnlnN3J8nMOqaURB54nT4mPBY/Jae9/8AM3/qutgUwLVsxuZzaeqaQM4J5kkd2Sda2LCw8EYMV4FCNti1WiHCHAOHEA+aU/J6Pyf1O+66mBVhQqk0c78lo/J/U77qLp4VEG5+ZNqsFRQq2c3EkrpUmVCwDpWBpAgF3u3yy6ploPHNc0JxtWlgALHYoNwdpFttxYHZ942aiqGz0hdhNZkgCoLjCCCABMQDcmOC3hqWaa1I9YOudrXTeBYSAY5JOk+iYHRvJjYZkwZjKB35d+ekpYj1HYYtvnFmetlFon7qGxxtSqWhwrMnccIIIc7K3b28FhjqnWd0zAQ4NnInBk4Wy6xE80uKtEOacDsI94E5mOeUwc1A+lLSWPiL3zMjK+USO7mgsYqMqYmzVYSZAOIECW3mRtAid6lMVII6amA0gC4BOAAtItcZZ8eKEa2jxGB+3bGYHE7vHsQ3Vqd+ofeBGyB1Zb7xzAdvz7UA68VC9jemYcMuDicsm3kZwOeaH/iOYJrMuHEtdEiCTuzmfDswX0ABNN++cpBDeOVic/iQaVWjHWY74rg8TG3dHcgHQ2qWh3TMyDyJFuYAjdnt5K2vqB+Dp2QIditaTBAtnnzEb4SQqUZnC6MFxJPXnIXFo38eEaFXR/kfnv2W48Hd/cFi1esXmXGYEA2y7OaHColSVTBcIujskzuugynKLYHijCCLLmzIVzdRxuoaAMbILNolzecdYdoE/p4oEJivIhwzBHhkUPSALOGTrjgdrew+BCEYOFIVSpKpC4UVSpKAuFIVSpKAtRVKpAYxKYkPEpKlloLiTNPWTwGiZDSCBG0ZcUjiUBQp0Rrer8+2chnEbll+s6hEYrdW0COqZFuBSEqKDk6DdaVBMOzJOQzcZPiSr/NqvzeA+3Bc6VMSo5H6ms6jgWl1iINhcdyuprWq6JdMEOFhmJv/AFHvXPxKSoOR8a0qyTjMnOw2CPIBGfruqQBIEZwPe5jLbu5rlYlMSFthcSrEh4lWJUlBZUlCxKYkJQzo7ZPDNOk+vH7IGiths779i2D9+/8AspZpI2HXUcfJDD7rTzl69bFC0XM+SDTEzT2m7f4t36hbnh3LQKHpGU7QhKGdEq4wGii15aM5gxOZ7wjHR3CSaLQMN+tlF53zH0XOrOBLXx1XHrAfMIxAc5BH8XBHDGE4hSq4Y7JJEQYygnfmFh+/dmkMOpECTQaMvizLjA28R3d9im9oaOhbYgkktuYLbmd944JQNZJ/w6pEC253xA2yuPRUcxlop1o6pE3kXnIXtEdqe/fI9++CaVTMB2AMblYyJvxnYlsSNpNHItp1GiCTiytOVrCxzSuNbi+DLQSVEPGotEoCSrFQJcOUxLJug7qoUx8UvhE5ooaFzcmjVRNh4V41WALJCqmZaRrEpKEpiWycBcShchSqlLLQbEpiQcSuUsUFLlWNCLlMSWKC41uiMRA9QlsSe0JsCd/r1ySxQ29329etqgf5+X9kEvvyHiVMUDsPlH1WTVG2u+n1W3ut3+B/ZLscPEfVbBkdvnP3SxRrF69c/BaJ8UAi3rkpiMcVSUVTFzTJs6IO5wnCfEtP8ROxD/F1BbG8RaJNotHhCrSes2d3kh6Q/EBU2mz/AOMbf1C/MOUFBRpj/ndnPvHMiJ7rK26W8AAPdAy6xtySRqqukV4IP/i3kRjdERGIxB2IJCBiUD1RQe6iD0iiWSgAKiA58KNqLFnSg5C02oUuairpBuUfJaOi0k7O6ETo5FxxXLZpTmmZTlDTZM4bjMgleXIpw5RpRTJV0h2yk6BtMDwugveYyvuF0fSKnzQPPtH3Q9I12xoAFI2GchsnfABnvVx5Wvmbv0Or0uXIl08dLz5+5mnTdEwVTHFL/nLhNhuBFgJ3jNyujrwSA5oi3u9W++DIJ7Qty1d/lO39K1K70MF29VjQNJ09hMgm94LQCOUOWqOksdHWjidiR1EWrao5ZNFmh3QXErxK6lKBIII4ZeCC+y6xyRl2Z53BruGpjEQF1WkW3D15ea52gCxcfQ2pirVtxJj7/btWrCQUEEcSfXl4qOyz3eJn6IT3XA3Dzt9Aqe7xPkP3UstG6ZM9o8itB/VPIHwag0z/AMvotNNj/CP+P7JYo1jzHGO9VTqePo+KCX+QPrxWek857HBBQ013r16ul2kBxabMfaflPwu7D4TvVuqbfXr/AKrGksDm2zFwgoA8FpINiCQRuIzCvpAs13Y2B+0Qx/d1XdoBHNvFK9IqmShsPV4kr0isOSyUM4h6KiXlUlihcOUlA6REDhCzZ0oJjUxrEHPYsCp/dLFBsS3SrlpxCxHAHzSwdyUFRHyA9as5xk3PrdZK1zkVvEqNSc4XCWGP5T6en+Izh8s+V9RUvJy9TsWHm07rH99iJVJvs7NhVPHu7o5iV53w6PvwanHcnwYxgmRmisfOWWeVx9d29DrMycMoud/rhK6Xs9pTm1IBbhcCCx0EOncDkeKzNtRtGcstkW2v5OzqbRWVqQJe8OAyPDvkcLHmiO0XdkbCbzGZtsXa0s0w9rGkghmB1QjKph92YuOPHOyW1Mbk5wcpzPzcD9JWdCnlk3Gz8f8AEM8sf4lS+om/RMEAW3HYR/eyDVoODhawHifTV6/SdU4m4mAOaLuZlbaW7jnZI6HoRgvpkPbmWkw9p3X4wOxe+WoxQbjOVNe+TzRllcVKKtHmBmecd2XkFT32HIu7z+y9GKdN3VIMxujPLy2dyDpmoiIwiREcpCks0YK328/A7Y5qb2+PkcIO/wCR8iiU33jh9wiP0Igxtl1jnls3qmaM6ZABjv8AfO9I5oS7M6uDXcWnLjI9diycxxkdufmYWK8gkZdbwyWajrWzz9fzeC6WSg7XSPXr/wDSlN+zu+nrml2Og+PIH0D2Lbnxf1B+xkIKMYgx9/ceCHcAYuBvBwuA4AJStTLXFrokGDu5jeOKc0gYmkbdnP8AefE7knUdjph3xU4a7izJjuz3T+hLFGS7irBKWD+K30itkoNiVoGNUligQcrDt6XL5yWS4rJuhoVIK10s7EmCjvaWgEixQUEB3gogAhKirwR2gkKFo1kqB4rLCeP08FA+NncUsUbdS47NsrFZpkEZC/L9lfnzVEWzXOcFI92k1s8Hy94+X/DLxAlo6rhcbAfXmrDywhzBBBuTx4bB5rPSSAw2bO66Y0gFtTF8MRwyyPBeaUXF0z9Fgy49Tjco9uE/S/sN0NJq1XFzesCQHtAjk4AfvC9IaUNcRmAMP+4k3tug35riezdCHmoPdEyIBIO47xG8bQvTOoEkSAAJdG/fhGfzdy3opOGfhfL2vsfmPj84T+Vd15HR9nNfsw4Khg+7faIzvwhNaTqQOl+j1cLzBiYGc7ByC8ZpVqrS0hu8bATc9lvFd/VmvOtgIDXATaIOKYy7F9DV/CceqfVi2pdvR/qj5Gm12XTwqCuPin9h6tqqq5vWaJHvXgmDOd2nbfitU9DikXOL2Pa+AZ2SLETBELoaHrHFHltG3uunq9FtZhBN73MbexfA1mm1Ohhw+L8D2afPg1WRb1R5H8fTMNqYSbwcMd4JH05Kq1NkyA5pGKC0g2BNwDBI5IOuPZ+pTEiXM6xthMWGXoLniu8EA3Ac7eHNk7ATIz2LzY5KS3QZ9uehpXB2hrTqTTikYrA4mjdfrNyB7lzKur8XuHZ+2WfxA9ifqaRidMBwIiYh4nlnZpzlDplhZBkOmxvFxF4HJe7DqXD8R8/NpJr8J550tjEIglp5ej4Lbq1r9vbY+IB7V1K2jB+IEm4kZHjadlztC5FfRnU/ehzd43ZGQbj4T2L62PblV43fp4nitxe2fDNMqg88u30f6ilKtUMqB0EsdIcN4PvDnBkbiOC211+djzFvEeaLVZiaQYvtjbv8Qf1FSScXTOlHMr0yxzmm+UO2FpEhw4EEHtQsS6FLQalek8sEnR2lzzOVEybzta6eeP8A2rkkHcomTaH6U71aWlRUtGC5XiCVL16LUmoX1eiDKJr1axbhBL20aLXlwY+u6n1utge4XaA0A9YmBC0ckVYvA33Vu0kkQTtnvXe9pvZirorujrUm0a3Ruqs6OoalCvTpx0nR4yajHtacUOJkNdEQJBS9nqBp6PUdp9Cn0zZLXiCx0G3vQQC0tJOGDA2oDjByPTqkcd97I+t9Ap0mNNPSqFdzqhpinSIL8MS18DO4cCN+GJm3KDzhLoOEHCXQcId8pdkDwzQp0C4Tu7bLRJ5rmN01kbD+pWKygOiXnaqxpMVCdpRGu3n12KWWg/SzY3HrvWm1S0wDOyDeRujclXPG9YDy0hwiRcW+hUktyo76bPLBkU0e09n24Yjt5zAE7pt2Bep0SqJw1AQAZm+Jjs55e7I2r5azXtdnu1ANkBlOI/lTLPavSZkvxmI67W5cMIB8V43psm/cmjWqyY89unZ9E0/VJfJcAC67Xgyx+K1jsMX+y8rpONjjimAThI2bB5DvSVD240loaMFKGnY1wBjIOh144rGl+1z6g61CkOIL4JkGT1uAX09HqcmLifKPlPTuLuJ6bV+u8NjJIaS0jt7xlZe21JpwewG0xccb9y+IfnjwT1KVxHx+HXTWi+2Gk0/c6NvHCScv9ziPBenVZsOfG4OzL0rUt8O59007QxVbLbOg3Gf7ryun6veHAVGtDsTod7ocLHP4TwNjvXy7SfarTKlnaTWg7A8tHcyFzqj5uXYuZJ75X5jH8J2SbU+PKvvZ9rFrZwjto+l6ZpmjtcC6rTByIDpjZ8IO82KB+aaOZwVqZFyWuxNzIyc8DulfPMZFtnHLsKx0xGR77r1rQQ837/wSWsyPwR9K0evSqOHRVGON5aHNJiZsAeMdi1pmrnFpOExJbvk5OkcivmvTTmBzTbddaSBbSK0Zf5jyIGQzW8enljmpQl+55cv9xUx+tTc1zmnMWPNu3tEFEpuLspk7rgnl2kfqC5NfXVdxBc4EjIllMnvwpd+talwHROeENaTwloBhfberxTjU42/fj3OKjJHS1mXU3TJaXAtOF3WIIghwmYINwc7rm9LzS7aysGcgvA6vg6DHTDce9WgfpHeooWhPpF7P2S9pdI0Z7a+hNp1Kw0duj1aNS5c2n/l1KYDg54wtaCGmQWukQQV4UlUTw+q0Q+qf/wBE9tXaWKbqlHoHMo1WMpOLTWfU0lnRve9ok0qTWFxAdBc4tzEx5/VntFpNOlRY3S9EY1gGBr2nFTEAkPIpSZPWNz1hI2LxQfu8FCUB7oe1GlYsX4vQhADQAH4SA1wkBrNoqEHFnhG4FVR17XbiH4zQCHvbUMtqFuJrWsBaDShlmtMNj3QIthXhMSmJUHume0WkOpvDtL0Mh7ajesCKgLy4YpFOZAdLc4DWRlC4rdXsEj8ToxtYh74txNNefDloPUoHY0vRhTEitSqXiKbnE3m8OaLW8Qh0NIAz+6QFRUXLNGjo1K0Hh5ob6wSeJXiUoBzUUxpc1VnGrQGunjaVl1eUvjUDwlED9It9MUqXqY0oDBrc1XTJcvCtrZyVoDVPSIUdWlLTCjKvNSgMB6JSdJslW1e3mj0KgE2tEXvmhRqmwP2gZ52Cp1Nt+s23E8bDu8UoXbENz1KKPv0dsGHt5Tc9nrJDbSOw+CT6RaZWOwkJTJwN9qiWl/HuKiUUSKJTUUW2ZRNiEooiDIrVKKkLUCiiAdd7g7foliooso2y2qztUUQhNh5jyVU/v5K1EBjerpZ9jvJRRUhNqt+xRRACcjj3T2qKIyoCFs/QKKIQgRW/RRRQpo7eaqnmVFFCmVqlmoohDsqKKLJo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7658" name="AutoShape 10" descr="data:image/jpeg;base64,/9j/4AAQSkZJRgABAQAAAQABAAD/2wCEAAkGBxQSEhQUExQVFhQXFBUVFxgXFxcYFRYVFBcXHBoVFRgYHSggGBomHBQUITEhJSkrLi4uFx8zODMsNygtLisBCgoKDg0OGxAQGywkICQ1LCwsLCwsLCwsLCwsLCwsLCwsLywsLCwsLCwsLCwsLCwsLCwsLCwsLCwsLCwsLCwsLP/AABEIAOEA4QMBIgACEQEDEQH/xAAbAAACAwEBAQAAAAAAAAAAAAADBAABAgUGB//EAEMQAAEDAgIGBwYEBAYBBQEAAAEAAhEDIRIxBAVBUWFxEyKBkaGx8AYyQlLB0RQVguFykqLxIzNTYrLSQzRjk8LyB//EABoBAQEBAQEBAQAAAAAAAAAAAAABAgMEBQb/xAAwEQACAgEDAgQEBQUBAAAAAAAAAQIRAwQSIRMxQVFh8AUiocEyQnGR4RUjgbHRFP/aAAwDAQACEQMRAD8A6oWxCDiXW0F2jkMxljYkOBJJdIfDiQ4YIOAQRBtBzX1JPauT5cVuYiAFfRpymaGF4c5ge6cJBcQzC0EXbLRiMi52Jx79FkwadmvjrGCcDMMnFAOLGIMeErDyL1Oixv0OSKas0l0eko4Rdk4HyGkl/SYjgiHEYYw52jbKujVow3EWgixHWcXEh0OOEy0A4QRGVwc1OoVQOZ0KnRLrtdQwHFhL8IH+HiwziN2BxOIhsEiYOyDlut+H64aW3xFhGMhoAGETEdY4hfgnVL0zi9ErFJdusaHSNw4cAf1rn3JbfM9WMV7bbWk1ioRMYSHPOFzi4uGEYQMInDi7YBNsg6voOmcgU1oU106jqABwgOJc6LkFrS1sTMEQcQyvGzNFa/Ry90hoaHjCcRhzekuQJNsG2b7gnU9GOmckUwr6MLoudRwgiA/r2fiLWmW4Q4giWxjg22TFwhtNMYzLXdUYIaQC6WzDXP3YviItI2J1C7BIsG5UWrqE0IblMNk9aMWB0gwZIx4cURAymbRpo4DiAc+G/wCWS0E4nT0eIkHq4ZuRcxeydReTHTOVCgauwBQD3mBg6mECT8TcUXBMDH3dijn0QBAYSA0nrOAN34gHbbYDcC15zg8q8iLG/M5QatALpMpMIe6RhAaA6CACXN2SbgYsiQYkWhaJoX4gWEyyJ2Ha4hovvJTqIvTZz2o9NMaQ+kCMOA3JIxRa3Vk3AsbxtWAWDF1h/tLmkNzvIBzjK8E77A56iY2MIwp7R6qVZUpy3rNMNEgYru5ZjPuCO2rTBEEEb7wbuNoztgEWztN1mUkaUGdSlpSzW0iVzmVhck8hFxcWIm5AxE3vBjYsP0pu8RhPVAeTiMwQ7azK8ZTtsOdKzfJNKqLmVXJupWaZgiTBGZ5s4gSeuN1wNqdULtBpnGaaA4lFWBWupzOMGFWGrQctBy7HnszCsBbDlsFDSBwtCVsLQUKZDith7lpoWxyWTSB9MVoVls8lMHBTgtsgqLQeEItVQrtG4OSFAEEFWHKbRuDBaCCHFXjKbS7kMKIQqFXiWdpdwTCJm0rQQgVsFKLuCAqwUMFalSi2Ga9bFRLYlrGpRbGOlWXVUHGqLlKG40+oguKslYcrRlsqVSiitEs5IplaDEu3XFH5/A/ZaGuaPz/0u+y7b0cOm/IYDVsNSzdcUfn/AKXfZEfreiDBdB3Frh9FN6KsbDgLQCW/OKHzjuP2V/m9D5x3H7JuRrYxxq3iSI1xQ+fwP2WXa6oD4vNZ3ItSOk1EwrkO9oaIuDPrisH2mpbipaLTOuYWSxc46/oYZxX3XmN+SE32lozE23nJW0NrOqWKsCRZr/RyJNQDhc+S0NfaN/qDud9k3Imx+Q7gV4Ul+e6P/qf0u+yh1/o/+oO532V3IbWOhqvClGa4okEh+Qk2OS1Q1tRfOF4MXOzzU3IbWNgLQSjdaUiJDxCz+cUInpG96m5F2seVyueNd0P9QeQ7zZU7X2jgx0l+AJ8glotM6SkrnP13RAkvI/S77IbvaLRx/wCT+l32U4FM6pVEpLRdb0qgcWOLgwYnQ05X3jgVka1YXFoa+RGwbd10A6SsErn6ZrqnTe5jg+W7QBBtNrrdDWbHtLwHADOR5Rn+ypBzEoifhzw7wopaHJ8uNMDPFyAjxJKN+IeLN6Qfq/YJOnpr3HaTwBnwC3icbYXEetpv5LnwenkYbpNQukkl28m/3RHVzk4sbw/xQe4WSLw5puwDkSfEHwRBpD9rXDmJt+pCBXVxlinhhcR2SEP8SG7Y4H90N+kE2k/ytC1TqFt+vnmHNH3VolhfxZNw5v8AMb87qqdaL4Gntf8A/VwCFVqsd7zj3g/RDa8H3SewgfRKAc6QCdg5Y/qVpgc49VhceAcfol6ryNhPP+1kI1jujkVQM1JHvNIm4t5TmpTqt+Kf6R4ygsbi2n1vVDRt3W5X8EAwdJAFgb8RBFrZbxvWWVpP0CXPVjqEDi36oja79gPYB42QBXVo/eJW9HLXHruDRnJDnHlYfVCpCrUcA1l5AvYCSBc7BJHei1NArw8mmAGTtiQJksv1oAJMZBRv1KkdCnTe2kOjcCyrUFN04m3YC+AASTGHOLSulrbSatTQ6FLoqRpUsn08QcSBEdZskmSTviV09V+zzGaPNZxl1PC4Bpc3C57XYWPLhBsGiBmTmulpuoaT6XQnpmsz/wDS13OB6uES1oEAB22etnZeaWXng7qHB81qU4kllRo4gj6ItHRXPu0iONRjD4uXq9a+xYbRe6idIcQJLejdTaYnEQH8LwNy8NV6P4ekyEzBM8CALLvGSl2OMk13HC5oJDi6RYw8Ed4kHsWKrqUCHVZ2mxHYM/FBfTwktxvsY7uEqUhTnrGoeAI+q34GS3FpPUDoAEycR52Fgsl7Sbk+Np9bkzVbSzDX8JDfGyVdVMWgDl9koWaFaLNc/skCe+fBRlYkziOL+J+K3JCxb2gnkB9FfTT8De5AEdpUn/McePWPmZWcRNxUd2kjuhDq1STJFzvHoqqT85b2tifHYoUk/wDuO73fdRFw0/8Ad/IP+yigs93qzVdJ73t6Ss1zRMmkA1wgQPdkrp6HQ0VjmtfSLg73nvaHAHYbAAA8l5hlKszrdNV7i28z8Uc0enpNRxB6evLTAPVcAJ2X4TtyU7jg91R0Ogwk0WUmwBdjRJE2gj1kkdZimD0r2MMAjE5oNheDIyXnPzl7SC7SK4gEXbT2xvzyXN03WznZ6U5w2iYjsBE9iyoNMbkV7a6AxmF1IUxN3YcAF4jqzO2bC0LybmP49ll1tOh5npWmYMnb25lc6rQI+JruRH1XShYIMOR7ybolKgRfEPXELAYDtHeFHaOdmHtIlKFhBLfdLTx9FStpFQ5ub3D7Jd1E7XNHj5Km0+I7kFBQ87cJ/T+yPRqkGRiB4QgMI3jsj+6J0n8PmfGyqIx1uuHmx638V/qn9Er0XH/Fpkb8MSOIGKwXBFRxP7DyAXU6A4QS9uU4RcgZycI8L5hLJR0HPGjlz6NNz21Gmk9slzcJc04gWgYXDDuOfC7XszX0XEW1sQHwOqPJLbQWEhuUTtbyMlcTRtaVqQJAJYTFxLCYmHEbYOVjdPUKFCozHVeKLifga8t5loJJ5LyZoSbuJ9DTZMNbcnHqu/8AP+z13sxo7jU0mHNqU3FpYcQeTFutBsACALbF7HSdZBrXOcI/wwScbvicZt8OYg8QLAL5LW9m3twuoVqdURiaWHC/nhdke1LaTrOuDhqOLhhwFlQmDGRdeSZAOezdZeXdsVNUfQek68t2Kal9H+x9e/NC0E1cIZjwg5BkDDLyXZH6r5drvVjBrFjGNIpVXseBhN2zNSM+rap2cFyG6xq0jVIe9rqrnGphLYdiMmQWmcz4bku3X9cVOrVOMNMEiThIIsYzv4DckNTtfCLk+ETrlomtdKx9HWAY3pKYcWsaQzEX1WmAZP8A4jmUvRovf7s84gRvmFWl65rua2mXyBMlwDiRMwS6f2ulaekObkXAbg6x7F7sWXfG6Pk6nTPDPY2rOo7Vb/np5weB49VC/CwLFp8L9oST9JdvI7/oiUtYubaQd8z912tHm2sYbowm4OW0keYWugBIDYBNhcm/Yg/mU5tbbcGjLI3Ct+nB9sBcf4ifABLRKZdbR+jJBid4g+M3QjXLiAHAeA81TKtIHrMI4SZ8uWxZ0jSmHIdpjLYAA0KbjVDXQVP9Wl/8zfuouf0rflb4/dRTcXae40V2yTCdpgc+d/NIUhBTbKiw7PJF1wEqUxuHcEi9rAZDWzvgecJmtV3IDqDoBgwcjFjBjzsoit26Qq4TmhnR2/K3+UJ5+jOBgtINth25KP0ZwzaReMtqhvkQqaMwjCWtiZyv2pd+qqRmxEiLHxuCut+Hd8p7ismgdxtfI2G9LZbZxfyOnvqfzN/6ordUUh8JPNxnwK6vQHce47p8rqdAdxynI5b0sbmcr8opfKf5n/daGqqXyf1O+66nQHce4qGgflPcdqWNzOadW0vkHefuiUtEY0QBAvtdtz2+pT79GcDBaQZjLbuUdozgYLXbsjn6I70sWxWi3CIGUgxeLcBs4IVTRGOMlgmZtIjlfJOuokRIIkSJ2iSJ8Cs4EsWzOr6hoGaRLDvF/AyF1Kuv6jxFSnQqcX0muP28FzsCvAo1fcqnJdmMh1Cp/maLSttpl9LwaSO2Exq2torKgw6va6A6QXvqOsJJGK1gCcsghU6MABUyo6k9tSmcLhMHdII8iQubxx8Ej0f+zPVb3X6jOk6docPwaG3rvxkPgg2iM+qMzAtK8tU1RSLiQ0tBPuhxgcBN+8ldnSaV5GTusJzg7DvIMjsQcC6R4XBxnlnN3J8nMOqaURB54nT4mPBY/Jae9/8AM3/qutgUwLVsxuZzaeqaQM4J5kkd2Sda2LCw8EYMV4FCNti1WiHCHAOHEA+aU/J6Pyf1O+66mBVhQqk0c78lo/J/U77qLp4VEG5+ZNqsFRQq2c3EkrpUmVCwDpWBpAgF3u3yy6ploPHNc0JxtWlgALHYoNwdpFttxYHZ942aiqGz0hdhNZkgCoLjCCCABMQDcmOC3hqWaa1I9YOudrXTeBYSAY5JOk+iYHRvJjYZkwZjKB35d+ekpYj1HYYtvnFmetlFon7qGxxtSqWhwrMnccIIIc7K3b28FhjqnWd0zAQ4NnInBk4Wy6xE80uKtEOacDsI94E5mOeUwc1A+lLSWPiL3zMjK+USO7mgsYqMqYmzVYSZAOIECW3mRtAid6lMVII6amA0gC4BOAAtItcZZ8eKEa2jxGB+3bGYHE7vHsQ3Vqd+ofeBGyB1Zb7xzAdvz7UA68VC9jemYcMuDicsm3kZwOeaH/iOYJrMuHEtdEiCTuzmfDswX0ABNN++cpBDeOVic/iQaVWjHWY74rg8TG3dHcgHQ2qWh3TMyDyJFuYAjdnt5K2vqB+Dp2QIditaTBAtnnzEb4SQqUZnC6MFxJPXnIXFo38eEaFXR/kfnv2W48Hd/cFi1esXmXGYEA2y7OaHColSVTBcIujskzuugynKLYHijCCLLmzIVzdRxuoaAMbILNolzecdYdoE/p4oEJivIhwzBHhkUPSALOGTrjgdrew+BCEYOFIVSpKpC4UVSpKAuFIVSpKAtRVKpAYxKYkPEpKlloLiTNPWTwGiZDSCBG0ZcUjiUBQp0Rrer8+2chnEbll+s6hEYrdW0COqZFuBSEqKDk6DdaVBMOzJOQzcZPiSr/NqvzeA+3Bc6VMSo5H6ms6jgWl1iINhcdyuprWq6JdMEOFhmJv/AFHvXPxKSoOR8a0qyTjMnOw2CPIBGfruqQBIEZwPe5jLbu5rlYlMSFthcSrEh4lWJUlBZUlCxKYkJQzo7ZPDNOk+vH7IGiths779i2D9+/8AspZpI2HXUcfJDD7rTzl69bFC0XM+SDTEzT2m7f4t36hbnh3LQKHpGU7QhKGdEq4wGii15aM5gxOZ7wjHR3CSaLQMN+tlF53zH0XOrOBLXx1XHrAfMIxAc5BH8XBHDGE4hSq4Y7JJEQYygnfmFh+/dmkMOpECTQaMvizLjA28R3d9im9oaOhbYgkktuYLbmd944JQNZJ/w6pEC253xA2yuPRUcxlop1o6pE3kXnIXtEdqe/fI9++CaVTMB2AMblYyJvxnYlsSNpNHItp1GiCTiytOVrCxzSuNbi+DLQSVEPGotEoCSrFQJcOUxLJug7qoUx8UvhE5ooaFzcmjVRNh4V41WALJCqmZaRrEpKEpiWycBcShchSqlLLQbEpiQcSuUsUFLlWNCLlMSWKC41uiMRA9QlsSe0JsCd/r1ySxQ29329etqgf5+X9kEvvyHiVMUDsPlH1WTVG2u+n1W3ut3+B/ZLscPEfVbBkdvnP3SxRrF69c/BaJ8UAi3rkpiMcVSUVTFzTJs6IO5wnCfEtP8ROxD/F1BbG8RaJNotHhCrSes2d3kh6Q/EBU2mz/AOMbf1C/MOUFBRpj/ndnPvHMiJ7rK26W8AAPdAy6xtySRqqukV4IP/i3kRjdERGIxB2IJCBiUD1RQe6iD0iiWSgAKiA58KNqLFnSg5C02oUuairpBuUfJaOi0k7O6ETo5FxxXLZpTmmZTlDTZM4bjMgleXIpw5RpRTJV0h2yk6BtMDwugveYyvuF0fSKnzQPPtH3Q9I12xoAFI2GchsnfABnvVx5Wvmbv0Or0uXIl08dLz5+5mnTdEwVTHFL/nLhNhuBFgJ3jNyujrwSA5oi3u9W++DIJ7Qty1d/lO39K1K70MF29VjQNJ09hMgm94LQCOUOWqOksdHWjidiR1EWrao5ZNFmh3QXErxK6lKBIII4ZeCC+y6xyRl2Z53BruGpjEQF1WkW3D15ea52gCxcfQ2pirVtxJj7/btWrCQUEEcSfXl4qOyz3eJn6IT3XA3Dzt9Aqe7xPkP3UstG6ZM9o8itB/VPIHwag0z/AMvotNNj/CP+P7JYo1jzHGO9VTqePo+KCX+QPrxWek857HBBQ013r16ul2kBxabMfaflPwu7D4TvVuqbfXr/AKrGksDm2zFwgoA8FpINiCQRuIzCvpAs13Y2B+0Qx/d1XdoBHNvFK9IqmShsPV4kr0isOSyUM4h6KiXlUlihcOUlA6REDhCzZ0oJjUxrEHPYsCp/dLFBsS3SrlpxCxHAHzSwdyUFRHyA9as5xk3PrdZK1zkVvEqNSc4XCWGP5T6en+Izh8s+V9RUvJy9TsWHm07rH99iJVJvs7NhVPHu7o5iV53w6PvwanHcnwYxgmRmisfOWWeVx9d29DrMycMoud/rhK6Xs9pTm1IBbhcCCx0EOncDkeKzNtRtGcstkW2v5OzqbRWVqQJe8OAyPDvkcLHmiO0XdkbCbzGZtsXa0s0w9rGkghmB1QjKph92YuOPHOyW1Mbk5wcpzPzcD9JWdCnlk3Gz8f8AEM8sf4lS+om/RMEAW3HYR/eyDVoODhawHifTV6/SdU4m4mAOaLuZlbaW7jnZI6HoRgvpkPbmWkw9p3X4wOxe+WoxQbjOVNe+TzRllcVKKtHmBmecd2XkFT32HIu7z+y9GKdN3VIMxujPLy2dyDpmoiIwiREcpCks0YK328/A7Y5qb2+PkcIO/wCR8iiU33jh9wiP0Igxtl1jnls3qmaM6ZABjv8AfO9I5oS7M6uDXcWnLjI9diycxxkdufmYWK8gkZdbwyWajrWzz9fzeC6WSg7XSPXr/wDSlN+zu+nrml2Og+PIH0D2Lbnxf1B+xkIKMYgx9/ceCHcAYuBvBwuA4AJStTLXFrokGDu5jeOKc0gYmkbdnP8AefE7knUdjph3xU4a7izJjuz3T+hLFGS7irBKWD+K30itkoNiVoGNUligQcrDt6XL5yWS4rJuhoVIK10s7EmCjvaWgEixQUEB3gogAhKirwR2gkKFo1kqB4rLCeP08FA+NncUsUbdS47NsrFZpkEZC/L9lfnzVEWzXOcFI92k1s8Hy94+X/DLxAlo6rhcbAfXmrDywhzBBBuTx4bB5rPSSAw2bO66Y0gFtTF8MRwyyPBeaUXF0z9Fgy49Tjco9uE/S/sN0NJq1XFzesCQHtAjk4AfvC9IaUNcRmAMP+4k3tug35riezdCHmoPdEyIBIO47xG8bQvTOoEkSAAJdG/fhGfzdy3opOGfhfL2vsfmPj84T+Vd15HR9nNfsw4Khg+7faIzvwhNaTqQOl+j1cLzBiYGc7ByC8ZpVqrS0hu8bATc9lvFd/VmvOtgIDXATaIOKYy7F9DV/CceqfVi2pdvR/qj5Gm12XTwqCuPin9h6tqqq5vWaJHvXgmDOd2nbfitU9DikXOL2Pa+AZ2SLETBELoaHrHFHltG3uunq9FtZhBN73MbexfA1mm1Ohhw+L8D2afPg1WRb1R5H8fTMNqYSbwcMd4JH05Kq1NkyA5pGKC0g2BNwDBI5IOuPZ+pTEiXM6xthMWGXoLniu8EA3Ac7eHNk7ATIz2LzY5KS3QZ9uehpXB2hrTqTTikYrA4mjdfrNyB7lzKur8XuHZ+2WfxA9ifqaRidMBwIiYh4nlnZpzlDplhZBkOmxvFxF4HJe7DqXD8R8/NpJr8J550tjEIglp5ej4Lbq1r9vbY+IB7V1K2jB+IEm4kZHjadlztC5FfRnU/ehzd43ZGQbj4T2L62PblV43fp4nitxe2fDNMqg88u30f6ilKtUMqB0EsdIcN4PvDnBkbiOC211+djzFvEeaLVZiaQYvtjbv8Qf1FSScXTOlHMr0yxzmm+UO2FpEhw4EEHtQsS6FLQalek8sEnR2lzzOVEybzta6eeP8A2rkkHcomTaH6U71aWlRUtGC5XiCVL16LUmoX1eiDKJr1axbhBL20aLXlwY+u6n1utge4XaA0A9YmBC0ckVYvA33Vu0kkQTtnvXe9pvZirorujrUm0a3Ruqs6OoalCvTpx0nR4yajHtacUOJkNdEQJBS9nqBp6PUdp9Cn0zZLXiCx0G3vQQC0tJOGDA2oDjByPTqkcd97I+t9Ap0mNNPSqFdzqhpinSIL8MS18DO4cCN+GJm3KDzhLoOEHCXQcId8pdkDwzQp0C4Tu7bLRJ5rmN01kbD+pWKygOiXnaqxpMVCdpRGu3n12KWWg/SzY3HrvWm1S0wDOyDeRujclXPG9YDy0hwiRcW+hUktyo76bPLBkU0e09n24Yjt5zAE7pt2Bep0SqJw1AQAZm+Jjs55e7I2r5azXtdnu1ANkBlOI/lTLPavSZkvxmI67W5cMIB8V43psm/cmjWqyY89unZ9E0/VJfJcAC67Xgyx+K1jsMX+y8rpONjjimAThI2bB5DvSVD240loaMFKGnY1wBjIOh144rGl+1z6g61CkOIL4JkGT1uAX09HqcmLifKPlPTuLuJ6bV+u8NjJIaS0jt7xlZe21JpwewG0xccb9y+IfnjwT1KVxHx+HXTWi+2Gk0/c6NvHCScv9ziPBenVZsOfG4OzL0rUt8O59007QxVbLbOg3Gf7ryun6veHAVGtDsTod7ocLHP4TwNjvXy7SfarTKlnaTWg7A8tHcyFzqj5uXYuZJ75X5jH8J2SbU+PKvvZ9rFrZwjto+l6ZpmjtcC6rTByIDpjZ8IO82KB+aaOZwVqZFyWuxNzIyc8DulfPMZFtnHLsKx0xGR77r1rQQ837/wSWsyPwR9K0evSqOHRVGON5aHNJiZsAeMdi1pmrnFpOExJbvk5OkcivmvTTmBzTbddaSBbSK0Zf5jyIGQzW8enljmpQl+55cv9xUx+tTc1zmnMWPNu3tEFEpuLspk7rgnl2kfqC5NfXVdxBc4EjIllMnvwpd+talwHROeENaTwloBhfberxTjU42/fj3OKjJHS1mXU3TJaXAtOF3WIIghwmYINwc7rm9LzS7aysGcgvA6vg6DHTDce9WgfpHeooWhPpF7P2S9pdI0Z7a+hNp1Kw0duj1aNS5c2n/l1KYDg54wtaCGmQWukQQV4UlUTw+q0Q+qf/wBE9tXaWKbqlHoHMo1WMpOLTWfU0lnRve9ok0qTWFxAdBc4tzEx5/VntFpNOlRY3S9EY1gGBr2nFTEAkPIpSZPWNz1hI2LxQfu8FCUB7oe1GlYsX4vQhADQAH4SA1wkBrNoqEHFnhG4FVR17XbiH4zQCHvbUMtqFuJrWsBaDShlmtMNj3QIthXhMSmJUHume0WkOpvDtL0Mh7ajesCKgLy4YpFOZAdLc4DWRlC4rdXsEj8ToxtYh74txNNefDloPUoHY0vRhTEitSqXiKbnE3m8OaLW8Qh0NIAz+6QFRUXLNGjo1K0Hh5ob6wSeJXiUoBzUUxpc1VnGrQGunjaVl1eUvjUDwlED9It9MUqXqY0oDBrc1XTJcvCtrZyVoDVPSIUdWlLTCjKvNSgMB6JSdJslW1e3mj0KgE2tEXvmhRqmwP2gZ52Cp1Nt+s23E8bDu8UoXbENz1KKPv0dsGHt5Tc9nrJDbSOw+CT6RaZWOwkJTJwN9qiWl/HuKiUUSKJTUUW2ZRNiEooiDIrVKKkLUCiiAdd7g7foliooso2y2qztUUQhNh5jyVU/v5K1EBjerpZ9jvJRRUhNqt+xRRACcjj3T2qKIyoCFs/QKKIQgRW/RRRQpo7eaqnmVFFCmVqlmoohDsqKKLJo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7660" name="Picture 12" descr="http://core.physicsinfo.co.uk/filestore/1560/Sonar_B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3743325" cy="3743325"/>
          </a:xfrm>
          <a:prstGeom prst="rect">
            <a:avLst/>
          </a:prstGeom>
          <a:noFill/>
        </p:spPr>
      </p:pic>
      <p:pic>
        <p:nvPicPr>
          <p:cNvPr id="27662" name="Picture 14" descr="http://upload.wikimedia.org/wikipedia/commons/thumb/0/07/Sonar_Principle_EN.svg/496px-Sonar_Principle_E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1050" y="2492896"/>
            <a:ext cx="455295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Čistenie</a:t>
            </a:r>
            <a:endParaRPr lang="sk-SK" dirty="0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1115616" y="2132856"/>
            <a:ext cx="571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elektronika a mikroelektronika,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jemná mechanika,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klenotníctvo,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optika,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hodinárstvo,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stomatológia,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chirurgia,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modelárstvo,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výskumné laboratóriá,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presné strojárenstvo,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sklárstvo,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400" dirty="0"/>
              <a:t>potravinový a chemický priemysel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endParaRPr lang="sk-SK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Obrábanie materiálov</a:t>
            </a:r>
            <a:endParaRPr lang="sk-SK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3568" y="2438400"/>
            <a:ext cx="2895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rezanie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zváranie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spájanie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dierovanie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vytláčanie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šitie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rozrezanie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formovanie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600" dirty="0"/>
              <a:t> zafarbovanie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08920"/>
            <a:ext cx="2800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6553200" cy="685800"/>
          </a:xfrm>
          <a:noFill/>
        </p:spPr>
        <p:txBody>
          <a:bodyPr/>
          <a:lstStyle/>
          <a:p>
            <a:pPr>
              <a:buSzPct val="60000"/>
            </a:pPr>
            <a:r>
              <a:rPr lang="sk-SK" dirty="0"/>
              <a:t>P</a:t>
            </a:r>
            <a:r>
              <a:rPr lang="sk-SK" dirty="0" smtClean="0"/>
              <a:t>oľnohospodárstvo</a:t>
            </a:r>
            <a:endParaRPr lang="cs-CZ" dirty="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533400" y="1905000"/>
            <a:ext cx="274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None/>
            </a:pPr>
            <a:endParaRPr lang="cs-CZ" sz="240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cs-CZ" sz="2400">
              <a:solidFill>
                <a:schemeClr val="tx2"/>
              </a:solidFill>
            </a:endParaRPr>
          </a:p>
        </p:txBody>
      </p:sp>
      <p:pic>
        <p:nvPicPr>
          <p:cNvPr id="1741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32766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124200"/>
            <a:ext cx="4191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14"/>
          <p:cNvSpPr txBox="1">
            <a:spLocks noChangeArrowheads="1"/>
          </p:cNvSpPr>
          <p:nvPr/>
        </p:nvSpPr>
        <p:spPr bwMode="auto">
          <a:xfrm>
            <a:off x="0" y="2438400"/>
            <a:ext cx="4724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  podporuje klíčenie</a:t>
            </a:r>
            <a:endParaRPr lang="cs-CZ" sz="24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5378450" y="4876800"/>
            <a:ext cx="376555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/>
              <a:t>podporuje rast </a:t>
            </a:r>
            <a:endParaRPr lang="cs-CZ" sz="240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1412776"/>
            <a:ext cx="6400800" cy="17526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sk-SK" dirty="0" smtClean="0">
                <a:solidFill>
                  <a:schemeClr val="tx1"/>
                </a:solidFill>
              </a:rPr>
              <a:t>„</a:t>
            </a:r>
            <a:r>
              <a:rPr lang="sk-SK" dirty="0" err="1" smtClean="0">
                <a:solidFill>
                  <a:schemeClr val="tx1"/>
                </a:solidFill>
              </a:rPr>
              <a:t>infra</a:t>
            </a:r>
            <a:r>
              <a:rPr lang="sk-SK" dirty="0" smtClean="0">
                <a:solidFill>
                  <a:schemeClr val="tx1"/>
                </a:solidFill>
              </a:rPr>
              <a:t>“  má význam </a:t>
            </a:r>
            <a:r>
              <a:rPr lang="sk-SK" b="1" dirty="0" smtClean="0">
                <a:solidFill>
                  <a:schemeClr val="tx1"/>
                </a:solidFill>
              </a:rPr>
              <a:t>dolu, naspodku, nízko, pod, pred 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9992" y="3861048"/>
            <a:ext cx="251936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800" b="1" dirty="0"/>
              <a:t>z v u k</a:t>
            </a:r>
            <a:endParaRPr lang="cs-CZ" sz="2800" b="1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 flipH="1">
            <a:off x="1187624" y="3861048"/>
            <a:ext cx="3352800" cy="608013"/>
          </a:xfrm>
          <a:prstGeom prst="homePlate">
            <a:avLst>
              <a:gd name="adj" fmla="val 137859"/>
            </a:avLst>
          </a:prstGeom>
          <a:solidFill>
            <a:srgbClr val="C6D5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>
                <a:solidFill>
                  <a:schemeClr val="tx2"/>
                </a:solidFill>
              </a:rPr>
              <a:t> </a:t>
            </a:r>
            <a:endParaRPr lang="cs-CZ" sz="2400">
              <a:solidFill>
                <a:schemeClr val="tx2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835696" y="3933056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tx2"/>
                </a:solidFill>
              </a:rPr>
              <a:t>i n f r a z v u k </a:t>
            </a:r>
            <a:endParaRPr lang="cs-CZ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 animBg="1"/>
      <p:bldP spid="6" grpId="1" animBg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Účinky: </a:t>
            </a:r>
            <a:endParaRPr lang="sk-SK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24384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Absorbovaná ultrazvuková energia sa v látke najčastejšie mení na teplo, čo sa prejaví jej zahriatím</a:t>
            </a:r>
            <a:r>
              <a:rPr lang="sk-SK" sz="2600" dirty="0" smtClean="0"/>
              <a:t>.</a:t>
            </a:r>
          </a:p>
          <a:p>
            <a:pPr marL="342900" indent="-342900">
              <a:buClr>
                <a:schemeClr val="tx1"/>
              </a:buClr>
              <a:buSzPct val="70000"/>
            </a:pPr>
            <a:endParaRPr lang="sk-SK" sz="26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Intenzívnejšie ultrazvukové vlny môžu v dôsledku prehriatia poškodiť živý organizmus, alebo spôsobiť aj jeho usmrtenie (napr. hmyz). </a:t>
            </a:r>
            <a:endParaRPr lang="sk-SK" sz="2600" dirty="0" smtClean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</a:pPr>
            <a:endParaRPr lang="sk-SK" sz="26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sk-SK" sz="2600" dirty="0"/>
              <a:t>Intenzívna ultrazvuková vlna môže vyvolať aj zapálenie horľavých predmetov.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sk-SK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5699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2016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3200" dirty="0" smtClean="0"/>
              <a:t>   Infrazvuk je mechanické vlnenie  s frekvenciou                                            pod rozsahom ľudského sluchu  t.j. </a:t>
            </a:r>
            <a:r>
              <a:rPr lang="sk-SK" sz="3200" b="1" dirty="0" smtClean="0">
                <a:solidFill>
                  <a:schemeClr val="tx1"/>
                </a:solidFill>
              </a:rPr>
              <a:t>pod 16 hertzov</a:t>
            </a:r>
            <a:r>
              <a:rPr lang="sk-SK" sz="3200" dirty="0" smtClean="0"/>
              <a:t>.</a:t>
            </a:r>
            <a:endParaRPr lang="cs-CZ" sz="32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sk-SK" b="1" dirty="0" smtClean="0"/>
              <a:t>Produkuje: 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 cstate="print"/>
          <a:srcRect b="9450"/>
          <a:stretch>
            <a:fillRect/>
          </a:stretch>
        </p:blipFill>
        <p:spPr bwMode="auto">
          <a:xfrm>
            <a:off x="1187624" y="3068960"/>
            <a:ext cx="259238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4343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259632" y="2420888"/>
            <a:ext cx="6629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 smtClean="0"/>
              <a:t>Slon komunikuje </a:t>
            </a:r>
            <a:r>
              <a:rPr lang="sk-SK" sz="2400" dirty="0"/>
              <a:t>do vzdialenosti 15 km.</a:t>
            </a:r>
            <a:endParaRPr lang="cs-CZ" sz="2400" dirty="0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259632" y="1700808"/>
            <a:ext cx="6696744" cy="46166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 smtClean="0"/>
              <a:t>Veľryba omráči </a:t>
            </a:r>
            <a:r>
              <a:rPr lang="sk-SK" sz="2400" dirty="0"/>
              <a:t>korisť nepočuteľným zvukom.</a:t>
            </a:r>
            <a:endParaRPr lang="cs-CZ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Počuje:</a:t>
            </a: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143000" y="5029200"/>
            <a:ext cx="2438400" cy="4572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dirty="0"/>
              <a:t>0,1 Hz – 16 Hz</a:t>
            </a:r>
            <a:endParaRPr lang="cs-CZ" sz="2400" dirty="0"/>
          </a:p>
        </p:txBody>
      </p:sp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4196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1905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www.nahuby.sk/images/fotosutaz/2010/08/24/orthe_jan_22459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276872"/>
            <a:ext cx="2972186" cy="2232248"/>
          </a:xfrm>
          <a:prstGeom prst="rect">
            <a:avLst/>
          </a:prstGeom>
          <a:noFill/>
        </p:spPr>
      </p:pic>
      <p:pic>
        <p:nvPicPr>
          <p:cNvPr id="1028" name="Picture 4" descr="https://encrypted-tbn0.gstatic.com/images?q=tbn:ANd9GcTgbfzGHYqaCk2rFXf8h-DImm2pyF7Gp4XOp2prNxarz6s1dAU4j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556792"/>
            <a:ext cx="2972198" cy="21622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Zdroj: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sopky 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zemetrasenia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lavíny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- meteority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Vplyv</a:t>
            </a:r>
            <a:r>
              <a:rPr lang="sk-SK" dirty="0" smtClean="0"/>
              <a:t>: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b="1" dirty="0" smtClean="0"/>
              <a:t>Infrazvuk</a:t>
            </a:r>
            <a:endParaRPr lang="sk-SK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2286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byť pre človeka nebezpečný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únavu, podráždenie, závraty, zvracanie, malátnosť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pocit úzkosti alebo strachu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narušiť činnosť mozgu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poškodiť vnútorné orgány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zlyhanie srdca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r>
              <a:rPr lang="sk-SK" sz="2800" dirty="0"/>
              <a:t>môže spôsobiť smrť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Ø"/>
            </a:pPr>
            <a:endParaRPr lang="sk-SK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tx1"/>
                </a:solidFill>
              </a:rPr>
              <a:t>„</a:t>
            </a:r>
            <a:r>
              <a:rPr lang="sk-SK" dirty="0" err="1" smtClean="0">
                <a:solidFill>
                  <a:schemeClr val="tx1"/>
                </a:solidFill>
              </a:rPr>
              <a:t>ultra</a:t>
            </a:r>
            <a:r>
              <a:rPr lang="sk-SK" dirty="0" smtClean="0">
                <a:solidFill>
                  <a:schemeClr val="tx1"/>
                </a:solidFill>
              </a:rPr>
              <a:t>“  má význam </a:t>
            </a:r>
            <a:r>
              <a:rPr lang="sk-SK" dirty="0" smtClean="0"/>
              <a:t>nad, cez, ležiaci za</a:t>
            </a:r>
            <a:endParaRPr lang="cs-CZ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91680" y="3789040"/>
            <a:ext cx="251936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800" b="1"/>
              <a:t>z v u k</a:t>
            </a:r>
            <a:endParaRPr lang="cs-CZ" sz="2800" b="1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206280" y="3789040"/>
            <a:ext cx="4114800" cy="608013"/>
          </a:xfrm>
          <a:prstGeom prst="homePlate">
            <a:avLst>
              <a:gd name="adj" fmla="val 169190"/>
            </a:avLst>
          </a:prstGeom>
          <a:solidFill>
            <a:srgbClr val="BAE6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 sz="2400">
              <a:solidFill>
                <a:schemeClr val="tx2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7280" y="383984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dirty="0">
                <a:solidFill>
                  <a:schemeClr val="tx2"/>
                </a:solidFill>
              </a:rPr>
              <a:t>u l t r a z v u k </a:t>
            </a:r>
            <a:endParaRPr lang="cs-CZ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8" grpId="1" animBg="1"/>
      <p:bldP spid="9" grpId="0" build="allAtOnce" animBg="1"/>
      <p:bldP spid="9" grpId="1" animBg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Ultrazvuk </a:t>
            </a:r>
            <a:endParaRPr lang="sk-SK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sk-SK" sz="3200" dirty="0" smtClean="0"/>
              <a:t>  Ultrazvuk je mechanické vlnenie                                  s frekvenciou nad rozsahom ľudského sluchu    t.j. </a:t>
            </a:r>
            <a:r>
              <a:rPr lang="sk-SK" sz="3200" b="1" dirty="0" smtClean="0">
                <a:solidFill>
                  <a:schemeClr val="tx1"/>
                </a:solidFill>
              </a:rPr>
              <a:t>nad 16 000 hertzov</a:t>
            </a:r>
            <a:r>
              <a:rPr lang="sk-SK" sz="3200" dirty="0" smtClean="0"/>
              <a:t>.</a:t>
            </a:r>
            <a:endParaRPr lang="cs-CZ" sz="32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348</Words>
  <Application>Microsoft Office PowerPoint</Application>
  <PresentationFormat>Prezentácia na obrazovke (4:3)</PresentationFormat>
  <Paragraphs>101</Paragraphs>
  <Slides>21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Infrazvuk a ultrazvuk</vt:lpstr>
      <vt:lpstr>Infrazvuk</vt:lpstr>
      <vt:lpstr>Infrazvuk</vt:lpstr>
      <vt:lpstr>Infrazvuk</vt:lpstr>
      <vt:lpstr>Infrazvuk</vt:lpstr>
      <vt:lpstr>Infrazvuk</vt:lpstr>
      <vt:lpstr>Infrazvuk</vt:lpstr>
      <vt:lpstr>Ultrazvuk</vt:lpstr>
      <vt:lpstr>Ultrazvuk </vt:lpstr>
      <vt:lpstr>Ultrazvuk</vt:lpstr>
      <vt:lpstr>Ultrazvuk 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Ultrazvuk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Infrazvuk a ultrazvuk</dc:title>
  <dc:creator>Windows User</dc:creator>
  <cp:lastModifiedBy>Jarka Viťazková</cp:lastModifiedBy>
  <cp:revision>7</cp:revision>
  <dcterms:created xsi:type="dcterms:W3CDTF">2015-02-13T12:25:52Z</dcterms:created>
  <dcterms:modified xsi:type="dcterms:W3CDTF">2021-02-25T11:10:57Z</dcterms:modified>
</cp:coreProperties>
</file>