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91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uhlý trojuholní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grpSp>
        <p:nvGrpSpPr>
          <p:cNvPr id="2" name="Skupin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oľná forma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oľná forma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oľná form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ovná spojnica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4492546-8257-4712-9AB9-D95ECB765571}" type="datetimeFigureOut">
              <a:rPr lang="sk-SK" smtClean="0"/>
              <a:t>28.01.2021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FAF6239-5EA3-46A2-B343-5A7859859E6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492546-8257-4712-9AB9-D95ECB765571}" type="datetimeFigureOut">
              <a:rPr lang="sk-SK" smtClean="0"/>
              <a:t>28.01.2021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AF6239-5EA3-46A2-B343-5A7859859E6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492546-8257-4712-9AB9-D95ECB765571}" type="datetimeFigureOut">
              <a:rPr lang="sk-SK" smtClean="0"/>
              <a:t>28.01.2021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AF6239-5EA3-46A2-B343-5A7859859E6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492546-8257-4712-9AB9-D95ECB765571}" type="datetimeFigureOut">
              <a:rPr lang="sk-SK" smtClean="0"/>
              <a:t>28.01.2021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AF6239-5EA3-46A2-B343-5A7859859E67}" type="slidenum">
              <a:rPr lang="sk-SK" smtClean="0"/>
              <a:t>‹#›</a:t>
            </a:fld>
            <a:endParaRPr lang="sk-SK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492546-8257-4712-9AB9-D95ECB765571}" type="datetimeFigureOut">
              <a:rPr lang="sk-SK" smtClean="0"/>
              <a:t>28.01.2021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AF6239-5EA3-46A2-B343-5A7859859E67}" type="slidenum">
              <a:rPr lang="sk-SK" smtClean="0"/>
              <a:t>‹#›</a:t>
            </a:fld>
            <a:endParaRPr lang="sk-SK"/>
          </a:p>
        </p:txBody>
      </p:sp>
      <p:sp>
        <p:nvSpPr>
          <p:cNvPr id="7" name="Výložk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Výložk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492546-8257-4712-9AB9-D95ECB765571}" type="datetimeFigureOut">
              <a:rPr lang="sk-SK" smtClean="0"/>
              <a:t>28.01.2021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AF6239-5EA3-46A2-B343-5A7859859E67}" type="slidenum">
              <a:rPr lang="sk-SK" smtClean="0"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492546-8257-4712-9AB9-D95ECB765571}" type="datetimeFigureOut">
              <a:rPr lang="sk-SK" smtClean="0"/>
              <a:t>28.01.2021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AF6239-5EA3-46A2-B343-5A7859859E67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492546-8257-4712-9AB9-D95ECB765571}" type="datetimeFigureOut">
              <a:rPr lang="sk-SK" smtClean="0"/>
              <a:t>28.01.2021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AF6239-5EA3-46A2-B343-5A7859859E67}" type="slidenum">
              <a:rPr lang="sk-SK" smtClean="0"/>
              <a:t>‹#›</a:t>
            </a:fld>
            <a:endParaRPr lang="sk-SK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492546-8257-4712-9AB9-D95ECB765571}" type="datetimeFigureOut">
              <a:rPr lang="sk-SK" smtClean="0"/>
              <a:t>28.01.2021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AF6239-5EA3-46A2-B343-5A7859859E6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4492546-8257-4712-9AB9-D95ECB765571}" type="datetimeFigureOut">
              <a:rPr lang="sk-SK" smtClean="0"/>
              <a:t>28.01.2021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AF6239-5EA3-46A2-B343-5A7859859E67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4492546-8257-4712-9AB9-D95ECB765571}" type="datetimeFigureOut">
              <a:rPr lang="sk-SK" smtClean="0"/>
              <a:t>28.01.2021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FAF6239-5EA3-46A2-B343-5A7859859E67}" type="slidenum">
              <a:rPr lang="sk-SK" smtClean="0"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Pravouhlý trojuholní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Rovná spojnica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Výložk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Výložk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ľná forma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oľná forma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Pravouhlý trojuholní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Rovná spojnica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4492546-8257-4712-9AB9-D95ECB765571}" type="datetimeFigureOut">
              <a:rPr lang="sk-SK" smtClean="0"/>
              <a:t>28.01.2021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FAF6239-5EA3-46A2-B343-5A7859859E67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Sociálne fenomény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Deviácia, kriminalita</a:t>
            </a:r>
            <a:endParaRPr lang="sk-SK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Sebakontrola - </a:t>
            </a:r>
            <a:r>
              <a:rPr lang="sk-SK" sz="2800" dirty="0" smtClean="0"/>
              <a:t>väčšina členov, ktorí prešli socializáciou, správa sa konformne – dodržiava spol. normy, správa sa podľa vzorov</a:t>
            </a:r>
          </a:p>
          <a:p>
            <a:pPr>
              <a:buNone/>
            </a:pP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špeciálny typ deviácie</a:t>
            </a:r>
          </a:p>
          <a:p>
            <a:r>
              <a:rPr lang="sk-SK" dirty="0" smtClean="0"/>
              <a:t>typ správania, kt. porušuje normy platného práva</a:t>
            </a:r>
          </a:p>
          <a:p>
            <a:r>
              <a:rPr lang="sk-SK" dirty="0" smtClean="0"/>
              <a:t>zaoberajú sa ňou štátne orgány – polícia, súdy</a:t>
            </a:r>
          </a:p>
          <a:p>
            <a:r>
              <a:rPr lang="sk-SK" dirty="0" smtClean="0"/>
              <a:t>trestné činy, delikty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KRIMINALITA</a:t>
            </a:r>
            <a:endParaRPr lang="sk-SK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Správanie, kedy človek nedokáže akceptovať spoločenské normy</a:t>
            </a:r>
          </a:p>
          <a:p>
            <a:r>
              <a:rPr lang="sk-SK" dirty="0" smtClean="0"/>
              <a:t>Napr. domáce násilie, rôzne závislosti, šikanovanie v školách, vandalizmus, ...</a:t>
            </a:r>
          </a:p>
          <a:p>
            <a:r>
              <a:rPr lang="sk-SK" dirty="0" smtClean="0"/>
              <a:t>Patologické správanie vedie k poškodeniu zdravia, života</a:t>
            </a:r>
            <a:r>
              <a:rPr lang="sk-SK" smtClean="0"/>
              <a:t>, majetku</a:t>
            </a:r>
            <a:r>
              <a:rPr lang="sk-SK" dirty="0" smtClean="0"/>
              <a:t>, k rozpadu rodiny, neschopnosti pracovať, zaradiť sa do spoločnosti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Sociálna patológia</a:t>
            </a:r>
            <a:endParaRPr lang="sk-SK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395536" y="1196752"/>
            <a:ext cx="8291264" cy="4810539"/>
          </a:xfrm>
        </p:spPr>
        <p:txBody>
          <a:bodyPr/>
          <a:lstStyle/>
          <a:p>
            <a:r>
              <a:rPr lang="sk-SK" dirty="0" smtClean="0"/>
              <a:t>Extrémizmus  je veľmi nebezpečný protispoločenský jav. Správanie, ktoré ohrozuje  život a zdravie  občanov, vyvoláva nenávisť k istej skupine ľudí. Má </a:t>
            </a:r>
            <a:r>
              <a:rPr lang="sk-SK" dirty="0" err="1" smtClean="0"/>
              <a:t>antisystémové</a:t>
            </a:r>
            <a:r>
              <a:rPr lang="sk-SK" dirty="0" smtClean="0"/>
              <a:t>, totalitné a nedemokratické ambície. Hlási sa k nenávisti k inej  rase, k cudzincom, odmieta demokraciu a presadzuje diktatúru, teda  režimy, kde sa  nedodržujú ľudské práva. Extrémisti vo všeobecnosti pohŕdajú ľudskými právami. Myslia  len na  seba a svoje  záujmy.          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Extrémizmus</a:t>
            </a:r>
            <a:endParaRPr lang="sk-SK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225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242587"/>
          </a:xfrm>
        </p:spPr>
        <p:txBody>
          <a:bodyPr/>
          <a:lstStyle/>
          <a:p>
            <a:r>
              <a:rPr lang="sk-SK" dirty="0" smtClean="0"/>
              <a:t>Rozdelenie</a:t>
            </a:r>
          </a:p>
          <a:p>
            <a:pPr marL="109728" indent="0">
              <a:buNone/>
            </a:pPr>
            <a:r>
              <a:rPr lang="sk-SK" dirty="0" smtClean="0"/>
              <a:t> Primárny:  </a:t>
            </a:r>
            <a:r>
              <a:rPr lang="sk-SK" dirty="0" smtClean="0">
                <a:solidFill>
                  <a:srgbClr val="FF0000"/>
                </a:solidFill>
              </a:rPr>
              <a:t>Pravicový </a:t>
            </a:r>
            <a:r>
              <a:rPr lang="sk-SK" dirty="0" smtClean="0"/>
              <a:t> - neonacizmus a fašizmus</a:t>
            </a:r>
            <a:br>
              <a:rPr lang="sk-SK" dirty="0" smtClean="0"/>
            </a:br>
            <a:r>
              <a:rPr lang="sk-SK" dirty="0" smtClean="0"/>
              <a:t>                                     rasizmus</a:t>
            </a:r>
          </a:p>
          <a:p>
            <a:pPr marL="109728" indent="0">
              <a:buNone/>
            </a:pPr>
            <a:r>
              <a:rPr lang="sk-SK" dirty="0"/>
              <a:t> </a:t>
            </a:r>
            <a:r>
              <a:rPr lang="sk-SK" dirty="0" smtClean="0"/>
              <a:t>                                    xenofóbia</a:t>
            </a:r>
            <a:br>
              <a:rPr lang="sk-SK" dirty="0" smtClean="0"/>
            </a:br>
            <a:r>
              <a:rPr lang="sk-SK" dirty="0" smtClean="0">
                <a:solidFill>
                  <a:srgbClr val="FF0000"/>
                </a:solidFill>
              </a:rPr>
              <a:t>   </a:t>
            </a:r>
            <a:br>
              <a:rPr lang="sk-SK" dirty="0" smtClean="0">
                <a:solidFill>
                  <a:srgbClr val="FF0000"/>
                </a:solidFill>
              </a:rPr>
            </a:br>
            <a:r>
              <a:rPr lang="sk-SK" dirty="0" smtClean="0">
                <a:solidFill>
                  <a:srgbClr val="FF0000"/>
                </a:solidFill>
              </a:rPr>
              <a:t>                 Ľavicový    </a:t>
            </a:r>
            <a:r>
              <a:rPr lang="sk-SK" dirty="0" smtClean="0"/>
              <a:t>- marxizmus,              </a:t>
            </a:r>
            <a:br>
              <a:rPr lang="sk-SK" dirty="0" smtClean="0"/>
            </a:br>
            <a:r>
              <a:rPr lang="sk-SK" dirty="0" smtClean="0"/>
              <a:t>                                  - komunizmus    </a:t>
            </a:r>
            <a:br>
              <a:rPr lang="sk-SK" dirty="0" smtClean="0"/>
            </a:br>
            <a:r>
              <a:rPr lang="sk-SK" dirty="0" smtClean="0"/>
              <a:t>                                  - anarchizmus</a:t>
            </a:r>
          </a:p>
          <a:p>
            <a:pPr marL="109728" indent="0">
              <a:buNone/>
            </a:pPr>
            <a:r>
              <a:rPr lang="sk-SK" dirty="0"/>
              <a:t> </a:t>
            </a:r>
            <a:r>
              <a:rPr lang="sk-SK" dirty="0" smtClean="0"/>
              <a:t>Sekundárny:               náboženský</a:t>
            </a:r>
          </a:p>
          <a:p>
            <a:pPr marL="109728" indent="0">
              <a:buNone/>
            </a:pPr>
            <a:r>
              <a:rPr lang="sk-SK" dirty="0"/>
              <a:t> </a:t>
            </a:r>
            <a:r>
              <a:rPr lang="sk-SK" dirty="0" smtClean="0"/>
              <a:t>                                  environmentálny</a:t>
            </a:r>
            <a:br>
              <a:rPr lang="sk-SK" dirty="0" smtClean="0"/>
            </a:br>
            <a:r>
              <a:rPr lang="sk-SK" dirty="0" smtClean="0"/>
              <a:t>                                       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Extrémizmus</a:t>
            </a:r>
            <a:endParaRPr lang="sk-SK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675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Pre  našu  spoločnosť  je  najnebezpečnejší primárny extrémizmus. I u nás  sú prívrženci pravicového a ľavicového extrémizmu. Často sa  správajú ako normálni ľudia, pomáhajú iným, slušne sa  obliekajú, vedú vzorový rodinný život. V  skutočnosti im však ľudské práva nič nehovoria,  nenávidia ľudí, ktorí sa  od nich  odlišujú, či už  farbou pokožky, náboženským presvedčením, pôvodom alebo názorom. 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Extrémizmus</a:t>
            </a:r>
            <a:endParaRPr lang="sk-SK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962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323528" y="1124744"/>
            <a:ext cx="8363272" cy="4882547"/>
          </a:xfrm>
        </p:spPr>
        <p:txBody>
          <a:bodyPr/>
          <a:lstStyle/>
          <a:p>
            <a:r>
              <a:rPr lang="sk-SK" dirty="0" smtClean="0"/>
              <a:t>Sú krajiny  kde je stále nebezpečný i  náboženský  extrémizmus, no pre väčšinu krajín je to už skôr  prežitok minulosti. Dnes  vo  väčšine krajín žijú vedľa  seba  kresťania, Židia a moslimovia a nikomu to nevadí, rešpektujú sa a dokonca si i pomáhajú. Neplatí to však úplne  všade.</a:t>
            </a:r>
          </a:p>
          <a:p>
            <a:r>
              <a:rPr lang="sk-SK" dirty="0" smtClean="0"/>
              <a:t>Menej  nebezpečný je  ekologický extrémizmus, má ušľachtilý cieľ, ale  ohrozuje tým životy iných  i samotnú podstatu  demokracie.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Extrémizmus</a:t>
            </a:r>
            <a:endParaRPr lang="sk-SK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399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67544" y="1268760"/>
            <a:ext cx="8219256" cy="4738531"/>
          </a:xfrm>
        </p:spPr>
        <p:txBody>
          <a:bodyPr/>
          <a:lstStyle/>
          <a:p>
            <a:r>
              <a:rPr lang="sk-SK" dirty="0" smtClean="0"/>
              <a:t>Extrémistom sa človek stáva  postupne, najprv  začne  pochybovať  o tom či tento svet je správny, mnohí iní ľudia  mu začnú vadiť, problémy okolo seba chce riešiť  radikálne, teda  nie  demokraticky a postupne.  </a:t>
            </a:r>
            <a:r>
              <a:rPr lang="sk-SK" dirty="0"/>
              <a:t>E</a:t>
            </a:r>
            <a:r>
              <a:rPr lang="sk-SK" dirty="0" smtClean="0"/>
              <a:t>xtrémistom sa  človek stáva tak, že sa radikalizuje. Opustí  tento  hodnotový svet a hľadá iné riešenie, riešenie  ktoré už  nerešpektuje  ľudské práva.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rgbClr val="FF0000"/>
                </a:solidFill>
              </a:rPr>
              <a:t>E</a:t>
            </a:r>
            <a:r>
              <a:rPr lang="sk-SK" dirty="0" smtClean="0">
                <a:solidFill>
                  <a:srgbClr val="FF0000"/>
                </a:solidFill>
              </a:rPr>
              <a:t>xtrémizmus</a:t>
            </a:r>
            <a:endParaRPr lang="sk-SK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503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Slovný  -  urážky  a  vyhrážky</a:t>
            </a:r>
          </a:p>
          <a:p>
            <a:r>
              <a:rPr lang="sk-SK" dirty="0" smtClean="0"/>
              <a:t>Grafický  -  rôzne  symboly a  znaky</a:t>
            </a:r>
          </a:p>
          <a:p>
            <a:r>
              <a:rPr lang="sk-SK" dirty="0" smtClean="0"/>
              <a:t>Násilný – konkrétne  napadnutie  človeka, fyzický  atak</a:t>
            </a:r>
          </a:p>
          <a:p>
            <a:pPr marL="109728" indent="0">
              <a:buNone/>
            </a:pPr>
            <a:r>
              <a:rPr lang="sk-SK" dirty="0" smtClean="0"/>
              <a:t>   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Prejavy  extrémizmu</a:t>
            </a:r>
            <a:endParaRPr lang="sk-SK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033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323528" y="1196752"/>
            <a:ext cx="8363272" cy="5112568"/>
          </a:xfrm>
        </p:spPr>
        <p:txBody>
          <a:bodyPr/>
          <a:lstStyle/>
          <a:p>
            <a:r>
              <a:rPr lang="sk-SK" sz="2000" dirty="0" smtClean="0"/>
              <a:t>Šikanovanie sa často prejavuje v menej  vyspelých demokraciách. V modernej  spoločnosti už nemá miesto. Prejavuje sa hlavne v školách v  armáde, ale  i v  zamestnaní, tam  sa  zvykne  nazývať </a:t>
            </a:r>
            <a:r>
              <a:rPr lang="sk-SK" sz="2000" dirty="0" err="1" smtClean="0">
                <a:solidFill>
                  <a:srgbClr val="FF0000"/>
                </a:solidFill>
              </a:rPr>
              <a:t>mobbing</a:t>
            </a:r>
            <a:r>
              <a:rPr lang="sk-SK" sz="20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sk-SK" sz="2000" dirty="0" smtClean="0">
                <a:solidFill>
                  <a:srgbClr val="FF0000"/>
                </a:solidFill>
              </a:rPr>
              <a:t>Obeťou</a:t>
            </a:r>
            <a:r>
              <a:rPr lang="sk-SK" sz="2000" dirty="0" smtClean="0"/>
              <a:t>  šikanovania  môže  byť  každý, ale  zväčša  sú to jedinci neistí, osamotení, utiahnutí, alebo sú nejako postihnutí.</a:t>
            </a:r>
          </a:p>
          <a:p>
            <a:r>
              <a:rPr lang="sk-SK" sz="2000" dirty="0" smtClean="0">
                <a:solidFill>
                  <a:srgbClr val="FF0000"/>
                </a:solidFill>
              </a:rPr>
              <a:t>Aktérom</a:t>
            </a:r>
            <a:r>
              <a:rPr lang="sk-SK" sz="2000" dirty="0" smtClean="0"/>
              <a:t>  šikanovania  je  jednotlivec  alebo skupina. Sú zväčša  fyzicky  zdatní, majú silné ego ale  žiadnu  empatiu. Ich emocionálna  inteligencia je nízka alebo nulová. Chýba im i normálna  inteligencia.</a:t>
            </a:r>
          </a:p>
          <a:p>
            <a:r>
              <a:rPr lang="sk-SK" sz="2000" dirty="0" smtClean="0"/>
              <a:t>V skutočnosti sú to bezcitní arogantní zúfalci, ktorí sa  nevedia inak presadiť. </a:t>
            </a:r>
          </a:p>
          <a:p>
            <a:r>
              <a:rPr lang="sk-SK" sz="2000" dirty="0" smtClean="0"/>
              <a:t>Šikanovanie  sa  musí  oznámiť, inak  sa to môže  skončiť  tragicky.  </a:t>
            </a:r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>
                <a:solidFill>
                  <a:srgbClr val="FF0000"/>
                </a:solidFill>
              </a:rPr>
              <a:t>Šikana</a:t>
            </a:r>
            <a:endParaRPr lang="sk-SK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703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Socializácia – osvojovanie si spoločenských noriem – právne, morálne, náboženské, estetické, ...</a:t>
            </a:r>
          </a:p>
          <a:p>
            <a:r>
              <a:rPr lang="sk-SK" dirty="0" smtClean="0"/>
              <a:t>Z hľadiska rešpektovania spoločenských noriem – správanie človeka:</a:t>
            </a:r>
          </a:p>
          <a:p>
            <a:r>
              <a:rPr lang="sk-SK" dirty="0" smtClean="0">
                <a:solidFill>
                  <a:srgbClr val="00B0F0"/>
                </a:solidFill>
              </a:rPr>
              <a:t>deviácia</a:t>
            </a:r>
          </a:p>
          <a:p>
            <a:r>
              <a:rPr lang="sk-SK" dirty="0" err="1" smtClean="0">
                <a:solidFill>
                  <a:srgbClr val="00B0F0"/>
                </a:solidFill>
              </a:rPr>
              <a:t>nonkonformita</a:t>
            </a:r>
            <a:endParaRPr lang="sk-SK" dirty="0" smtClean="0">
              <a:solidFill>
                <a:srgbClr val="00B0F0"/>
              </a:solidFill>
            </a:endParaRPr>
          </a:p>
          <a:p>
            <a:r>
              <a:rPr lang="sk-SK" dirty="0" smtClean="0">
                <a:solidFill>
                  <a:srgbClr val="00B0F0"/>
                </a:solidFill>
              </a:rPr>
              <a:t>konformita</a:t>
            </a:r>
            <a:endParaRPr lang="sk-SK" dirty="0">
              <a:solidFill>
                <a:srgbClr val="00B0F0"/>
              </a:solidFill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je také správanie jednotlivca, ktoré spoločnosť či sociálna skupina pokladá za porušenie spoločenských noriem</a:t>
            </a:r>
          </a:p>
          <a:p>
            <a:r>
              <a:rPr lang="sk-SK" sz="2800" dirty="0" smtClean="0"/>
              <a:t>je odchýlka od očakávaného štandardizovaného a inštitucionalizovaného správania, ktoré určuje sociálna norma,</a:t>
            </a:r>
          </a:p>
          <a:p>
            <a:r>
              <a:rPr lang="sk-SK" sz="2800" dirty="0" smtClean="0"/>
              <a:t> správanie, ktoré sa považuje v spoločnosti za porušenie spoločenských noriem</a:t>
            </a:r>
            <a:endParaRPr lang="sk-SK" dirty="0" smtClean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DEVIÁCIA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buFont typeface="Wingdings" pitchFamily="2" charset="2"/>
              <a:buAutoNum type="arabicPeriod"/>
            </a:pPr>
            <a:r>
              <a:rPr lang="sk-SK" u="sng" dirty="0" smtClean="0">
                <a:solidFill>
                  <a:srgbClr val="00B0F0"/>
                </a:solidFill>
              </a:rPr>
              <a:t>osoba /deviant/</a:t>
            </a:r>
            <a:r>
              <a:rPr lang="sk-SK" dirty="0" smtClean="0">
                <a:solidFill>
                  <a:srgbClr val="00B0F0"/>
                </a:solidFill>
              </a:rPr>
              <a:t>  </a:t>
            </a:r>
            <a:r>
              <a:rPr lang="sk-SK" dirty="0" smtClean="0"/>
              <a:t>- správa sa určitým spôsobom;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sk-SK" u="sng" dirty="0" smtClean="0">
                <a:solidFill>
                  <a:srgbClr val="00B0F0"/>
                </a:solidFill>
              </a:rPr>
              <a:t>normy</a:t>
            </a:r>
            <a:r>
              <a:rPr lang="sk-SK" dirty="0" smtClean="0">
                <a:solidFill>
                  <a:srgbClr val="00B0F0"/>
                </a:solidFill>
              </a:rPr>
              <a:t>, </a:t>
            </a:r>
            <a:r>
              <a:rPr lang="sk-SK" u="sng" dirty="0" smtClean="0">
                <a:solidFill>
                  <a:srgbClr val="00B0F0"/>
                </a:solidFill>
              </a:rPr>
              <a:t>zákony, pravidlá a vzory správania</a:t>
            </a:r>
            <a:r>
              <a:rPr lang="sk-SK" dirty="0" smtClean="0"/>
              <a:t> -  - spoločnosť uplatňuje pri posudzovaní určitého správania / či ich prekračuje alebo nie/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sk-SK" u="sng" dirty="0" smtClean="0">
                <a:solidFill>
                  <a:srgbClr val="00B0F0"/>
                </a:solidFill>
              </a:rPr>
              <a:t>iné osoby, soc. Skupiny, spoločnosť </a:t>
            </a:r>
            <a:r>
              <a:rPr lang="sk-SK" dirty="0" smtClean="0"/>
              <a:t>- reagujú na toto odlišné správanie – uložia trest, sankcie, prevýchovu, liečenie  a pod.</a:t>
            </a:r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Zložky deviácie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C000"/>
                </a:solidFill>
              </a:rPr>
              <a:t>relatívnosť deviácie - </a:t>
            </a:r>
            <a:r>
              <a:rPr lang="sk-SK" dirty="0" smtClean="0"/>
              <a:t>čas, miesto, soc. okolnosti, kedy sa správanie hodnotí</a:t>
            </a:r>
          </a:p>
          <a:p>
            <a:r>
              <a:rPr lang="sk-SK" dirty="0" smtClean="0"/>
              <a:t>napr. nosenie nohavíc ženami</a:t>
            </a:r>
          </a:p>
          <a:p>
            <a:pPr>
              <a:buNone/>
            </a:pPr>
            <a:endParaRPr lang="sk-SK" dirty="0" smtClean="0"/>
          </a:p>
          <a:p>
            <a:r>
              <a:rPr lang="sk-SK" dirty="0" smtClean="0"/>
              <a:t>nemusí byť vždy len </a:t>
            </a:r>
            <a:r>
              <a:rPr lang="sk-SK" u="sng" dirty="0" smtClean="0"/>
              <a:t>dysfunkčná, </a:t>
            </a:r>
            <a:r>
              <a:rPr lang="sk-SK" dirty="0" smtClean="0"/>
              <a:t>býva aj</a:t>
            </a:r>
            <a:r>
              <a:rPr lang="sk-SK" u="sng" dirty="0" smtClean="0"/>
              <a:t> funkčná - </a:t>
            </a:r>
            <a:r>
              <a:rPr lang="sk-SK" dirty="0" smtClean="0"/>
              <a:t>deviácia môže byť prospešná /napr. disidenti v ČSSR/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opak deviácie;</a:t>
            </a:r>
          </a:p>
          <a:p>
            <a:r>
              <a:rPr lang="sk-SK" dirty="0" smtClean="0"/>
              <a:t>zhodnosť, súhlas, poslušnosť či prispôsobenie sa sociálnym normám</a:t>
            </a:r>
          </a:p>
          <a:p>
            <a:r>
              <a:rPr lang="sk-SK" dirty="0" smtClean="0"/>
              <a:t>správanie v súlade s normami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KONFORMITA</a:t>
            </a:r>
            <a:endParaRPr lang="sk-SK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medzistupeň deviácie a konformity</a:t>
            </a:r>
          </a:p>
          <a:p>
            <a:r>
              <a:rPr lang="sk-SK" dirty="0" smtClean="0"/>
              <a:t>správanie, kt. spoločnosť síce pokladá za odchýlku od svojich noriem, nepresahuje však hranice tolerancie skupiny či spoločnosti a preto nevyvoláva reakcie na jeho nápravu;</a:t>
            </a:r>
          </a:p>
          <a:p>
            <a:r>
              <a:rPr lang="sk-SK" dirty="0" smtClean="0"/>
              <a:t>napr. výstredné obliekanie, nezvyčajný štýl života</a:t>
            </a:r>
          </a:p>
          <a:p>
            <a:r>
              <a:rPr lang="sk-SK" dirty="0" err="1" smtClean="0"/>
              <a:t>hippies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NONKONFORMITA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sz="2800" dirty="0" smtClean="0"/>
          </a:p>
          <a:p>
            <a:r>
              <a:rPr lang="sk-SK" sz="2800" dirty="0" smtClean="0"/>
              <a:t>Systém ochrany pred </a:t>
            </a:r>
            <a:r>
              <a:rPr lang="sk-SK" sz="2800" dirty="0" err="1" smtClean="0"/>
              <a:t>deviantným</a:t>
            </a:r>
            <a:r>
              <a:rPr lang="sk-SK" sz="2800" dirty="0" smtClean="0"/>
              <a:t> správaním – sociálna kontrola</a:t>
            </a:r>
          </a:p>
          <a:p>
            <a:r>
              <a:rPr lang="sk-SK" sz="2800" dirty="0" smtClean="0"/>
              <a:t>všetky spoločenské mechanizmy, ktorých úlohou je zabezpečiť poriadok a stabilitu spoločnosti</a:t>
            </a:r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SOCIÁLNA KONTROLA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24078" indent="-514350">
              <a:buAutoNum type="arabicPeriod"/>
            </a:pPr>
            <a:r>
              <a:rPr lang="sk-SK" dirty="0" smtClean="0">
                <a:solidFill>
                  <a:srgbClr val="00B0F0"/>
                </a:solidFill>
              </a:rPr>
              <a:t>Formálna </a:t>
            </a:r>
            <a:r>
              <a:rPr lang="sk-SK" dirty="0" smtClean="0"/>
              <a:t>– sankcie /zákon/</a:t>
            </a:r>
          </a:p>
          <a:p>
            <a:pPr marL="624078" indent="-514350">
              <a:buNone/>
            </a:pPr>
            <a:r>
              <a:rPr lang="sk-SK" dirty="0" smtClean="0"/>
              <a:t>Je oficiálny, formálny tlak, s cieľom vynútiť si konformné správanie</a:t>
            </a:r>
          </a:p>
          <a:p>
            <a:pPr marL="624078" indent="-514350">
              <a:buNone/>
            </a:pPr>
            <a:r>
              <a:rPr lang="sk-SK" dirty="0" smtClean="0"/>
              <a:t>Napr. kontrola príchodu do školy, dodržiavania rýchlosti políciou, platenia daní daňovým úradom, ...</a:t>
            </a:r>
          </a:p>
          <a:p>
            <a:pPr marL="624078" indent="-514350">
              <a:buNone/>
            </a:pPr>
            <a:endParaRPr lang="sk-SK" dirty="0" smtClean="0"/>
          </a:p>
          <a:p>
            <a:pPr marL="624078" indent="-514350">
              <a:buNone/>
            </a:pPr>
            <a:r>
              <a:rPr lang="sk-SK" dirty="0" smtClean="0">
                <a:solidFill>
                  <a:srgbClr val="00B0F0"/>
                </a:solidFill>
              </a:rPr>
              <a:t>2. Neformálna </a:t>
            </a:r>
            <a:r>
              <a:rPr lang="sk-SK" dirty="0" smtClean="0"/>
              <a:t>– napr. verejná mienka</a:t>
            </a:r>
          </a:p>
          <a:p>
            <a:pPr>
              <a:buNone/>
            </a:pPr>
            <a:r>
              <a:rPr lang="sk-SK" dirty="0" smtClean="0"/>
              <a:t>Je neoficiálny soc. nátlak, kt. jednotlivcov núti rešpektovať soc. normy, prispôsobovať sa vzorom správania, uznávať spol. hodnoty</a:t>
            </a:r>
          </a:p>
          <a:p>
            <a:r>
              <a:rPr lang="sk-SK" u="sng" dirty="0" smtClean="0"/>
              <a:t>odmeny</a:t>
            </a:r>
            <a:r>
              <a:rPr lang="sk-SK" dirty="0" smtClean="0"/>
              <a:t> (ocenenia, pochvaly), </a:t>
            </a:r>
            <a:r>
              <a:rPr lang="sk-SK" u="sng" dirty="0" smtClean="0"/>
              <a:t>tresty</a:t>
            </a:r>
            <a:r>
              <a:rPr lang="sk-SK" dirty="0" smtClean="0"/>
              <a:t> (zahanbenie, pokarhanie, výsmech)  a </a:t>
            </a:r>
            <a:r>
              <a:rPr lang="sk-SK" u="sng" dirty="0" smtClean="0"/>
              <a:t>presviedčanie</a:t>
            </a:r>
          </a:p>
          <a:p>
            <a:pPr marL="624078" indent="-514350">
              <a:buNone/>
            </a:pP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Sociálna kontrola: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la">
  <a:themeElements>
    <a:clrScheme name="Hal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al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Hal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198</TotalTime>
  <Words>868</Words>
  <Application>Microsoft Office PowerPoint</Application>
  <PresentationFormat>Prezentácia na obrazovke (4:3)</PresentationFormat>
  <Paragraphs>76</Paragraphs>
  <Slides>19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19</vt:i4>
      </vt:variant>
    </vt:vector>
  </HeadingPairs>
  <TitlesOfParts>
    <vt:vector size="20" baseType="lpstr">
      <vt:lpstr>Hala</vt:lpstr>
      <vt:lpstr>Sociálne fenomény</vt:lpstr>
      <vt:lpstr>Prezentácia programu PowerPoint</vt:lpstr>
      <vt:lpstr>DEVIÁCIA</vt:lpstr>
      <vt:lpstr>Zložky deviácie</vt:lpstr>
      <vt:lpstr>Prezentácia programu PowerPoint</vt:lpstr>
      <vt:lpstr>KONFORMITA</vt:lpstr>
      <vt:lpstr>NONKONFORMITA</vt:lpstr>
      <vt:lpstr>SOCIÁLNA KONTROLA</vt:lpstr>
      <vt:lpstr>Sociálna kontrola:</vt:lpstr>
      <vt:lpstr>Prezentácia programu PowerPoint</vt:lpstr>
      <vt:lpstr>KRIMINALITA</vt:lpstr>
      <vt:lpstr>Sociálna patológia</vt:lpstr>
      <vt:lpstr>Extrémizmus</vt:lpstr>
      <vt:lpstr>Extrémizmus</vt:lpstr>
      <vt:lpstr>Extrémizmus</vt:lpstr>
      <vt:lpstr>Extrémizmus</vt:lpstr>
      <vt:lpstr>Extrémizmus</vt:lpstr>
      <vt:lpstr>Prejavy  extrémizmu</vt:lpstr>
      <vt:lpstr>Šikana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Sociálne fenomény</dc:title>
  <dc:creator>Administrátor</dc:creator>
  <cp:lastModifiedBy>Raduz</cp:lastModifiedBy>
  <cp:revision>16</cp:revision>
  <dcterms:created xsi:type="dcterms:W3CDTF">2017-01-08T16:18:46Z</dcterms:created>
  <dcterms:modified xsi:type="dcterms:W3CDTF">2021-01-28T14:24:48Z</dcterms:modified>
</cp:coreProperties>
</file>