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9" r:id="rId3"/>
    <p:sldId id="285" r:id="rId4"/>
    <p:sldId id="275" r:id="rId5"/>
    <p:sldId id="291" r:id="rId6"/>
    <p:sldId id="266" r:id="rId7"/>
    <p:sldId id="290" r:id="rId8"/>
    <p:sldId id="288" r:id="rId9"/>
    <p:sldId id="284" r:id="rId10"/>
    <p:sldId id="300" r:id="rId11"/>
    <p:sldId id="276" r:id="rId12"/>
    <p:sldId id="281" r:id="rId13"/>
    <p:sldId id="296" r:id="rId14"/>
    <p:sldId id="286" r:id="rId15"/>
    <p:sldId id="287" r:id="rId16"/>
    <p:sldId id="298" r:id="rId17"/>
    <p:sldId id="278" r:id="rId18"/>
    <p:sldId id="301" r:id="rId19"/>
    <p:sldId id="299" r:id="rId20"/>
    <p:sldId id="282" r:id="rId21"/>
    <p:sldId id="303" r:id="rId22"/>
    <p:sldId id="280" r:id="rId23"/>
    <p:sldId id="283" r:id="rId24"/>
    <p:sldId id="302" r:id="rId25"/>
    <p:sldId id="304" r:id="rId26"/>
    <p:sldId id="305" r:id="rId2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30. 3. 2020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30. 3. 2020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30. 3. 2020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30. 3. 2020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30. 3. 2020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30. 3. 2020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30. 3. 2020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22.xml"/><Relationship Id="rId4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132" y="5334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sk-SK" b="1" dirty="0" err="1" smtClean="0"/>
              <a:t>Jednoduchá=sigma</a:t>
            </a:r>
            <a:r>
              <a:rPr lang="sk-SK" b="1" dirty="0" smtClean="0"/>
              <a:t> väzba </a:t>
            </a:r>
            <a:r>
              <a:rPr lang="sk-SK" dirty="0" smtClean="0"/>
              <a:t>– vzniká prekrytím </a:t>
            </a:r>
            <a:r>
              <a:rPr lang="sk-SK" dirty="0" err="1" smtClean="0"/>
              <a:t>orbitálov</a:t>
            </a:r>
            <a:r>
              <a:rPr lang="sk-SK" dirty="0" smtClean="0"/>
              <a:t> na spojnici jadier, je možná voľná rotácia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981200"/>
            <a:ext cx="8229600" cy="4525963"/>
          </a:xfrm>
        </p:spPr>
        <p:txBody>
          <a:bodyPr/>
          <a:lstStyle/>
          <a:p>
            <a:r>
              <a:rPr lang="sk-SK" dirty="0" smtClean="0"/>
              <a:t>Najväčšia elektrónová hustota je medzi jadrami atómov</a:t>
            </a:r>
            <a:endParaRPr lang="sk-SK" dirty="0"/>
          </a:p>
        </p:txBody>
      </p:sp>
      <p:pic>
        <p:nvPicPr>
          <p:cNvPr id="1026" name="Picture 2" descr="http://kekule.science.upjs.sk/chemia/ucebtext/KUCH4/images/sigma%20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540456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data:image/jpeg;base64,/9j/4AAQSkZJRgABAQAAAQABAAD/2wCEAAkGBxQQEhUSEBQQEBEQEBUQFxQRFhgYEBoQFBcWFhQRFxgYHCoiGRomGxQWIjEiJSorLy4yGCAzODMtNyotLisBCgoKDg0OGhAQGzQkICE3NCwrLCs3KywsLC0sNzg2NCwsLCwsLDcsLCwrMCwtLC4yLSwsNzcsLC4sNCwsLDQsLP/AABEIAKgBLAMBIgACEQEDEQH/xAAbAAEAAwEBAQEAAAAAAAAAAAAABAUGAQMCB//EADoQAAIBAwMDAwMBBAgHAQAAAAECAAMREgQhMQUTQQYiUTJhcYEjM5GhFBUWQlJicsEkNGNzkrKzB//EABgBAQEBAQEAAAAAAAAAAAAAAAACBAED/8QAIxEBAAICAQMFAQEAAAAAAAAAAAECAxESBBMxISIyQVFhFP/aAAwDAQACEQMRAD8A/cYiICIiAieOp1K0xk7BRxc/PgD5P2E+dJq0qglGDWNiOGB+CDuD+Yc3G9JEREOkTzr1lRSzkKoFyTsJF0nVKdVsVJDWvi6sjEDkqHAyAuNxxcRpybRE6ToiIdIiICIiAiIgIiICIiAiJ516oRWZtlRSx/AFzA9Imc/rasB3WFPEDM0rHILa5GeX1W+1vH3mhRri44O/6SrVmvl44s9Mu+E+H1ERJexERAREQEREBERAREQEREBERApuvUmyp1AGdaYcEKLkFsbVLDc2Cldt/f8AmROn1GFTu9ur2u2ULYm5OQKnA+4hbNuB/fP3mkiXznjxZ56as5e79ov9YUsDUzQU1+piwCrbkMT9J+xnx0/qtHUAmjUSoF+rE7j8g7j9ZnvX3TjWROyudVXzZEHvakAwubchWIIB+Nt5R+hukPUrd16bCgqMp7ikK7kiyYtzYgm9tiPzIaGu6rqhWULQDV2WorWp/uyFIvdzZLjkC97qJH0lF6lWmcKiLSqFyzrib4MuCg7m+fI2sDvNGotOy4vMRMPC/T0vkrknzBERIe5ERAREQEREBERAREQE4wvsfO07OEwM+nRx3TRzY0VpK2BAysWZe2X8pZQOL/eaACZCl6z051J/edtkSkKtv2eQZt7Xyx9w91v5bzXidmZnyimOtPjGtuxETiyIiAiIgIiICIiAiIgIiIELqeu7IFhm7tiq3sOCSSbGwAHx8fMj9P6mzP26iqGYEqyk4nG11IPB3v5vY8SR1PQ94CxwdGyVrXF7EEEXFwQTtcfykLouiYkVqhUkZKqoDiN8SxJ3LHH7WBI35lxx4/1mt3u9Gvj9rqRtXqcbKgyqMNh4A8ux8KP58CNVqcSEQZVGGw8AeXY+FH8+BO6XTBL3JZ23ZjyT/sB4HiQ0ml0+FyTk7G7MeSf9gPA8Tw6J+5H+up/9Hkf1DVYCmoJValXBmUkG2LFVuN1uwAv+nmQ+lDt1lp09kZHZkH0gCxFQDge4225yv4lxSZryZ7dTWuWMWvWWjiIkNBERAREQEREBERAREQPOvWVFLOyoo3LMQFH5J4nFrqVzDKUtlkCCtvm/xKX1B7aiPUsKSo1mP0JUuLsx4W67An4Yf3t4/TdN3lrimbUq1MKGA9jVSGu6+GFioJGxtbxL4e3e2b/RPe7XH68rAeoKXlawViArdtrMzGwAA3FyR9QHM+tZWd6bZKKFNlKkucqpDbWVENrm9h7ib+JVaqhUK41ENJclyclSPqG1PElmc8LsN7fiX2noszdyrsR9CeEB8n5cjk+OB5JXiIn0d6bJkvWZyV1L88pehdSxCPglIixfK74HYjED67eOAfJm/FepSFnTuKP79L6gP81Mm/8A45X+BLCDIaFM3qBOVSq9MXvUUDHbkhScmAt4H8ZbowIBFiDvtxb5mcTptamO0ihgoxSoW9uA2XMfVla3AN7ci+17oNMKVNKa3IpItME8kKAAT99pd4rERpmwXzWm3cjX4kRESGkiIgIiICIiAiIgInhq9WlJcqjBRew+S3hVA3Y7cDeRE63SbZGLv5pqrGqL8F0tkg+7ACHNxvST1DX09OhqVmCIPJudzsAANyT8DeU3QuvU61PChd6oLexgy2BYkO1x9NjyPxzI3q7puo1lJe2gTtP3BTZx3G9rKVNvYpGVx7jf7Sq9IdB1NKr32p9sKjIEqNZnytf6b2AtfcbkDjmHW40umwBJJZ23ZjyT/sB4HiSJAbq1Nf3t6BAvaqLX+yncOfspPI+Z3SdTp1WxUsGtkA6MhKi1yMgL8j8XjTk2iJ1tKr0VdSrqrKwsVYAqR8EHmeWk0NOlftoqZG5xG5/J8yTEGiIiHSIiAiIgIiICIiAiIgROq/uKv/Zf/wBTOrWCUlZjYBF+5uQAAAOSTsAOZkv/ANC6y6MmnpPgHps1QqRmVNlCX5Ubkkix4seZ8+geptWdqddzUagitSLkXCtkrC3LEAfUbmxIvubhrdPRZyKlUWYfQnIQHa58FyOT4vYeS0yIgIiICIiAiIgIiICIiAiIgIiIFN1yi2VOooZ1QOrKguQXwIqWG5tgRtc+/wDM8ukUXNU1bOidrD3AqXYsCDidxjZrXG/cMvol8548WeemrOXu/ZERIaFb1zStUpjAZNTqLUC7e7G/t32vvcX8gSBoqDvVRsKlNaTFyzjEk4suAHJ+q9+NuTNDEqLzEaeF+npfJGSfMEREl7kREBERAREQEREBBiIFF1PWVDVNJGNNUpo5KhcyXLgD3AgKMfi5PxY3dNV6xda1So4plQAtkUqVv7yliXvlcXC2x23k/X9MWsQxLo4Fg9M2bHmxBBDD8g28Wnto9GtFcUvuciSSWLbDIk8nYfwA4EuZrx1r1Zq48sZptNvb+I2q6Hp6tPtvSTAEsAoxIY8spWxBPkg7xpeiUKVPtpTUJln8tnYAPkfdlYD3XvtLGJDSoepdykyU0quEqBicrM4xx9iud98r73NlNiJ9dJ1Dir2izOjUy4yN2Uqyi2XJBy83PtP6Wms0i1VxcXANxYkMDxkCNwdzuPmfGi6elG+AN2tdmJZzbgFm3sLnb7mXyjjrXqzTiyTmi/L2/iXERIaSIiAiIgIiICIiAiIgIiICIlT6g6iaCpg9Gm9Rio7wOHFyxOa4gC5PzsBuRAtomV1XXqpVsUIsX3SwdDTq4BWzYKS6e9bkCwO52JhjrzjVgFhTRBXpuSWNIf8AIkVXRmBFjUdftck8NA20TIUfVjnElaRDDTtYE3Ir6ipQYA38YBr/AHt9550vV9UjJkoKO13cQXzFqlBGpPkBi4NVx53X8iBs4mR1PWHfTatt0NMK6OpZD7tgvuPtIKW8c7gG8l/2gckBVVvcgO1iS1Y0qtEe42ekoyYnYg3FhuA0cT8/T1NV1TaKmxSiNV/R6tVULB8a+l1TmjlkCpWrRpi+27oPs1rpPUdV2oJhTQahVYs9/Yxo1qj0GF7mpTaioa9v3q7A7QNXExmi9YVHp06jrSXuUtNUKgMWB1GnqVSlgbkq9O3FyDawO5l9N667exwiWFVgzZWqBWb6DkcbLix3IswttvA1ETM9B689Z6KYAJU0y1D9V1qduhUxyY+4HukX/wAp3JvbTQEREBESq9QdRNBFKPRR3fBe8DgWIJ3OS4gWuTvsCACSIFrEyX9qancKBU7WaoK5Rwi3bUpd1JuVLUKaggi/fU7ixPF65VpGsEU1iK2pZbkm70RQx0aG4s79x8f9B2+A10TH/wBrXsfbR+pxldsFRNTV0/de1zgQiG+1subbjqeqKjYq4pK1Tu0/2ebBalOrRpDmxIIrE3ONsbmwvYNfEyFXrbj+hVWPZFXS1XqKxJpof2HvdSQWC3b7i5PzJNX1HUDKMECvXFE5Xun7cURlvuWRu4trbA88wNNExHTuvPWqGqzJZU06hVLdukahqrVqVAH9y3VeeLruLXk6j6kqsQGWlTPfoUCrXLftkDZ8j72Ftx8EGBqYmE1HrKr2C4poag0dHVhEz3dqeoqPp7g7G+mtf/qAWPm2/r5iVuqr/wAc2mKHMVFxFaxNvqLKiOABxUHOxIaWJTemurPqlqF1C9uqqKQCA6NRo1g4BJt++K8ndT+BcwEREBERAREQEREBOETsQOWi07EDlotOxA5aLTsQOWi07EDlotOxA5adiICIiAnCJ2IHLRadiBy0WnYgctFp2IHLRadiBy0WnYgctOxEBERAREQEREBERAREQEREBERAREQEREBERAREQEREBERAREQEREBERAREQEREBERAREQEREBERAREQE+alQKCzEKoFySbAD5JM+pT+o6ZIptYtTSoWYAE2OJCOQOQD/C4PidiNzpGS01rNojeljpdZTqjKk6VFva6EEX+Np7zO9I/aVu5T3QU2V3H0tuuCg8MRZjtxv8AMl+punVNRS7dIqpOXuYkEXpuqMpHBDlD+htY2M7aNTpGDJOSkWmNLLvryCCC2G2/uBsV283B/hPWZXT+naqLgGRffqHyUkEVK1bupqBtu6i62Pzza4PlT6BqRY3p3yotfuPe9PVvWffHzRfD+XEl7NfPDV6paS5VDiuSrf8AzOwRRt8swH6yq1/RGepVemy0+7SXE2OY1Ch0FS/xgwG2+15D1np+q4ADIF7gqCmScKZFWjUshtvtSccC2e20DQUdajuyK13phWYWOyuWCnfwSjfwkiZDQ9B1KVDUPZa9NKVmdmsVbUnug4A5L3kAsRcF+NjLv09oHoU2SoVJNQuApuqhgt1Gw/vZHYeYFpERAREQEREBERAREQEREBERAREQEREBERAREQEREBERAREQEh9U6jT01M1KzYqDbgkljwoA3JkyZ31t0V9XSTtWL0qmYUmwYFSpAPht9r/cbXuAmdE6/R1eXaLBkAJRxiwB4PwR+CZZVq6pbNlTIhRkQLseFF+TMX6J9OVqNU1669q1NqaoWUuSxUktiSABiLb+fFt9J17pP9KQJmUFmBst7hhYHkWINj8fbggPeh1SlUCMjo61HampBG7ISG5O9ip4nsmtpsQFqUySQAAwJJIyAG/+Hf8AEpqfpuwVe4SoxBGPK06xr07e72tkbE+R8bSPovSrU+2O6h7S6RNqRFxpDUP+PbLufpbzfYLnXdXpUlZi6thldUZS/sIDgC/jIX+Lw/VqYfAHK6dwMpUoRmKZW9+ciBKrqPpjumowq4dw1CLpkB3VpK1/cL/uQRxzPOr6WZix7q2eo1QDtHYnUpqbfXv9GP63+0C50vWKLpmXRB5FRlVgMmUEi+1yjW+bSfMv/ZZzSNE1/wBm5dmAp8tUWqjbs5IXGopsPKfDMs0mnp4qq84qFv8AgWvA9IiICIiAiIgIiICIiAiIgIiICIiAiIgIiICIiAiIgIiICIiAiIgIiICIiAiIgIiICIiAiIgIiICIiAiIgIiICIiAiIgIiICIiAiIgIiICIiAiI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6" descr="data:image/jpeg;base64,/9j/4AAQSkZJRgABAQAAAQABAAD/2wCEAAkGBxQQEhUSEBQQEBEQEBUQFxQRFhgYEBoQFBcWFhQRFxgYHCoiGRomGxQWIjEiJSorLy4yGCAzODMtNyotLisBCgoKDg0OGhAQGzQkICE3NCwrLCs3KywsLC0sNzg2NCwsLCwsLDcsLCwrMCwtLC4yLSwsNzcsLC4sNCwsLDQsLP/AABEIAKgBLAMBIgACEQEDEQH/xAAbAAEAAwEBAQEAAAAAAAAAAAAABAUGAQMCB//EADoQAAIBAwMDAwMBBAgHAQAAAAECAAMREgQhMQUTQQYiUTJhcYEjM5GhFBUWQlJicsEkNGNzkrKzB//EABgBAQEBAQEAAAAAAAAAAAAAAAACBAED/8QAIxEBAAICAQMFAQEAAAAAAAAAAAECAxESBBMxISIyQVFhFP/aAAwDAQACEQMRAD8A/cYiICIiAieOp1K0xk7BRxc/PgD5P2E+dJq0qglGDWNiOGB+CDuD+Yc3G9JEREOkTzr1lRSzkKoFyTsJF0nVKdVsVJDWvi6sjEDkqHAyAuNxxcRpybRE6ToiIdIiICIiAiIgIiICIiAiJ516oRWZtlRSx/AFzA9Imc/rasB3WFPEDM0rHILa5GeX1W+1vH3mhRri44O/6SrVmvl44s9Mu+E+H1ERJexERAREQEREBERAREQEREBERApuvUmyp1AGdaYcEKLkFsbVLDc2Cldt/f8AmROn1GFTu9ur2u2ULYm5OQKnA+4hbNuB/fP3mkiXznjxZ56as5e79ov9YUsDUzQU1+piwCrbkMT9J+xnx0/qtHUAmjUSoF+rE7j8g7j9ZnvX3TjWROyudVXzZEHvakAwubchWIIB+Nt5R+hukPUrd16bCgqMp7ikK7kiyYtzYgm9tiPzIaGu6rqhWULQDV2WorWp/uyFIvdzZLjkC97qJH0lF6lWmcKiLSqFyzrib4MuCg7m+fI2sDvNGotOy4vMRMPC/T0vkrknzBERIe5ERAREQEREBERAREQE4wvsfO07OEwM+nRx3TRzY0VpK2BAysWZe2X8pZQOL/eaACZCl6z051J/edtkSkKtv2eQZt7Xyx9w91v5bzXidmZnyimOtPjGtuxETiyIiAiIgIiICIiAiIgIiIELqeu7IFhm7tiq3sOCSSbGwAHx8fMj9P6mzP26iqGYEqyk4nG11IPB3v5vY8SR1PQ94CxwdGyVrXF7EEEXFwQTtcfykLouiYkVqhUkZKqoDiN8SxJ3LHH7WBI35lxx4/1mt3u9Gvj9rqRtXqcbKgyqMNh4A8ux8KP58CNVqcSEQZVGGw8AeXY+FH8+BO6XTBL3JZ23ZjyT/sB4HiQ0ml0+FyTk7G7MeSf9gPA8Tw6J+5H+up/9Hkf1DVYCmoJValXBmUkG2LFVuN1uwAv+nmQ+lDt1lp09kZHZkH0gCxFQDge4225yv4lxSZryZ7dTWuWMWvWWjiIkNBERAREQEREBERAREQPOvWVFLOyoo3LMQFH5J4nFrqVzDKUtlkCCtvm/xKX1B7aiPUsKSo1mP0JUuLsx4W67An4Yf3t4/TdN3lrimbUq1MKGA9jVSGu6+GFioJGxtbxL4e3e2b/RPe7XH68rAeoKXlawViArdtrMzGwAA3FyR9QHM+tZWd6bZKKFNlKkucqpDbWVENrm9h7ib+JVaqhUK41ENJclyclSPqG1PElmc8LsN7fiX2noszdyrsR9CeEB8n5cjk+OB5JXiIn0d6bJkvWZyV1L88pehdSxCPglIixfK74HYjED67eOAfJm/FepSFnTuKP79L6gP81Mm/8A45X+BLCDIaFM3qBOVSq9MXvUUDHbkhScmAt4H8ZbowIBFiDvtxb5mcTptamO0ihgoxSoW9uA2XMfVla3AN7ci+17oNMKVNKa3IpItME8kKAAT99pd4rERpmwXzWm3cjX4kRESGkiIgIiICIiAiIgInhq9WlJcqjBRew+S3hVA3Y7cDeRE63SbZGLv5pqrGqL8F0tkg+7ACHNxvST1DX09OhqVmCIPJudzsAANyT8DeU3QuvU61PChd6oLexgy2BYkO1x9NjyPxzI3q7puo1lJe2gTtP3BTZx3G9rKVNvYpGVx7jf7Sq9IdB1NKr32p9sKjIEqNZnytf6b2AtfcbkDjmHW40umwBJJZ23ZjyT/sB4HiSJAbq1Nf3t6BAvaqLX+yncOfspPI+Z3SdTp1WxUsGtkA6MhKi1yMgL8j8XjTk2iJ1tKr0VdSrqrKwsVYAqR8EHmeWk0NOlftoqZG5xG5/J8yTEGiIiHSIiAiIgIiICIiAiIgROq/uKv/Zf/wBTOrWCUlZjYBF+5uQAAAOSTsAOZkv/ANC6y6MmnpPgHps1QqRmVNlCX5Ubkkix4seZ8+geptWdqddzUagitSLkXCtkrC3LEAfUbmxIvubhrdPRZyKlUWYfQnIQHa58FyOT4vYeS0yIgIiICIiAiIgIiICIiAiIgIiIFN1yi2VOooZ1QOrKguQXwIqWG5tgRtc+/wDM8ukUXNU1bOidrD3AqXYsCDidxjZrXG/cMvol8548WeemrOXu/ZERIaFb1zStUpjAZNTqLUC7e7G/t32vvcX8gSBoqDvVRsKlNaTFyzjEk4suAHJ+q9+NuTNDEqLzEaeF+npfJGSfMEREl7kREBERAREQEREBBiIFF1PWVDVNJGNNUpo5KhcyXLgD3AgKMfi5PxY3dNV6xda1So4plQAtkUqVv7yliXvlcXC2x23k/X9MWsQxLo4Fg9M2bHmxBBDD8g28Wnto9GtFcUvuciSSWLbDIk8nYfwA4EuZrx1r1Zq48sZptNvb+I2q6Hp6tPtvSTAEsAoxIY8spWxBPkg7xpeiUKVPtpTUJln8tnYAPkfdlYD3XvtLGJDSoepdykyU0quEqBicrM4xx9iud98r73NlNiJ9dJ1Dir2izOjUy4yN2Uqyi2XJBy83PtP6Wms0i1VxcXANxYkMDxkCNwdzuPmfGi6elG+AN2tdmJZzbgFm3sLnb7mXyjjrXqzTiyTmi/L2/iXERIaSIiAiIgIiICIiAiIgIiICIlT6g6iaCpg9Gm9Rio7wOHFyxOa4gC5PzsBuRAtomV1XXqpVsUIsX3SwdDTq4BWzYKS6e9bkCwO52JhjrzjVgFhTRBXpuSWNIf8AIkVXRmBFjUdftck8NA20TIUfVjnElaRDDTtYE3Ir6ipQYA38YBr/AHt9550vV9UjJkoKO13cQXzFqlBGpPkBi4NVx53X8iBs4mR1PWHfTatt0NMK6OpZD7tgvuPtIKW8c7gG8l/2gckBVVvcgO1iS1Y0qtEe42ekoyYnYg3FhuA0cT8/T1NV1TaKmxSiNV/R6tVULB8a+l1TmjlkCpWrRpi+27oPs1rpPUdV2oJhTQahVYs9/Yxo1qj0GF7mpTaioa9v3q7A7QNXExmi9YVHp06jrSXuUtNUKgMWB1GnqVSlgbkq9O3FyDawO5l9N667exwiWFVgzZWqBWb6DkcbLix3IswttvA1ETM9B689Z6KYAJU0y1D9V1qduhUxyY+4HukX/wAp3JvbTQEREBESq9QdRNBFKPRR3fBe8DgWIJ3OS4gWuTvsCACSIFrEyX9qancKBU7WaoK5Rwi3bUpd1JuVLUKaggi/fU7ixPF65VpGsEU1iK2pZbkm70RQx0aG4s79x8f9B2+A10TH/wBrXsfbR+pxldsFRNTV0/de1zgQiG+1subbjqeqKjYq4pK1Tu0/2ebBalOrRpDmxIIrE3ONsbmwvYNfEyFXrbj+hVWPZFXS1XqKxJpof2HvdSQWC3b7i5PzJNX1HUDKMECvXFE5Xun7cURlvuWRu4trbA88wNNExHTuvPWqGqzJZU06hVLdukahqrVqVAH9y3VeeLruLXk6j6kqsQGWlTPfoUCrXLftkDZ8j72Ftx8EGBqYmE1HrKr2C4poag0dHVhEz3dqeoqPp7g7G+mtf/qAWPm2/r5iVuqr/wAc2mKHMVFxFaxNvqLKiOABxUHOxIaWJTemurPqlqF1C9uqqKQCA6NRo1g4BJt++K8ndT+BcwEREBERAREQEREBOETsQOWi07EDlotOxA5aLTsQOWi07EDlotOxA5adiICIiAnCJ2IHLRadiBy0WnYgctFp2IHLRadiBy0WnYgctOxEBERAREQEREBERAREQEREBERAREQEREBERAREQEREBERAREQEREBERAREQEREBERAREQEREBERAREQE+alQKCzEKoFySbAD5JM+pT+o6ZIptYtTSoWYAE2OJCOQOQD/C4PidiNzpGS01rNojeljpdZTqjKk6VFva6EEX+Np7zO9I/aVu5T3QU2V3H0tuuCg8MRZjtxv8AMl+punVNRS7dIqpOXuYkEXpuqMpHBDlD+htY2M7aNTpGDJOSkWmNLLvryCCC2G2/uBsV283B/hPWZXT+naqLgGRffqHyUkEVK1bupqBtu6i62Pzza4PlT6BqRY3p3yotfuPe9PVvWffHzRfD+XEl7NfPDV6paS5VDiuSrf8AzOwRRt8swH6yq1/RGepVemy0+7SXE2OY1Ch0FS/xgwG2+15D1np+q4ADIF7gqCmScKZFWjUshtvtSccC2e20DQUdajuyK13phWYWOyuWCnfwSjfwkiZDQ9B1KVDUPZa9NKVmdmsVbUnug4A5L3kAsRcF+NjLv09oHoU2SoVJNQuApuqhgt1Gw/vZHYeYFpERAREQEREBERAREQEREBERAREQEREBERAREQEREBERAREQEh9U6jT01M1KzYqDbgkljwoA3JkyZ31t0V9XSTtWL0qmYUmwYFSpAPht9r/cbXuAmdE6/R1eXaLBkAJRxiwB4PwR+CZZVq6pbNlTIhRkQLseFF+TMX6J9OVqNU1669q1NqaoWUuSxUktiSABiLb+fFt9J17pP9KQJmUFmBst7hhYHkWINj8fbggPeh1SlUCMjo61HampBG7ISG5O9ip4nsmtpsQFqUySQAAwJJIyAG/+Hf8AEpqfpuwVe4SoxBGPK06xr07e72tkbE+R8bSPovSrU+2O6h7S6RNqRFxpDUP+PbLufpbzfYLnXdXpUlZi6thldUZS/sIDgC/jIX+Lw/VqYfAHK6dwMpUoRmKZW9+ciBKrqPpjumowq4dw1CLpkB3VpK1/cL/uQRxzPOr6WZix7q2eo1QDtHYnUpqbfXv9GP63+0C50vWKLpmXRB5FRlVgMmUEi+1yjW+bSfMv/ZZzSNE1/wBm5dmAp8tUWqjbs5IXGopsPKfDMs0mnp4qq84qFv8AgWvA9IiICIiAiIgIiICIiAiIgIiICIiAiIgIiICIiAiIgIiICIiAiIgIiICIiAiIgIiICIiAiIgIiICIiAiIgIiICIiAiIgIiICIiAiIgIiICIiAiIg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9072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Koordinačné číslo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to počet </a:t>
            </a:r>
            <a:r>
              <a:rPr lang="sk-SK" dirty="0" err="1" smtClean="0"/>
              <a:t>ligandov</a:t>
            </a:r>
            <a:r>
              <a:rPr lang="sk-SK" dirty="0" smtClean="0"/>
              <a:t> naviazaných na centrálny atóm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68160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3. Iónová </a:t>
            </a:r>
            <a:r>
              <a:rPr lang="sk-SK" b="1" dirty="0" smtClean="0"/>
              <a:t>väzba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Extrémny (krajný) prípad </a:t>
            </a:r>
            <a:r>
              <a:rPr lang="sk-SK" dirty="0" err="1" smtClean="0"/>
              <a:t>kovalentnej</a:t>
            </a:r>
            <a:r>
              <a:rPr lang="sk-SK" dirty="0" smtClean="0"/>
              <a:t> väzby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elektrostatické sily</a:t>
            </a:r>
          </a:p>
          <a:p>
            <a:r>
              <a:rPr lang="sk-SK" b="1" u="sng" dirty="0" smtClean="0"/>
              <a:t>nemá</a:t>
            </a:r>
            <a:r>
              <a:rPr lang="sk-SK" dirty="0" smtClean="0"/>
              <a:t> </a:t>
            </a:r>
            <a:r>
              <a:rPr lang="sk-SK" dirty="0"/>
              <a:t>smerový </a:t>
            </a:r>
            <a:r>
              <a:rPr lang="sk-SK" dirty="0" smtClean="0"/>
              <a:t>charakter</a:t>
            </a:r>
          </a:p>
          <a:p>
            <a:r>
              <a:rPr lang="sk-SK" dirty="0" err="1" smtClean="0"/>
              <a:t>KCl</a:t>
            </a:r>
            <a:r>
              <a:rPr lang="sk-SK" dirty="0" smtClean="0"/>
              <a:t>, </a:t>
            </a:r>
            <a:r>
              <a:rPr lang="sk-SK" dirty="0" err="1" smtClean="0"/>
              <a:t>NaCl</a:t>
            </a:r>
            <a:r>
              <a:rPr lang="sk-SK" dirty="0" smtClean="0"/>
              <a:t>, </a:t>
            </a:r>
            <a:r>
              <a:rPr lang="sk-SK" dirty="0" err="1" smtClean="0"/>
              <a:t>NaF</a:t>
            </a:r>
            <a:r>
              <a:rPr lang="sk-SK" dirty="0" smtClean="0"/>
              <a:t>, </a:t>
            </a:r>
            <a:r>
              <a:rPr lang="sk-SK" dirty="0" err="1" smtClean="0"/>
              <a:t>KBr</a:t>
            </a:r>
            <a:r>
              <a:rPr lang="sk-SK" dirty="0" smtClean="0"/>
              <a:t>,</a:t>
            </a:r>
            <a:endParaRPr lang="sk-SK" dirty="0"/>
          </a:p>
          <a:p>
            <a:endParaRPr lang="sk-SK" dirty="0"/>
          </a:p>
        </p:txBody>
      </p:sp>
      <p:sp>
        <p:nvSpPr>
          <p:cNvPr id="5" name="Tlačidlo akcie: Domov 4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685800" y="1752600"/>
            <a:ext cx="8077200" cy="3200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3200" dirty="0" smtClean="0"/>
          </a:p>
          <a:p>
            <a:r>
              <a:rPr lang="sk-SK" sz="3200" b="1" dirty="0" smtClean="0">
                <a:solidFill>
                  <a:srgbClr val="00B050"/>
                </a:solidFill>
              </a:rPr>
              <a:t>Princíp: </a:t>
            </a:r>
          </a:p>
          <a:p>
            <a:r>
              <a:rPr lang="sk-SK" sz="3200" b="1" dirty="0" smtClean="0">
                <a:solidFill>
                  <a:srgbClr val="00B050"/>
                </a:solidFill>
              </a:rPr>
              <a:t>Rozdiel </a:t>
            </a:r>
            <a:r>
              <a:rPr lang="sk-SK" sz="3200" b="1" dirty="0" err="1" smtClean="0">
                <a:solidFill>
                  <a:srgbClr val="00B050"/>
                </a:solidFill>
              </a:rPr>
              <a:t>elektronegativít</a:t>
            </a:r>
            <a:r>
              <a:rPr lang="sk-SK" sz="3200" b="1" dirty="0" smtClean="0">
                <a:solidFill>
                  <a:srgbClr val="00B050"/>
                </a:solidFill>
              </a:rPr>
              <a:t> prvkov je &gt; 1,7</a:t>
            </a:r>
          </a:p>
          <a:p>
            <a:r>
              <a:rPr lang="sk-SK" sz="3200" b="1" dirty="0" smtClean="0">
                <a:solidFill>
                  <a:srgbClr val="00B050"/>
                </a:solidFill>
              </a:rPr>
              <a:t>výrazný posun väzbového el. páru k prvku s vyššou X</a:t>
            </a:r>
          </a:p>
          <a:p>
            <a:r>
              <a:rPr lang="sk-SK" sz="3200" b="1" dirty="0" smtClean="0">
                <a:solidFill>
                  <a:srgbClr val="00B050"/>
                </a:solidFill>
              </a:rPr>
              <a:t>vznikajú nabité častice: katióny  +</a:t>
            </a:r>
          </a:p>
          <a:p>
            <a:r>
              <a:rPr lang="sk-SK" sz="2800" dirty="0" smtClean="0">
                <a:solidFill>
                  <a:srgbClr val="00B050"/>
                </a:solidFill>
              </a:rPr>
              <a:t>                                                 </a:t>
            </a:r>
            <a:r>
              <a:rPr lang="sk-SK" sz="3200" b="1" dirty="0" smtClean="0">
                <a:solidFill>
                  <a:srgbClr val="00B050"/>
                </a:solidFill>
              </a:rPr>
              <a:t>anióny  -</a:t>
            </a:r>
            <a:endParaRPr lang="sk-SK" sz="2800" b="1" dirty="0" smtClean="0">
              <a:solidFill>
                <a:srgbClr val="00B050"/>
              </a:solidFill>
            </a:endParaRPr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7773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6" name="Picture 2" descr="http://kekule.science.upjs.sk/chemia/ucebtext/KUCH4/images/ionova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8135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526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304800"/>
            <a:ext cx="8534400" cy="5257800"/>
          </a:xfrm>
        </p:spPr>
        <p:txBody>
          <a:bodyPr>
            <a:normAutofit/>
          </a:bodyPr>
          <a:lstStyle/>
          <a:p>
            <a:r>
              <a:rPr lang="sk-SK" dirty="0" smtClean="0"/>
              <a:t>Tvrdé</a:t>
            </a:r>
            <a:r>
              <a:rPr lang="sk-SK" dirty="0" smtClean="0"/>
              <a:t>, ale krehké!!!!!!  lebo posunom sa stane:</a:t>
            </a:r>
          </a:p>
          <a:p>
            <a:pPr>
              <a:buNone/>
            </a:pPr>
            <a:r>
              <a:rPr lang="sk-SK" dirty="0" smtClean="0"/>
              <a:t>++, -- sa odpudzuje</a:t>
            </a:r>
          </a:p>
          <a:p>
            <a:pPr>
              <a:buNone/>
            </a:pPr>
            <a:r>
              <a:rPr lang="sk-SK" dirty="0" smtClean="0"/>
              <a:t>k</a:t>
            </a:r>
            <a:r>
              <a:rPr lang="sk-SK" dirty="0" smtClean="0"/>
              <a:t>ryštál sa rozbije</a:t>
            </a:r>
          </a:p>
          <a:p>
            <a:r>
              <a:rPr lang="sk-SK" dirty="0" smtClean="0"/>
              <a:t>vysoké </a:t>
            </a:r>
            <a:r>
              <a:rPr lang="sk-SK" dirty="0" smtClean="0"/>
              <a:t>teploty topenia</a:t>
            </a:r>
          </a:p>
          <a:p>
            <a:r>
              <a:rPr lang="sk-SK" dirty="0" smtClean="0"/>
              <a:t>Rozpustné v polárnych rozpúšťadlách </a:t>
            </a:r>
          </a:p>
          <a:p>
            <a:r>
              <a:rPr lang="sk-SK" dirty="0" smtClean="0"/>
              <a:t>Tuhé nevodivé, taveniny vedú elektrický prúd – disociujú</a:t>
            </a:r>
          </a:p>
          <a:p>
            <a:r>
              <a:rPr lang="sk-SK" dirty="0" smtClean="0"/>
              <a:t>Mriežka: </a:t>
            </a:r>
          </a:p>
          <a:p>
            <a:pPr>
              <a:buNone/>
            </a:pPr>
            <a:r>
              <a:rPr lang="sk-SK" dirty="0" smtClean="0"/>
              <a:t>okolo 6 </a:t>
            </a:r>
            <a:r>
              <a:rPr lang="sk-SK" dirty="0" err="1" smtClean="0"/>
              <a:t>Cl</a:t>
            </a:r>
            <a:r>
              <a:rPr lang="sk-SK" dirty="0" smtClean="0"/>
              <a:t>- sa nachádza 6 Na+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54274" name="Picture 2" descr="Výsledok vyh&amp;lcaron;adávania obrázkov pre dopyt strukturana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757021"/>
            <a:ext cx="2667000" cy="3100979"/>
          </a:xfrm>
          <a:prstGeom prst="rect">
            <a:avLst/>
          </a:prstGeom>
          <a:noFill/>
        </p:spPr>
      </p:pic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4495800" y="1066800"/>
          <a:ext cx="426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+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-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+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+</a:t>
                      </a:r>
                      <a:endParaRPr lang="sk-SK" sz="2400" b="1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+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-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+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-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+</a:t>
                      </a:r>
                      <a:endParaRPr lang="sk-SK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smtClean="0"/>
              <a:t>4.Väzba </a:t>
            </a:r>
            <a:r>
              <a:rPr lang="sk-SK" dirty="0" smtClean="0"/>
              <a:t>v kovoch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Majú ju všetky kovy</a:t>
            </a:r>
          </a:p>
          <a:p>
            <a:r>
              <a:rPr lang="sk-SK" dirty="0" smtClean="0">
                <a:solidFill>
                  <a:srgbClr val="FFFF00"/>
                </a:solidFill>
              </a:rPr>
              <a:t>Väzbu </a:t>
            </a:r>
            <a:r>
              <a:rPr lang="sk-SK" dirty="0" smtClean="0">
                <a:solidFill>
                  <a:srgbClr val="FFFF00"/>
                </a:solidFill>
              </a:rPr>
              <a:t>v 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rgbClr val="FFFF00"/>
                </a:solidFill>
              </a:rPr>
              <a:t>štruktúre kovu si možno predstaviť ako pohyblivé elektróny = </a:t>
            </a:r>
            <a:r>
              <a:rPr lang="sk-SK" b="1" u="sng" dirty="0" smtClean="0">
                <a:solidFill>
                  <a:srgbClr val="FFFF00"/>
                </a:solidFill>
              </a:rPr>
              <a:t>elektrónový plyn</a:t>
            </a:r>
            <a:r>
              <a:rPr lang="sk-SK" dirty="0" smtClean="0">
                <a:solidFill>
                  <a:srgbClr val="FFFF00"/>
                </a:solidFill>
              </a:rPr>
              <a:t>, ktoré sa nachádzajú okolo kladne nabitých iónov.</a:t>
            </a:r>
          </a:p>
          <a:p>
            <a:r>
              <a:rPr lang="sk-SK" u="sng" dirty="0" smtClean="0">
                <a:solidFill>
                  <a:srgbClr val="FFFF00"/>
                </a:solidFill>
              </a:rPr>
              <a:t>Nemá</a:t>
            </a:r>
            <a:r>
              <a:rPr lang="sk-SK" dirty="0" smtClean="0">
                <a:solidFill>
                  <a:srgbClr val="FFFF00"/>
                </a:solidFill>
              </a:rPr>
              <a:t> smerový charakter</a:t>
            </a:r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43010" name="Picture 2" descr="http://kekule.science.upjs.sk/chemia/ucebtext/KUCH4/images/kovova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5121" y="4419600"/>
            <a:ext cx="3738879" cy="2438400"/>
          </a:xfrm>
          <a:prstGeom prst="rect">
            <a:avLst/>
          </a:prstGeom>
          <a:noFill/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4419600" y="2895600"/>
            <a:ext cx="1371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5105400" y="3352800"/>
            <a:ext cx="1752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>
                <a:solidFill>
                  <a:schemeClr val="bg1"/>
                </a:solidFill>
              </a:rPr>
              <a:t>najtesnejšie usporiadanie častíc</a:t>
            </a:r>
          </a:p>
          <a:p>
            <a:pPr algn="just"/>
            <a:r>
              <a:rPr lang="sk-SK" dirty="0" smtClean="0">
                <a:solidFill>
                  <a:schemeClr val="bg1"/>
                </a:solidFill>
              </a:rPr>
              <a:t>v kryštáli kovu je jeden atóm obklopený 8 alebo 12 ďalšími atómami kovu</a:t>
            </a:r>
          </a:p>
          <a:p>
            <a:pPr algn="just"/>
            <a:r>
              <a:rPr lang="sk-SK" dirty="0" smtClean="0">
                <a:solidFill>
                  <a:schemeClr val="bg1"/>
                </a:solidFill>
              </a:rPr>
              <a:t>fyzikálne vlastnosti kovov (lesk, tepelná a elektrická vodivosť – presun e- v mriežke, kujnosť, ťažnosť...) 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381000" y="1600200"/>
            <a:ext cx="8229600" cy="3810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err="1" smtClean="0"/>
              <a:t>Medzimolekulové</a:t>
            </a:r>
            <a:r>
              <a:rPr lang="sk-SK" sz="4400" b="1" dirty="0" smtClean="0"/>
              <a:t> sily</a:t>
            </a:r>
            <a:endParaRPr lang="sk-SK" sz="4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290" y="152400"/>
            <a:ext cx="8229600" cy="1143000"/>
          </a:xfrm>
        </p:spPr>
        <p:txBody>
          <a:bodyPr/>
          <a:lstStyle/>
          <a:p>
            <a:r>
              <a:rPr lang="sk-SK" dirty="0" smtClean="0"/>
              <a:t>	</a:t>
            </a:r>
            <a:r>
              <a:rPr lang="sk-SK" b="1" dirty="0" smtClean="0"/>
              <a:t>Vodíkové väzby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9826" y="1066800"/>
            <a:ext cx="8534400" cy="5410200"/>
          </a:xfrm>
        </p:spPr>
        <p:txBody>
          <a:bodyPr>
            <a:normAutofit/>
          </a:bodyPr>
          <a:lstStyle/>
          <a:p>
            <a:r>
              <a:rPr lang="sk-SK" dirty="0" smtClean="0"/>
              <a:t>vodíkové mostíky, 10-30 kJ.mol</a:t>
            </a:r>
            <a:r>
              <a:rPr lang="sk-SK" baseline="30000" dirty="0" smtClean="0"/>
              <a:t>-1</a:t>
            </a:r>
          </a:p>
          <a:p>
            <a:r>
              <a:rPr lang="sk-SK" dirty="0" smtClean="0"/>
              <a:t>stredne silné</a:t>
            </a:r>
            <a:endParaRPr lang="sk-SK" dirty="0"/>
          </a:p>
          <a:p>
            <a:r>
              <a:rPr lang="sk-SK" dirty="0" smtClean="0"/>
              <a:t>označuje sa bodkovaním: H – F ......H – F.....H – F</a:t>
            </a:r>
          </a:p>
          <a:p>
            <a:endParaRPr lang="sk-SK" dirty="0" smtClean="0">
              <a:solidFill>
                <a:srgbClr val="0070C0"/>
              </a:solidFill>
            </a:endParaRPr>
          </a:p>
          <a:p>
            <a:endParaRPr lang="sk-SK" dirty="0" smtClean="0">
              <a:solidFill>
                <a:srgbClr val="0070C0"/>
              </a:solidFill>
            </a:endParaRPr>
          </a:p>
          <a:p>
            <a:endParaRPr lang="sk-SK" dirty="0" smtClean="0">
              <a:solidFill>
                <a:srgbClr val="0070C0"/>
              </a:solidFill>
            </a:endParaRPr>
          </a:p>
          <a:p>
            <a:endParaRPr lang="sk-SK" dirty="0" smtClean="0">
              <a:solidFill>
                <a:srgbClr val="0070C0"/>
              </a:solidFill>
            </a:endParaRPr>
          </a:p>
          <a:p>
            <a:endParaRPr lang="sk-SK" dirty="0" smtClean="0">
              <a:solidFill>
                <a:srgbClr val="0070C0"/>
              </a:solidFill>
            </a:endParaRPr>
          </a:p>
          <a:p>
            <a:endParaRPr lang="sk-SK" dirty="0" smtClean="0">
              <a:solidFill>
                <a:srgbClr val="0070C0"/>
              </a:solidFill>
            </a:endParaRPr>
          </a:p>
          <a:p>
            <a:endParaRPr lang="sk-SK" dirty="0" smtClean="0"/>
          </a:p>
          <a:p>
            <a:endParaRPr lang="sk-SK" dirty="0" smtClean="0"/>
          </a:p>
        </p:txBody>
      </p:sp>
      <p:sp>
        <p:nvSpPr>
          <p:cNvPr id="5" name="Tlačidlo akcie: Domov 4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685800" y="3124200"/>
            <a:ext cx="7772400" cy="1752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70C0"/>
                </a:solidFill>
              </a:rPr>
              <a:t>PRINCÍP: väzba medzi silne </a:t>
            </a:r>
            <a:r>
              <a:rPr lang="sk-SK" sz="2800" dirty="0" err="1" smtClean="0">
                <a:solidFill>
                  <a:srgbClr val="0070C0"/>
                </a:solidFill>
              </a:rPr>
              <a:t>elektronegatívnym</a:t>
            </a:r>
            <a:r>
              <a:rPr lang="sk-SK" sz="2800" dirty="0" smtClean="0">
                <a:solidFill>
                  <a:srgbClr val="0070C0"/>
                </a:solidFill>
              </a:rPr>
              <a:t> prvkom </a:t>
            </a:r>
            <a:r>
              <a:rPr lang="sk-SK" sz="2800" b="1" u="sng" dirty="0" smtClean="0">
                <a:solidFill>
                  <a:srgbClr val="0070C0"/>
                </a:solidFill>
              </a:rPr>
              <a:t>F,O,N</a:t>
            </a:r>
            <a:r>
              <a:rPr lang="sk-SK" sz="2800" dirty="0" smtClean="0">
                <a:solidFill>
                  <a:srgbClr val="0070C0"/>
                </a:solidFill>
              </a:rPr>
              <a:t> a </a:t>
            </a:r>
            <a:r>
              <a:rPr lang="sk-SK" sz="2800" b="1" u="sng" dirty="0" smtClean="0">
                <a:solidFill>
                  <a:srgbClr val="0070C0"/>
                </a:solidFill>
              </a:rPr>
              <a:t>vodíkom</a:t>
            </a:r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9267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290" y="152400"/>
            <a:ext cx="8229600" cy="1143000"/>
          </a:xfrm>
        </p:spPr>
        <p:txBody>
          <a:bodyPr/>
          <a:lstStyle/>
          <a:p>
            <a:r>
              <a:rPr lang="sk-SK" dirty="0" smtClean="0"/>
              <a:t>	</a:t>
            </a:r>
            <a:r>
              <a:rPr lang="sk-SK" b="1" dirty="0" smtClean="0"/>
              <a:t>Vodíkové väzby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9826" y="1066800"/>
            <a:ext cx="8534400" cy="5410200"/>
          </a:xfrm>
        </p:spPr>
        <p:txBody>
          <a:bodyPr>
            <a:normAutofit fontScale="92500"/>
          </a:bodyPr>
          <a:lstStyle/>
          <a:p>
            <a:endParaRPr lang="sk-SK" dirty="0" smtClean="0"/>
          </a:p>
          <a:p>
            <a:r>
              <a:rPr lang="sk-SK" dirty="0" smtClean="0"/>
              <a:t>dôsledkom je </a:t>
            </a:r>
            <a:r>
              <a:rPr lang="sk-SK" b="1" dirty="0" smtClean="0"/>
              <a:t>zvýšenie teploty </a:t>
            </a:r>
            <a:r>
              <a:rPr lang="sk-SK" dirty="0" smtClean="0"/>
              <a:t>topenia a varu</a:t>
            </a:r>
          </a:p>
          <a:p>
            <a:r>
              <a:rPr lang="sk-SK" dirty="0" smtClean="0"/>
              <a:t>voda je v bežných podmienkach kvapalná </a:t>
            </a:r>
          </a:p>
          <a:p>
            <a:endParaRPr lang="sk-SK" dirty="0" smtClean="0"/>
          </a:p>
          <a:p>
            <a:r>
              <a:rPr lang="sk-SK" dirty="0" smtClean="0"/>
              <a:t>sú v ľade, NH</a:t>
            </a:r>
            <a:r>
              <a:rPr lang="sk-SK" baseline="-25000" dirty="0" smtClean="0"/>
              <a:t>3</a:t>
            </a:r>
            <a:r>
              <a:rPr lang="sk-SK" dirty="0" smtClean="0"/>
              <a:t>, </a:t>
            </a:r>
            <a:r>
              <a:rPr lang="sk-SK" dirty="0" smtClean="0"/>
              <a:t>DNA </a:t>
            </a:r>
            <a:r>
              <a:rPr lang="sk-SK" dirty="0" smtClean="0"/>
              <a:t>– medzi dusíkatými bázami A-T (</a:t>
            </a:r>
            <a:r>
              <a:rPr lang="sk-SK" dirty="0" smtClean="0"/>
              <a:t>2 vodíkové väzby), </a:t>
            </a:r>
            <a:r>
              <a:rPr lang="sk-SK" dirty="0" smtClean="0"/>
              <a:t>C-G (3</a:t>
            </a:r>
            <a:r>
              <a:rPr lang="sk-SK" dirty="0" smtClean="0"/>
              <a:t>), v </a:t>
            </a:r>
            <a:r>
              <a:rPr lang="sk-SK" dirty="0" smtClean="0"/>
              <a:t>HF,  </a:t>
            </a:r>
            <a:r>
              <a:rPr lang="sk-SK" dirty="0" smtClean="0"/>
              <a:t>karboxylových kyselinách (skratka KK), </a:t>
            </a:r>
            <a:r>
              <a:rPr lang="sk-SK" dirty="0" smtClean="0"/>
              <a:t>stabilizujú sekundárnu štruktúru bielkovín, sú v </a:t>
            </a:r>
            <a:r>
              <a:rPr lang="sk-SK" dirty="0" err="1" smtClean="0"/>
              <a:t>amínoch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!!!     </a:t>
            </a:r>
            <a:r>
              <a:rPr lang="sk-SK" u="sng" dirty="0" smtClean="0"/>
              <a:t>nie sú vo vodnej </a:t>
            </a:r>
            <a:r>
              <a:rPr lang="sk-SK" u="sng" dirty="0" smtClean="0"/>
              <a:t>pare ani v </a:t>
            </a:r>
            <a:r>
              <a:rPr lang="sk-SK" u="sng" dirty="0" err="1" smtClean="0"/>
              <a:t>HCl</a:t>
            </a:r>
            <a:r>
              <a:rPr lang="sk-SK" u="sng" dirty="0" smtClean="0"/>
              <a:t> </a:t>
            </a:r>
            <a:r>
              <a:rPr lang="sk-SK" dirty="0" smtClean="0"/>
              <a:t>!!!</a:t>
            </a:r>
            <a:endParaRPr lang="sk-SK" dirty="0"/>
          </a:p>
        </p:txBody>
      </p:sp>
      <p:sp>
        <p:nvSpPr>
          <p:cNvPr id="5" name="Tlačidlo akcie: Domov 4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9267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5298" name="AutoShape 2" descr="Výsledok vyh&amp;lcaron;adávania obrázkov pre dopyt dna structure"/>
          <p:cNvSpPr>
            <a:spLocks noChangeAspect="1" noChangeArrowheads="1"/>
          </p:cNvSpPr>
          <p:nvPr/>
        </p:nvSpPr>
        <p:spPr bwMode="auto">
          <a:xfrm>
            <a:off x="155575" y="-1195388"/>
            <a:ext cx="2162175" cy="2505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5300" name="AutoShape 4" descr="Výsledok vyh&amp;lcaron;adávania obrázkov pre dopyt dna structure"/>
          <p:cNvSpPr>
            <a:spLocks noChangeAspect="1" noChangeArrowheads="1"/>
          </p:cNvSpPr>
          <p:nvPr/>
        </p:nvSpPr>
        <p:spPr bwMode="auto">
          <a:xfrm>
            <a:off x="155575" y="-1195388"/>
            <a:ext cx="2162175" cy="2505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5302" name="Picture 6" descr="Výsledok vyh&amp;lcaron;adávania obrázkov pre dopyt dna structure"/>
          <p:cNvPicPr>
            <a:picLocks noChangeAspect="1" noChangeArrowheads="1"/>
          </p:cNvPicPr>
          <p:nvPr/>
        </p:nvPicPr>
        <p:blipFill>
          <a:blip r:embed="rId2" cstate="print"/>
          <a:srcRect t="3846"/>
          <a:stretch>
            <a:fillRect/>
          </a:stretch>
        </p:blipFill>
        <p:spPr bwMode="auto">
          <a:xfrm>
            <a:off x="0" y="3048000"/>
            <a:ext cx="4212550" cy="3810000"/>
          </a:xfrm>
          <a:prstGeom prst="rect">
            <a:avLst/>
          </a:prstGeom>
          <a:noFill/>
        </p:spPr>
      </p:pic>
      <p:pic>
        <p:nvPicPr>
          <p:cNvPr id="6146" name="Picture 2" descr="Výsledok vyh&amp;lcaron;adávania obrázkov pre dopyt komplementarita"/>
          <p:cNvPicPr>
            <a:picLocks noChangeAspect="1" noChangeArrowheads="1"/>
          </p:cNvPicPr>
          <p:nvPr/>
        </p:nvPicPr>
        <p:blipFill>
          <a:blip r:embed="rId3" cstate="print"/>
          <a:srcRect l="29155"/>
          <a:stretch>
            <a:fillRect/>
          </a:stretch>
        </p:blipFill>
        <p:spPr bwMode="auto">
          <a:xfrm>
            <a:off x="3200400" y="228599"/>
            <a:ext cx="5943600" cy="46062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8988" y="5334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sk-SK" b="1" dirty="0" smtClean="0"/>
              <a:t>Násobná = </a:t>
            </a:r>
            <a:r>
              <a:rPr lang="el-GR" b="1" dirty="0" smtClean="0"/>
              <a:t>π</a:t>
            </a:r>
            <a:r>
              <a:rPr lang="sk-SK" b="1" dirty="0" smtClean="0"/>
              <a:t>-väzba </a:t>
            </a:r>
            <a:r>
              <a:rPr lang="sk-SK" dirty="0" smtClean="0"/>
              <a:t>– vzniká prekrytím </a:t>
            </a:r>
            <a:r>
              <a:rPr lang="sk-SK" dirty="0" err="1" smtClean="0"/>
              <a:t>orbitálov</a:t>
            </a:r>
            <a:r>
              <a:rPr lang="sk-SK" dirty="0" smtClean="0"/>
              <a:t> kolmo na spojnicu jadier, nie je možná voľná rotácia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Najväčšia elektrónová hustota je nad a </a:t>
            </a:r>
            <a:r>
              <a:rPr lang="sk-SK" dirty="0" err="1" smtClean="0"/>
              <a:t>podspojnicou</a:t>
            </a:r>
            <a:r>
              <a:rPr lang="sk-SK" dirty="0" smtClean="0"/>
              <a:t> jadier </a:t>
            </a:r>
          </a:p>
          <a:p>
            <a:r>
              <a:rPr lang="sk-SK" dirty="0" smtClean="0"/>
              <a:t>Je reaktívnejšia ako sigma</a:t>
            </a:r>
            <a:endParaRPr lang="sk-SK" dirty="0"/>
          </a:p>
        </p:txBody>
      </p:sp>
      <p:pic>
        <p:nvPicPr>
          <p:cNvPr id="4098" name="Picture 2" descr="http://kekule.science.upjs.sk/chemia/ucebtext/KUCH4/images/sigma%20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465048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oskole.sk/userfiles/image/Zofia/J%C3%BAn%20-%202012/Ch%C3%A9mia/Alk%C3%A9ny%20II_,%20MO_html_m6b788d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6445" y="3886200"/>
            <a:ext cx="3552755" cy="271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lačidlo akcie: Domov 5">
            <a:hlinkClick r:id="rId4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112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dirty="0" smtClean="0"/>
              <a:t>Stredné postavenie medzi väzbami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Prítomnosť vodíkovej väzby je príčinou anomálnych vlastností zlúčenín, zvyšuje teplotu varu</a:t>
            </a:r>
            <a:endParaRPr lang="sk-SK" dirty="0"/>
          </a:p>
        </p:txBody>
      </p:sp>
      <p:sp>
        <p:nvSpPr>
          <p:cNvPr id="1026" name="AutoShape 2" descr="data:image/jpeg;base64,/9j/4AAQSkZJRgABAQAAAQABAAD/2wCEAAkGBhQSEBQUEBMWEhUVGRgZFBIXFhUSGxogGhQXHBscFxoYGyYeHBwjGhsXIjEiIzMvLCwwGB4xNTAqNig3LSkBCQoKDgwOGg8PGiwkHSQsLTA0NC0sNSw1KS8sKS41NTQuLjQsNSwsKiw1LDAvLSwsKSwsLCw0LCksLC8vKiksKf/AABEIAI0AqQMBIgACEQEDEQH/xAAcAAEAAwADAQEAAAAAAAAAAAAABQYHAgQIAwH/xAA4EAACAQIEBAUBBgYCAwEAAAABAgMAEQQSITEFBkFRBxMiYXGBFDJCkaHwIzNSkrHBF9EVFuEI/8QAGwEBAAIDAQEAAAAAAAAAAAAAAAQFAgMGAQf/xAAqEQACAgEDAwIFBQAAAAAAAAAAAQIDEQQFEiExURNBFCJhcaEGMoHR8f/aAAwDAQACEQMRAD8A3GlKUApSlAKUpQClKUApSlAKUpQCurxHikUC555FjXuxAv8AHf6V0uZ+ZI8FAZZNTsiA2LN0Hx3PSscY4jiU5kmJa50XUKovso6DT56mo11/D5V1ZdbbtT1Sdtj41r38/Rf2aFjPF/BobIJZdTqqhRp19bDevzB+MOCc2cSxXNrsgI+SUJsKqk/IBSO5HTe19vrVK4xw/wAtrbfn+/eozvuj3LyG1bdcsVt585PSHD+JxTpngkWVdsykMPjTrXZrzDy9zXNgJhJAxtf1xEnK47MP8HcV6J5Z5jix2GSeHZtCptdWG6tbqP1BB61MqtVi+pzm4bfLSS6PMfJK0pStxWClKUApSlAKUpQClKUApSlAKUpQClKUBi/izxgy49YfwwqBve5cBmv20sLex71L8jTxxqM1v9f57WqkeIoKcVxOYWuwI+Ci2Iro4LmIxjT/AD7Df9aqXLFrkz6DGhWaCuqD9l+TSeM8+gzywuVIuwiYC6NZFJXOBpKDnDIb39NuorLeN8TkdznWMd8sjN0tp6AK6UuLbIqZgVSUyKbktcszWPT7zHWunNiCdzWyyfNkTRaZ6aLy8HCZ60jwF40VxU2HP3ZUzi5tZkIGg63Vj/bWXyPVz8HMKx4rBJlORPMDN0BaGQAfP+r1nUsNEXcZqdcsnpClfN5bdCa6p4ugOVzlPvt+dTzkzvUoDSgFKUoBSlKAUpVUbxKwvoA8xne1ognqDHEGAIbkLmMwdd7egm4FiQLXSqdxvxFiTBtLh1aSVosS8cZT7pwwIkMvqFlR7A5Tc/hvvUQfFIpiIhM0MUI8oYjMkmYGTByThkfPYhiqqqBWY33uQABpFKrH/IWHEywssqMTCjZo7eW+IUtFHJrcOwHS4Fxcjpx/5GwpTMpY2j8xgckWUeeYLM0rqmbzQ62B/Ae4uBaaVD8q8b+1YOOfOj5812RWRbh2UqAzMTlIy3vZiLiwNqlHFAY944cvFJY8XGps4yTHsV0QkdLjS+3pG3XKjNXpLjpFiCAwIK5XGYEEWYEHoQR+xXn/AI/y28eIKQozg3KBQzaDe25Nu24qJbTl8kdDt+5cYKmft2Ilpq+DSVxNFUkgAXJ2A1rSo4LGdzkflehvCTApHglYKATcBgBc2IzEka6tcewUCs/5D8IZ8TIsuMRoIAblWBSR7dApF1B7n6VqOOdMI4iQBIwBkUdB1t+u/c71Kqjjqyh19yliEX9yeXjMTs6KblCysQDYFcpYX7jMt799L1SuLcfR5JYxvFlBNxY51vcVTzxt2mSa5GIkmePFxD7phBkC5k2IVBGQ51N7XN7V1JcJDHLI8ccalsuXKirkyrY5SB1+lbyrNU8P+OmVZInNzHYqepB+exq31mvhPhGMk0p2yhPqSD/r9a0qgFKVXubeY/s6qi/fkvb2A3PzQE88oG5ArkrA7VUeC4zMwubk66m9+h6fNWaOZbhSwDWzZLi9hYEgbkAkC/uKA7NVafw5wrPK6+ZHJLLFN5iuCUaJ86+WrKUC5y7FSCCXN+lrMj3qr85c6PgGUeR5wlRvJCsQzTCRFWK2XUsHuMt29D+nSgOOK8N4HgWISzJlXEI0imLM64o3mDZoygzHX0gW6WFcf+MMIZfMkzyg+XmjcxsjeXhGw4BGS+qMSdfvAEW2qFwXNUi4hQHYxhcayYiafLC5imQS+b/DzZYyWVG0sB+K9x2sVzFjZG4e6xrCZZ5wsZeULLGuFkZWkHlh1uQWCkXFlva9gBIYbwyw6SpJ5s7ZXgcozRkM2GDLAWIjD+hSo0IzZBmzEkt9J/DbClpHUyRu88eIDq4JjeJiy+WrqyBc7SMVIIJkb2tE4fxWEj4XJBmWY4RJvVrC+LBMYuRZ9Mp06HodK0EUBXeH4FMDFHh0Z3UGR87lMxMkru18qqv3mPTtVd5l5uMU7SQ5pEwqI2KjzeXlDEuGiP4nyAlkYWK2sQd7FzlA3lCRBcpfMAL6fHtWV8SeORpWuw85QkqqQA4FwL3BINjluLG2lAd/mbiOIkxkcsckfl5JsreS5sreWQHIlALEDQjLsdO3a5L4kf8AyMYH4syn+0n89P1quYnHFtBoBoPpV08L+AsZGxLiyqCEv1J3I9gKAvOO5ZwsxvNhoZDcm7RqTc7m9utcsBy5hoP5OHijN73WNQb972vUjSvMIy5yxjIqE5o5c+1R+lski/dbp8N7VN0r0xMT4ry/jIjaSJ2HQrdwff0/vWufB+RsViGF4zGp3dxl79NzW00oCP4HwVMLCsUfTdupPUmpClKAVlPiZMy45Sb5fLXL+Zvb61q1VTn/AJYOKiDxayR3sP6h1Hz2+tAZUvMjRSviE1TDlFmRr3IGpaK2qlRJqCbN20Bq4QtM2OWX7XKFWJ1uI8JYXmiPl28q+UgE3OvpHq11oUvDwsjZ0IYkZ0OYXK2tmW9jbTftUtFxsqNT8m9qA1vhfEc81h2JP7/e9d3ijYcZWxJiHlkOjSlBkOoDAtsdSL1j/wD76kOHkMZb7S/pjI2QdW/In6gdjVMV5J3vI7Ox0zMWcnfqai3aj03hLLLzbtolq485S4x+3c3gcO4RO72GDlaQHOA0T3BZWa4v1YKx9wDUk3KeEaNUMCMgYuoNzZmUKWBve5XSsQwvKzutwD+n/fz9Kk+FcwYzhzizF4xoYnLFbe39PyP12rUtW1++PQsLf09CSa09qcvD6fk15uUsIXjkOGizx5PLbIBl8v8Al2t/T07VIz4hY1zOyotwMzEKLkgAXPckD61HcF5mhxWH8+IkgAl0sWZSBcgqtyT2tv0qr4SCHmGBJMTh54YIpi0SM+VZ1W4BdB0/+gNvU5NNZRy1lcq5OE1holeC4jiMvEMQcTGkGDQeXDHo7yG9/NDA6KQdj7C1wTTi/h3hpyWAMTHcpt/adKs6IAABoBoBXKvTAp3DvDDDRm7l5bHQGyjpuBvVuiiCqFUBQNgBYCudKAUpSgFKUoBSlKAUpSgFKUoDoY/gUE/86JH9yNfzGtZ74u4TCYThwWOFFklkAjsDcW1Y3vsB0OlztWo1i/8A+hJ2z4RL+m0rW97oL/kTWE3iJJ0sFO1J9jLIpL6mpzgsozC/71/f51W43r7PiLAAGxYix7Ea37EabdarZRyztqrlGvB6G5RxEZUXt3sfcafNfHnXhkTISLX6fQfqf38ZBwTj5KhWeRDGSP4ckkQO2voYdLb7a1Py8z/w8md331d3mb4zPcgb/FbZTjx4sr6tJb8QroPodnkHjpwnEFUkiOU5HHTW+Q/Rra+7VuYHavL5xpEqupsQwIPaxFj86V6gQ6CstG3hxNH6krj6sLV3a6/x/p+0pSpxy4pSlAKUpQClKUApSlAKUpQClKUArMvHjgxkwUc62/gP6tNcr2XfsGt+dabXXx+HjkjeOYKyOCrK1iCCNd6xksrBtps9Oal4PH4rne++tXLnDw0mwsz+QGlg0KSkW0PQt90kd9O9hVMdCpsQQRuDpUOUWu50lV8LF8rydmGS22l6+4xB71HBq7OCw0krrHEjSOxsqqCSb+1anDJYw1XBFk5J4Y2Kx8ES/wBYZiRcBU9TX+gtr1I716aFUnw08Phw6IvKQ2IlAzkWIQb5FPX3PUj2q7VMpr4I5jctZ8TbldkKUpW8rBSlKAUpSgFKUoBSlKAUpSgFKUoCH5n46MLEGGrucqD37moDhPEM5DSNcm253O9vmo/xYZg+HOuWzfF7j9bVRpuJNJIkcRCyqjSZnGZCCQpRl3OY9QQVtcUBubOgCrIVHmHIAbeokE5RfckAm3tVN454Q4PFSFrvFddFQ7G+4zX0tcZdtdLVBpxSTHJgp0nmiGdJGiX7PaO0UqllzxklrkDUnQnTteOG8RJeNMxc7FjYFvc5QBf4A+K8ayuplGTi8x7lTw3gFg1a7zTuLfduifW4WrtwDlDC4IWw0KobAF7ZnPyx1NTNK8UUuxsnfZNYkxSlKyNIpSlAKUpQClKUApSlAKUpQClKUApSlAQXOHL32vDlBo6+pD79j8/9ViuP4W0clpUKOtxuyGx3FwQbGvQ9dXHcLimFpY1ce4B/XegMPwXEigVVAAAACi4tbYadNBWl8kcJlF5pgUuLIp3t3I6VO4HlzDQm8UKKe9r/AJX2qSoBSlKAUpSgFKUoBSlKAUpSgFKUoBSlKAUpSgP/2Q=="/>
          <p:cNvSpPr>
            <a:spLocks noChangeAspect="1" noChangeArrowheads="1"/>
          </p:cNvSpPr>
          <p:nvPr/>
        </p:nvSpPr>
        <p:spPr bwMode="auto">
          <a:xfrm>
            <a:off x="155575" y="-639763"/>
            <a:ext cx="1609725" cy="1343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Zdroj: http://www.infovek.sk/predmety/biologia/diplomky/biologia_bunky/Obrazky%20diplomovky/molekula_vod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00400"/>
            <a:ext cx="3657600" cy="3053753"/>
          </a:xfrm>
          <a:prstGeom prst="rect">
            <a:avLst/>
          </a:prstGeom>
          <a:noFill/>
        </p:spPr>
      </p:pic>
      <p:sp>
        <p:nvSpPr>
          <p:cNvPr id="6" name="Tlačidlo akcie: Domov 5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Picture 2" descr="https://encrypted-tbn0.gstatic.com/images?q=tbn:ANd9GcT7RGtK6Pe2YwcTmJm_CUKvXVNzYiB32S54XJCXmzf5jcUrT-e-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05200"/>
            <a:ext cx="454736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858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sk-SK" b="1" dirty="0" err="1" smtClean="0"/>
              <a:t>Medzimolekulové</a:t>
            </a:r>
            <a:r>
              <a:rPr lang="sk-SK" b="1" dirty="0" smtClean="0"/>
              <a:t> sily</a:t>
            </a:r>
            <a:br>
              <a:rPr lang="sk-SK" b="1" dirty="0" smtClean="0"/>
            </a:br>
            <a:r>
              <a:rPr lang="sk-SK" sz="4000" dirty="0" smtClean="0"/>
              <a:t>- sú dôvodom vyššieho varu vody </a:t>
            </a:r>
            <a:br>
              <a:rPr lang="sk-SK" sz="4000" dirty="0" smtClean="0"/>
            </a:br>
            <a:r>
              <a:rPr lang="sk-SK" sz="4000" dirty="0" smtClean="0"/>
              <a:t>- nižšej sily HF oproti </a:t>
            </a:r>
            <a:r>
              <a:rPr lang="sk-SK" sz="4000" dirty="0" err="1" smtClean="0"/>
              <a:t>HCl</a:t>
            </a:r>
            <a:r>
              <a:rPr lang="sk-SK" sz="4000" dirty="0" smtClean="0"/>
              <a:t>, </a:t>
            </a:r>
            <a:r>
              <a:rPr lang="sk-SK" sz="4000" dirty="0" err="1" smtClean="0"/>
              <a:t>HBr</a:t>
            </a:r>
            <a:r>
              <a:rPr lang="sk-SK" sz="4000" dirty="0" smtClean="0"/>
              <a:t>, HI</a:t>
            </a:r>
            <a:br>
              <a:rPr lang="sk-SK" sz="4000" dirty="0" smtClean="0"/>
            </a:br>
            <a:r>
              <a:rPr lang="sk-SK" sz="4000" dirty="0" smtClean="0"/>
              <a:t>vyššie teploty varu alkoholov ako éterov rovnakého zloženia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9394" name="Picture 2" descr="Výsledok vyh&amp;lcaron;adávania obrázkov pre dopyt van der Waalsove sily"/>
          <p:cNvPicPr>
            <a:picLocks noChangeAspect="1" noChangeArrowheads="1"/>
          </p:cNvPicPr>
          <p:nvPr/>
        </p:nvPicPr>
        <p:blipFill rotWithShape="1">
          <a:blip r:embed="rId2" cstate="print"/>
          <a:srcRect t="34835"/>
          <a:stretch/>
        </p:blipFill>
        <p:spPr bwMode="auto">
          <a:xfrm>
            <a:off x="563880" y="2590800"/>
            <a:ext cx="8229600" cy="4022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b="1" dirty="0" err="1" smtClean="0"/>
              <a:t>Van</a:t>
            </a:r>
            <a:r>
              <a:rPr lang="sk-SK" b="1" dirty="0" smtClean="0"/>
              <a:t> der </a:t>
            </a:r>
            <a:r>
              <a:rPr lang="sk-SK" b="1" dirty="0" err="1" smtClean="0"/>
              <a:t>Waalsove</a:t>
            </a:r>
            <a:r>
              <a:rPr lang="sk-SK" b="1" dirty="0" smtClean="0"/>
              <a:t> sily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najslabšie sily</a:t>
            </a:r>
          </a:p>
          <a:p>
            <a:r>
              <a:rPr lang="sk-SK" dirty="0" smtClean="0"/>
              <a:t>vzájomné pôsobenie medzi čiastkovými nábojmi na atómoch v molekulách</a:t>
            </a:r>
          </a:p>
          <a:p>
            <a:r>
              <a:rPr lang="sk-SK" dirty="0" smtClean="0"/>
              <a:t>tvoria sa dočasné alebo indukované dipóly</a:t>
            </a:r>
          </a:p>
          <a:p>
            <a:r>
              <a:rPr lang="sk-SK" dirty="0" smtClean="0"/>
              <a:t>látky sú prchavé, niekedy sublimujú </a:t>
            </a:r>
          </a:p>
          <a:p>
            <a:r>
              <a:rPr lang="sk-SK" dirty="0" smtClean="0"/>
              <a:t>napríklad </a:t>
            </a:r>
            <a:r>
              <a:rPr lang="sk-SK" dirty="0" err="1" smtClean="0"/>
              <a:t>naftalén</a:t>
            </a:r>
            <a:r>
              <a:rPr lang="sk-SK" dirty="0" smtClean="0"/>
              <a:t>, jód I</a:t>
            </a:r>
            <a:r>
              <a:rPr lang="sk-SK" baseline="-25000" dirty="0" smtClean="0"/>
              <a:t>2</a:t>
            </a:r>
            <a:r>
              <a:rPr lang="sk-SK" dirty="0" smtClean="0"/>
              <a:t>, </a:t>
            </a:r>
            <a:r>
              <a:rPr lang="sk-SK" dirty="0" smtClean="0"/>
              <a:t>bróm</a:t>
            </a:r>
          </a:p>
          <a:p>
            <a:r>
              <a:rPr lang="sk-SK" dirty="0" smtClean="0"/>
              <a:t>Sú v tuhe ceruziek – medzi vrstvami, preto ostáva na papieri, keď píšeme </a:t>
            </a:r>
            <a:r>
              <a:rPr lang="sk-SK" dirty="0" smtClean="0">
                <a:sym typeface="Wingdings" pitchFamily="2" charset="2"/>
              </a:rPr>
              <a:t></a:t>
            </a:r>
            <a:r>
              <a:rPr lang="sk-SK" dirty="0" smtClean="0"/>
              <a:t> </a:t>
            </a:r>
          </a:p>
          <a:p>
            <a:r>
              <a:rPr lang="sk-SK" dirty="0" smtClean="0"/>
              <a:t>Pozor v tuhe v rámci vrstvy sú </a:t>
            </a:r>
            <a:r>
              <a:rPr lang="sk-SK" dirty="0" err="1" smtClean="0"/>
              <a:t>kovalentné</a:t>
            </a:r>
            <a:r>
              <a:rPr lang="sk-SK" dirty="0" smtClean="0"/>
              <a:t> väzby!!!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988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9938" name="Picture 2" descr="Zdroj: http://www.geo.arizona.edu/xtal/nats101/9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87880"/>
            <a:ext cx="8174710" cy="4267200"/>
          </a:xfrm>
          <a:prstGeom prst="rect">
            <a:avLst/>
          </a:prstGeom>
          <a:noFill/>
        </p:spPr>
      </p:pic>
      <p:sp>
        <p:nvSpPr>
          <p:cNvPr id="7" name="Tlačidlo akcie: Domov 6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8370" name="Picture 2" descr="Výsledok vyh&amp;lcaron;adávania obrázkov pre dopyt van der Waalsove si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953" y="1143000"/>
            <a:ext cx="9259953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s://si.openprof.com/ge/images/87/OrientacSile1_64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515"/>
          <a:stretch/>
        </p:blipFill>
        <p:spPr bwMode="auto">
          <a:xfrm>
            <a:off x="0" y="2209800"/>
            <a:ext cx="91440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0" y="2743200"/>
            <a:ext cx="1676400" cy="533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priťahovanie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1828800" y="3615690"/>
            <a:ext cx="1676400" cy="533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odpudzovanie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6477000" y="2628900"/>
            <a:ext cx="1676400" cy="5334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priťahovanie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558705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6000" dirty="0" smtClean="0"/>
              <a:t>Držte sa </a:t>
            </a:r>
            <a:r>
              <a:rPr lang="sk-SK" sz="6000" dirty="0" smtClean="0">
                <a:sym typeface="Wingdings" pitchFamily="2" charset="2"/>
              </a:rPr>
              <a:t> </a:t>
            </a:r>
            <a:r>
              <a:rPr lang="sk-SK" sz="6000" dirty="0" err="1" smtClean="0">
                <a:sym typeface="Wingdings" pitchFamily="2" charset="2"/>
              </a:rPr>
              <a:t></a:t>
            </a:r>
            <a:r>
              <a:rPr lang="sk-SK" sz="6000" dirty="0" smtClean="0">
                <a:sym typeface="Wingdings" pitchFamily="2" charset="2"/>
              </a:rPr>
              <a:t> </a:t>
            </a:r>
            <a:r>
              <a:rPr lang="sk-SK" sz="6000" dirty="0" err="1" smtClean="0">
                <a:sym typeface="Wingdings" pitchFamily="2" charset="2"/>
              </a:rPr>
              <a:t></a:t>
            </a:r>
            <a:endParaRPr lang="sk-SK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just">
              <a:buNone/>
            </a:pPr>
            <a:endParaRPr lang="sk-SK" dirty="0" smtClean="0"/>
          </a:p>
          <a:p>
            <a:pPr algn="just">
              <a:buNone/>
            </a:pPr>
            <a:endParaRPr lang="sk-SK" dirty="0" smtClean="0"/>
          </a:p>
          <a:p>
            <a:pPr algn="just">
              <a:buNone/>
            </a:pPr>
            <a:r>
              <a:rPr lang="sk-SK" dirty="0" smtClean="0"/>
              <a:t> </a:t>
            </a:r>
          </a:p>
          <a:p>
            <a:pPr algn="just">
              <a:buFontTx/>
              <a:buChar char="-"/>
            </a:pPr>
            <a:r>
              <a:rPr lang="sk-SK" dirty="0" smtClean="0"/>
              <a:t>v molekule metánu CH</a:t>
            </a:r>
            <a:r>
              <a:rPr lang="sk-SK" baseline="-25000" dirty="0" smtClean="0"/>
              <a:t>4</a:t>
            </a:r>
            <a:r>
              <a:rPr lang="sk-SK" dirty="0" smtClean="0"/>
              <a:t> je uhlík _____väzbový, pretože sa viaže ________väzbami a  vodík je _____väzbový</a:t>
            </a:r>
          </a:p>
          <a:p>
            <a:endParaRPr lang="sk-SK" dirty="0"/>
          </a:p>
        </p:txBody>
      </p:sp>
      <p:pic>
        <p:nvPicPr>
          <p:cNvPr id="40962" name="Picture 2" descr="A metánmolekula konstitúciój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429000"/>
            <a:ext cx="3657600" cy="3160891"/>
          </a:xfrm>
          <a:prstGeom prst="rect">
            <a:avLst/>
          </a:prstGeom>
          <a:noFill/>
        </p:spPr>
      </p:pic>
      <p:sp>
        <p:nvSpPr>
          <p:cNvPr id="40964" name="AutoShape 4" descr="data:image/jpeg;base64,/9j/4AAQSkZJRgABAQAAAQABAAD/2wCEAAkGBxATEhUUExQVFBQVFxQUFBcUGRYYFxYWGBUWFxQWFRgYHiggGh0oGxoXITEhJiksLi4vFx8zODMsNygtLisBCgoKDg0OFw8QFywcHBwsLCwsLCwsLCwsLCwsLCwsLCwsLCwrLCwsLCwrLCw3LCssLCssLCw3LCwsKyssLCsrLP/AABEIAKQBMwMBIgACEQEDEQH/xAAbAAEAAgMBAQAAAAAAAAAAAAAABAUBAwYCB//EAD8QAAICAQIEBAMEBgkFAQEAAAECABEDEiEEBTFBEyJRYTJxgQZCkaFScpKxwdEUIzNTYrLh8PEVQ4Kz0hZz/8QAFwEBAQEBAAAAAAAAAAAAAAAAAAECA//EAB0RAQEBAAMAAwEAAAAAAAAAAAABEQISMSFRYUH/2gAMAwEAAhEDEQA/APuMREBERAREQEREBERAREQEREBERAREQEREBERAREQEREBERAREQEREBERAREQEREBERAREQEREBERARPGVLBFkWCLHUbdROaHM87IvD6q4kZPDdhVjGvmOWvda+plwdREof+q5/EZFXG6oGLuC1LQ2Xpu3sJDz89znECyqni4cmXGcbG10hfisV94RlHVROX4DnOXxWxmjqfGFZyAqjwUZlFDdibNS15hzB1y48SBS2QO1uSAFSr6Dc7jb5xgs4nKYub8Sc2Uro0piDFNepQVZrKMo3Jqt+k3H7SubKY7VUxu16rJddQFgUoruYyprpYnOZ/tDlAdlRSiPjx7khiciqR2oVqFzGfnGQZArDScebS+g7OvgtkGxF9un5xlXXSROY5hznP8A0cvSY9aF8ZVxrWiuxVhuaO9dJ7P2lfSCMYtsvgopJ1AhSScgA26bAWTGVNjpInN4ucZHzYVIKHxMiOAaDUgZSQy39NpL5nzo4XZWXqmrDv8A2j3Rxn0NlfofaMXVxczOR5hzjKrF7bSj40dENqCPjGrw6HxdLvYdJYnmmY5DjVcbBb1srNWMdrsUW9hHWpq9icty3nXEjDg1KrvmRtB1eYuqlvOAKF126EiWnLeb+M1IvlGNWcnqHa/JXqADf0jFWsShbnrhzi8MeN4oRVs0cZthluumkHb1Elcw5hkXNixIqk5FdrYkVor0G/WMFpE5jH9qGC48j4wuPImR1piWHhizYIreeeac8zrjIIVGfE2XG2NtenTpJDAr6HrGU11MTmX+0jjURiLJjKq581k7aiPLpHXoTvHKud5WyPjI1EZc3mfygItUq0PMf93HWprponM8R9oXbh8TqoU5sWZ7u9GjGWBFjfeprwfaTJoFJ4mjHjOQ+a2ZlBNUKXr1JjrTXVXEpefcXkGLE2JtDZMmJQSAdn7EGRuC5vkfOit/V6UyDMhqg4K6TZ6giyDGGujieUcEWCCD0I3E9SKREQEREBERAREQEREBNI4VNevSusjSWoaq9L9JuiBAXk3DA2MOMHrelbvr6TaeXYSFXw1pVKKKFBTQKj0BofhJUQIh5bgojw0piGYaRuy0FJ9xQ39ps4ng8eQAOiuBuNQBo+3pN8QI2Pl+FemNB5dGwA8m/l+W5295rflPDmrxYzpAAtRsB0HyEmxAjNwGI3aL5iGbYbstaSfcUPwg8Di1atC6tQe6F6gukN89O3ykmIEJeUcOLHhY/N18o39Z6y8twMSWxoS2nUSos6fhv5SXECsHJsQyY3XyjHqKooULqYUWNCyar8JNz8LjcqWVWKnUtgHS3qPQzdECFm5Tw7Es2JGJ3JKg2fU+/vPP/ReFu/Bx3d/COvW5PiNEHHyrCl+Gi42oqGVVtb9LFT1yvl6YVKqSSzM7MatmY2Sa2kyIGk8MmvXpGutOqt69LmX4ZCwcqCyghT3APxAfPabYgRF5bhAQDGtICEFClDCmA9LFj6zWvJ+GAIGJAGGk+Ubr+j8vaT4gQsnKOHZtTYkJ23IH3fhv1rtPTcswH/trs5yDbo56sPeS4gV6ck4UdMKD4h8I6MCGHyIJ/Gen5Nwxq8SGgFFgfCOgPqB7ydEDTm4ZHADKCFKsoI6Fd1I+U0cby3Hks0BkK6Q+lSwF3XmBH4ybECPwHCjEioDYXuep3sk+/v3kiIgIiICJiZgIiICIiAiIga8+UKpY9FBJr0AuVuLn+FsS5RqIZkSttSlyAuoX7yx4nHqRl6agR+IqUeT7MgjDpfS2MYw5A2yBKIsX1BGx3lmC74rikxqWc6VFWfmQB+ZE8cdxi4sbZGBIQWQKv6XtNfMeW48wpxuOjbahuCQCR3qeOM5WrYHwoBjDKQKGwvvQqQeV5ziPhabPjEqtV5SBZDb7SXm4vGhAdgpa9OogXVWBffeVbch/r8eVW06d3SrDNp06hv5TWxkrjuTYcrKzremzQ2BJABJrcy/CPfNOZ48CB3sqWVfLv17/ACnrHzHG2REU6taHIrCipUEDrfvNHH8oV8aY0rGqZEegNvKelWOsg5eTPiyNlwk/CVTGAvlLMC2ksaC/Tb8o+FdDE08Lr0Lr+Khq7b99rM3SBERAREQETzrEyDAzETGoQMxMXMwESMc7lmCqpC0CSxHUA9NJ9Z5XiMhqlQ3f/cPbY15IEuJGwZ2LsrAAqFOxsENfsPSSCwgZiYuaMuZgwVQDYLbsR0IHYH1gSIkYZclkBUJFX5zt8/JNbcTlDqmhLYM16z93SD9z/EIE2JG8XJdaUurrWf8A4nh8+UFRoTzX99uwv9CBMiRfFy9NKX+ufr9yYPEOGQMqgOSthiaOlm6FR+jAlxEQEREBERAREQEREBERARIvF5DqRQa1lgT6UhIr6yByrlD43DM+qkC/f8zf3h1MaJHYQLmIiAiIgIiICRuP4oYkZyCQos1V13O5EkzzkxhhRAIPUHcQOMzcLxBy8TlRHAYL5WB/rEbHTAV8RHpvvLfk3FnFgxocWa1xljSHsxGnt5j10+8vaipbRX5OaAX/AFWY1o6Yyb1eny7+k5tcJ/pGtMOdFDsQ5XIz5HJ21M2y477X09J2lRUSjmPs7xPFnKBl8Ugq16k0qCOhNqK+QM6eKmYt0RsA8+X5r/kWQ+DwOnhgJQDZwd/hUuSp+or8ZYNw6EkkCz1mP6KnpINOL+3yfqYv82SV32pUFU/qXzEMSqrqKA11yheo9pc48CqSQACevv6T3UDiceXLi8DGHzqreKcgVDrvy/2aEE6Rf75echfOQhz3r05OooldSaSw9ZbthUkMQNQ6GhY9aPaaONy4Uo5WReoBYgel1f0mrdTGMCOMuQkDQQhB2smqIr2/jGb+3x/qZf34ppweG+QaaKFCRXQkPVz1xGXhsbAOcatW1kA0TX4WPykV7cP46kL5dDAtfQ6gQPf/AJmzP8eP5t/lM1eAniLQFFGPt1XeZ4oYMYBfQougTQ3PYQPeZX8VCBa04Y30vTW3fpPPGjz4f/6H/wBOWRyMTtiZNLK2vcdD5fz6ScvDICCFFjoa6dtoG6IiQIiICIiAiJH43PoUkCzsFHqxICj8YEiJynMeBzNbNkZjsa3C33pR0H8pUY+MzYm8rEEE3ua69wdiP5zfRNfQolfy3jWy41cKu9g+Y9QaPb6yUWf9Ff2j/wDMwrTxf9ph/Wf/ANbST4q3Vi/Sxf4SDxTP4mLyr8TV5j/dt18u0jcPybTm8YBQxZyQKqmCir0WPhBvruZRdRNGvJ+iv7R/+ZQce+fMLDNjT7oTYkAnct3uvziTSumifPs+TNjNHIw9Dqa/xv6zp/s5zQ5VKuQXWjYrzA96+e0t44kq6iImVIiYMDMTn+K+0fh58mN1AVaCtZ3YpqAb0vcfSWfJ+LbLhTIwClgbA3AokfwlyibETn8vPcqZ1xviUB2KgB9WQIOmVlAoL9bkwdBEq+V89w5zSa9xYJWgR/D61LSBi41D1kDHhVsuXUqtWirAP3feR+Eo6NWPGCzZQwCihoYgUfpAtwZmQ8GMLlcAADQnQAfeyek8c24rJjUHGqtv5i7BVRe7N3P0gT5D47gcblWYlWUMAwIBphTDewbofhKrg/tMpRC+Nw+QuEVAW1hK3W6O9yXwvF4uIZHUBl0ZR5huCGx2CDLlGzhsaJkRFPlXDpWzewZQNz1nrjeXYsrBmYgqKUq1V5lax72omWQeMF0JoKMboXqBXb5UfzmcvDY/ETyL0fsP8MD2WHiLuPgbv/iSOMwY8gCsdgytQPUg2Afa5qyoBlRdGPSyve3mJFVW1VV/jHFYUD4fKPjbsP7p4GpMSYzhRWsLrA1NZrQe8slyqehB+REi8VjClNKJRcBrA6EHp73UznwqGx0oHnPQD+7yQJkREgREQERNeTKq/EQPmQP3wNkhc2akDdkZWb2UHzH6Df6Ta3G4h1dR9RPepXBFhgRRqiKMCs47jFIO/wDz2E5LjcgZybNDykV6VX1/nJHNMGTE7IxJG5Qk/Em1e5I3B+h2uQsWfTksD4fXu2xHbsPzqdZjFdRyrDmx4K1Km7N0tt/XsPlR6yIvP82PIQ5GRduwDb+hG34/lIeXnWQiq26dSR6fy9OsrX1u2wZmbsP5dxX/ADHWLrtn47E7YGVwQWY9R/dP1Ei4ea5vH0MEGLU4DBW+6FIslq3s71XkNSPwGTFjXh0ZhqDuWBBBspkugQCRZqx1l6nFYzuAx/8AFh+8TDTZ46H7y/iJUcNx+MYlDFbUBTR7r5SB9RLH+nYe50/rgr/mAnOfavhWUjKpvE1BgN9L/dYegNAH3r1jj+pULnPEoaog72QCCaqvw3k77M4MgZsiadJUrZJq7uwPvVVde85zJR2HfqT8tz6X0r5y3wc6ZFCgVVDY0BW2/wCc6WMrPmHN+IxH4kYWLBFdb9Pl6/jLfk/NEzqSNmXZlPY/PuJw/FcY+Q21bHb8/wCf5zofsjw1FnJUAgKqir62WI6jf+Mzy4zFjp5F5nwzZMTop0sQQrWwo9j5SDJMzObSp/8Az+AhwwZvEVFcsxJOgeVrO4b3nvFyVFUKr5QAhxgByNiSSdvvb9ZZxLtTFa/KFII8TNuEG2RhWjoR7nv6zRi+zuJcjZA2XU5tjrPm9jW9e0uYjaYqOX/Z/DicONRYAgamur69rP1uW8RIqIuJw7sACG01uQRQo9jNf9FNqdC+VmZfO2xa9R+H3MnxAj4sba2YgAFVAo30LH095o5ryrHxAC5NVKdVKxAJ7XXWT4gUGf7OW+ErkcLjL3bEvvVBG7DbpJvCcsGHSMY8oD3qY2WYobuj+jLKJdojFXsHStgEDzHvV/d9hMMmQsrUuwYfEe9f4faSokEZkckHStrdeY9+v3Z4zYsjMhpfIxPxHe1Zf0feTIgRnVz1VdiCPMeo6fdhsbsVJ0gKb2JN+Vh6D1kmICIiAiUHLsmfGVLrkZcgxiixco1Eu7k/CvQV69pbeOzfAv8A5NYH0HU/kPeBvdgASTQHWcTg5k3iNq8zamsn9bYDbpVVX8Z144QEgudZG4voD2IXoPn1ji+GxsLZA5UEiwCfpfSWXEqs/wCrrVDc9gNyduwG5+cp+aJl1a9Omt7um69fLv0/4lhyfiMaYwygWwBJUeosKPRR2Eic145DsNyTX8b/ADnWIgvx75Ep2RiNBxF9NKdQDFmNbaNXXrJLcsbKhONcYyK761RlrTvpIrYm/Xf1lY6M2wU0ANVUaG5Hfv8AjU38v458Th1BNdR2K7ahv09vSSz6NRcnBvjP9ajqOpvYEWejDbp7yy4fnONFpAFur0gXVepPt6zrsHF61DKrFWAIPl6H/wApV874HLm0+GrYyNdnUFvynT8Lb+ajv6dJmclxxvG+JlzhxdKQA17JTE+Y9Af3zrsXMgB1odSTt7y34dmCAFGsAA7g/mWs/MypObF47akC+HQVSFG5AJbbY9QB9fWWct/hYi8RxLsPgYjffYKR7E9dvnK/+mLegghGJGTfajs1gDf5XLnmHM0KmzVg/l+//ScvkOpiQKs+Wr332+X+hm2UzBwpKhSqaxj/AKvQVLM2roy3ZOmifb8JXZSykK2x735T1O1HczciMpHatwR1B63frdztuV8SvEYvOoLDZwwB37GvfrM24vrnOVcRw6UStsK3bevcXsPnM805oMmw611NbHbof99e06R+RcKf+0v0sD8BGPkXCgg+EpI6avNXofNcneLjx9nMmRsIL2dyFJ6lb8pMtJgCZnNSIiAiJgmBmJqbiUDBSyhm3UEiyB1od4ycQisqlgGa9IJFmutDvA2xEQERNWPiEYlVZSV2YAglT7jtA2xNI4pCzKGXUtFhYtQdwSO02iBmIiAiIgIiICIiAmJo5ijNiyBd2KOF+ZU1KXgOGz4TjOkHWuPGyAmlIBLZXPTVvR+Q3MC/yZAoskAepmjxmb4FofpPY/Bep/Ke04Zb1HzHsW3r9X0+k3wOZ477MG9WNxqPUNYUb2Smn4flRkVvs/lVWZnQUNgoJs3t1oAbzsJB47Irq2MWxYFaXetu5OwPfczXapiM3LkRKUbfmT6kzm+bYqN9Oo/ISx4vmeVAVyjQ3oOhO+4Y0CCP93KnJmbI21nrSqC19PT5TpEdD9j8pOJlP3WNdtmAY/mTL+U/IeXZMWPcgMxLsKur2Au/QD63LIpk/TH7P+s5X1po4fmuF20I4Zhewvt13qvWRecclXKdanRkqr7MB0DD+I3m3huUhHLhjqOq7LEGyTuC1GrNegk3Q/6Q/Z/1jzwcn/8AmuIJ3KV+sxoVvtW8seV8oVQzHdtTrZ7BWK+Udrr3l0Uf9Ifs/wCsp+LzPhLaj5SSytW1sbKk9jd/MGanK1nEDm/DCrGxBFUO4Br+M8fZnNWYAdHDA1fUeff36j6yLzDjtdgEdALO3Ue/SWf2Z4BtfisKADBb2sk9R7Vf7XtN8vCOniInFoiIgIiICa8/wt8j+6bJgiByvN+DGTiOGXUVJw5NJHYgKQfxEjrxmR+K4ZMy6cuJsivXRgQNDA+hA/32648MmoMVXUoIU0LAPUA9ph+Fxlg5VSy/CxA1D5HqO8upiLnBLH4u3Q5R/l2mtg3+L9rP/KWkSKrsIbUNzXezl/iKnNYOHynieLyYSPEx5FOjs6sPMp9zQr5TtppxcMiszKqhmNsQACxHQse8ujleWcUMubi8gBGrCux6gjHRU+4IM69OgmlODxhmYIoL/GQBbfres3CKMxESBERAREQMTMRATFTMQKludAZWQqaXIuEtY+JlDDy9a3En5crXSrZ9SaX8f5CajyvDqdtPmyWWPfdQh0nquw7TdwnDJjRUQUqigPaB4/o7N8bX/hXZf5n6mvab0QAUAAB0AnqIGCo9JhUA6AD5T1EBERAREQEwVEzEDWMCDoq/gJsiICIiAiIgIiICIiAiIgIiICIiAiIgIiICIiAiIgIiICIiAiIgIiICIiAiIgIiICIiAiIgIiICIiAiIgIiICIiAiIgIiICIiAiIgIiICIiAiI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0966" name="AutoShape 6" descr="data:image/jpeg;base64,/9j/4AAQSkZJRgABAQAAAQABAAD/2wCEAAkGBxATEhUUExQVFBQVFxQUFBcUGRYYFxYWGBUWFxQWFRgYHiggGh0oGxoXITEhJiksLi4vFx8zODMsNygtLisBCgoKDg0OFw8QFywcHBwsLCwsLCwsLCwsLCwsLCwsLCwsLCwrLCwsLCwrLCw3LCssLCssLCw3LCwsKyssLCsrLP/AABEIAKQBMwMBIgACEQEDEQH/xAAbAAEAAgMBAQAAAAAAAAAAAAAABAUBAwYCB//EAD8QAAICAQIEBAMEBgkFAQEAAAECABEDEiEEBTFBEyJRYTJxgQZCkaFScpKxwdEUIzNTYrLh8PEVQ4Kz0hZz/8QAFwEBAQEBAAAAAAAAAAAAAAAAAAECA//EAB0RAQEBAAMAAwEAAAAAAAAAAAABEQISMSFRYUH/2gAMAwEAAhEDEQA/APuMREBERAREQEREBERAREQEREBERAREQEREBERAREQEREBERAREQEREBERAREQEREBERAREQEREBERARPGVLBFkWCLHUbdROaHM87IvD6q4kZPDdhVjGvmOWvda+plwdREof+q5/EZFXG6oGLuC1LQ2Xpu3sJDz89znECyqni4cmXGcbG10hfisV94RlHVROX4DnOXxWxmjqfGFZyAqjwUZlFDdibNS15hzB1y48SBS2QO1uSAFSr6Dc7jb5xgs4nKYub8Sc2Uro0piDFNepQVZrKMo3Jqt+k3H7SubKY7VUxu16rJddQFgUoruYyprpYnOZ/tDlAdlRSiPjx7khiciqR2oVqFzGfnGQZArDScebS+g7OvgtkGxF9un5xlXXSROY5hznP8A0cvSY9aF8ZVxrWiuxVhuaO9dJ7P2lfSCMYtsvgopJ1AhSScgA26bAWTGVNjpInN4ucZHzYVIKHxMiOAaDUgZSQy39NpL5nzo4XZWXqmrDv8A2j3Rxn0NlfofaMXVxczOR5hzjKrF7bSj40dENqCPjGrw6HxdLvYdJYnmmY5DjVcbBb1srNWMdrsUW9hHWpq9icty3nXEjDg1KrvmRtB1eYuqlvOAKF126EiWnLeb+M1IvlGNWcnqHa/JXqADf0jFWsShbnrhzi8MeN4oRVs0cZthluumkHb1Elcw5hkXNixIqk5FdrYkVor0G/WMFpE5jH9qGC48j4wuPImR1piWHhizYIreeeac8zrjIIVGfE2XG2NtenTpJDAr6HrGU11MTmX+0jjURiLJjKq581k7aiPLpHXoTvHKud5WyPjI1EZc3mfygItUq0PMf93HWprponM8R9oXbh8TqoU5sWZ7u9GjGWBFjfeprwfaTJoFJ4mjHjOQ+a2ZlBNUKXr1JjrTXVXEpefcXkGLE2JtDZMmJQSAdn7EGRuC5vkfOit/V6UyDMhqg4K6TZ6giyDGGujieUcEWCCD0I3E9SKREQEREBERAREQEREBNI4VNevSusjSWoaq9L9JuiBAXk3DA2MOMHrelbvr6TaeXYSFXw1pVKKKFBTQKj0BofhJUQIh5bgojw0piGYaRuy0FJ9xQ39ps4ng8eQAOiuBuNQBo+3pN8QI2Pl+FemNB5dGwA8m/l+W5295rflPDmrxYzpAAtRsB0HyEmxAjNwGI3aL5iGbYbstaSfcUPwg8Di1atC6tQe6F6gukN89O3ykmIEJeUcOLHhY/N18o39Z6y8twMSWxoS2nUSos6fhv5SXECsHJsQyY3XyjHqKooULqYUWNCyar8JNz8LjcqWVWKnUtgHS3qPQzdECFm5Tw7Es2JGJ3JKg2fU+/vPP/ReFu/Bx3d/COvW5PiNEHHyrCl+Gi42oqGVVtb9LFT1yvl6YVKqSSzM7MatmY2Sa2kyIGk8MmvXpGutOqt69LmX4ZCwcqCyghT3APxAfPabYgRF5bhAQDGtICEFClDCmA9LFj6zWvJ+GAIGJAGGk+Ubr+j8vaT4gQsnKOHZtTYkJ23IH3fhv1rtPTcswH/trs5yDbo56sPeS4gV6ck4UdMKD4h8I6MCGHyIJ/Gen5Nwxq8SGgFFgfCOgPqB7ydEDTm4ZHADKCFKsoI6Fd1I+U0cby3Hks0BkK6Q+lSwF3XmBH4ybECPwHCjEioDYXuep3sk+/v3kiIgIiICJiZgIiICIiAiIga8+UKpY9FBJr0AuVuLn+FsS5RqIZkSttSlyAuoX7yx4nHqRl6agR+IqUeT7MgjDpfS2MYw5A2yBKIsX1BGx3lmC74rikxqWc6VFWfmQB+ZE8cdxi4sbZGBIQWQKv6XtNfMeW48wpxuOjbahuCQCR3qeOM5WrYHwoBjDKQKGwvvQqQeV5ziPhabPjEqtV5SBZDb7SXm4vGhAdgpa9OogXVWBffeVbch/r8eVW06d3SrDNp06hv5TWxkrjuTYcrKzremzQ2BJABJrcy/CPfNOZ48CB3sqWVfLv17/ACnrHzHG2REU6taHIrCipUEDrfvNHH8oV8aY0rGqZEegNvKelWOsg5eTPiyNlwk/CVTGAvlLMC2ksaC/Tb8o+FdDE08Lr0Lr+Khq7b99rM3SBERAREQETzrEyDAzETGoQMxMXMwESMc7lmCqpC0CSxHUA9NJ9Z5XiMhqlQ3f/cPbY15IEuJGwZ2LsrAAqFOxsENfsPSSCwgZiYuaMuZgwVQDYLbsR0IHYH1gSIkYZclkBUJFX5zt8/JNbcTlDqmhLYM16z93SD9z/EIE2JG8XJdaUurrWf8A4nh8+UFRoTzX99uwv9CBMiRfFy9NKX+ufr9yYPEOGQMqgOSthiaOlm6FR+jAlxEQEREBERAREQEREBERARIvF5DqRQa1lgT6UhIr6yByrlD43DM+qkC/f8zf3h1MaJHYQLmIiAiIgIiICRuP4oYkZyCQos1V13O5EkzzkxhhRAIPUHcQOMzcLxBy8TlRHAYL5WB/rEbHTAV8RHpvvLfk3FnFgxocWa1xljSHsxGnt5j10+8vaipbRX5OaAX/AFWY1o6Yyb1eny7+k5tcJ/pGtMOdFDsQ5XIz5HJ21M2y477X09J2lRUSjmPs7xPFnKBl8Ugq16k0qCOhNqK+QM6eKmYt0RsA8+X5r/kWQ+DwOnhgJQDZwd/hUuSp+or8ZYNw6EkkCz1mP6KnpINOL+3yfqYv82SV32pUFU/qXzEMSqrqKA11yheo9pc48CqSQACevv6T3UDiceXLi8DGHzqreKcgVDrvy/2aEE6Rf75echfOQhz3r05OooldSaSw9ZbthUkMQNQ6GhY9aPaaONy4Uo5WReoBYgel1f0mrdTGMCOMuQkDQQhB2smqIr2/jGb+3x/qZf34ppweG+QaaKFCRXQkPVz1xGXhsbAOcatW1kA0TX4WPykV7cP46kL5dDAtfQ6gQPf/AJmzP8eP5t/lM1eAniLQFFGPt1XeZ4oYMYBfQougTQ3PYQPeZX8VCBa04Y30vTW3fpPPGjz4f/6H/wBOWRyMTtiZNLK2vcdD5fz6ScvDICCFFjoa6dtoG6IiQIiICIiAiJH43PoUkCzsFHqxICj8YEiJynMeBzNbNkZjsa3C33pR0H8pUY+MzYm8rEEE3ua69wdiP5zfRNfQolfy3jWy41cKu9g+Y9QaPb6yUWf9Ff2j/wDMwrTxf9ph/Wf/ANbST4q3Vi/Sxf4SDxTP4mLyr8TV5j/dt18u0jcPybTm8YBQxZyQKqmCir0WPhBvruZRdRNGvJ+iv7R/+ZQce+fMLDNjT7oTYkAnct3uvziTSumifPs+TNjNHIw9Dqa/xv6zp/s5zQ5VKuQXWjYrzA96+e0t44kq6iImVIiYMDMTn+K+0fh58mN1AVaCtZ3YpqAb0vcfSWfJ+LbLhTIwClgbA3AokfwlyibETn8vPcqZ1xviUB2KgB9WQIOmVlAoL9bkwdBEq+V89w5zSa9xYJWgR/D61LSBi41D1kDHhVsuXUqtWirAP3feR+Eo6NWPGCzZQwCihoYgUfpAtwZmQ8GMLlcAADQnQAfeyek8c24rJjUHGqtv5i7BVRe7N3P0gT5D47gcblWYlWUMAwIBphTDewbofhKrg/tMpRC+Nw+QuEVAW1hK3W6O9yXwvF4uIZHUBl0ZR5huCGx2CDLlGzhsaJkRFPlXDpWzewZQNz1nrjeXYsrBmYgqKUq1V5lax72omWQeMF0JoKMboXqBXb5UfzmcvDY/ETyL0fsP8MD2WHiLuPgbv/iSOMwY8gCsdgytQPUg2Afa5qyoBlRdGPSyve3mJFVW1VV/jHFYUD4fKPjbsP7p4GpMSYzhRWsLrA1NZrQe8slyqehB+REi8VjClNKJRcBrA6EHp73UznwqGx0oHnPQD+7yQJkREgREQERNeTKq/EQPmQP3wNkhc2akDdkZWb2UHzH6Df6Ta3G4h1dR9RPepXBFhgRRqiKMCs47jFIO/wDz2E5LjcgZybNDykV6VX1/nJHNMGTE7IxJG5Qk/Em1e5I3B+h2uQsWfTksD4fXu2xHbsPzqdZjFdRyrDmx4K1Km7N0tt/XsPlR6yIvP82PIQ5GRduwDb+hG34/lIeXnWQiq26dSR6fy9OsrX1u2wZmbsP5dxX/ADHWLrtn47E7YGVwQWY9R/dP1Ei4ea5vH0MEGLU4DBW+6FIslq3s71XkNSPwGTFjXh0ZhqDuWBBBspkugQCRZqx1l6nFYzuAx/8AFh+8TDTZ46H7y/iJUcNx+MYlDFbUBTR7r5SB9RLH+nYe50/rgr/mAnOfavhWUjKpvE1BgN9L/dYegNAH3r1jj+pULnPEoaog72QCCaqvw3k77M4MgZsiadJUrZJq7uwPvVVde85zJR2HfqT8tz6X0r5y3wc6ZFCgVVDY0BW2/wCc6WMrPmHN+IxH4kYWLBFdb9Pl6/jLfk/NEzqSNmXZlPY/PuJw/FcY+Q21bHb8/wCf5zofsjw1FnJUAgKqir62WI6jf+Mzy4zFjp5F5nwzZMTop0sQQrWwo9j5SDJMzObSp/8Az+AhwwZvEVFcsxJOgeVrO4b3nvFyVFUKr5QAhxgByNiSSdvvb9ZZxLtTFa/KFII8TNuEG2RhWjoR7nv6zRi+zuJcjZA2XU5tjrPm9jW9e0uYjaYqOX/Z/DicONRYAgamur69rP1uW8RIqIuJw7sACG01uQRQo9jNf9FNqdC+VmZfO2xa9R+H3MnxAj4sba2YgAFVAo30LH095o5ryrHxAC5NVKdVKxAJ7XXWT4gUGf7OW+ErkcLjL3bEvvVBG7DbpJvCcsGHSMY8oD3qY2WYobuj+jLKJdojFXsHStgEDzHvV/d9hMMmQsrUuwYfEe9f4faSokEZkckHStrdeY9+v3Z4zYsjMhpfIxPxHe1Zf0feTIgRnVz1VdiCPMeo6fdhsbsVJ0gKb2JN+Vh6D1kmICIiAiUHLsmfGVLrkZcgxiixco1Eu7k/CvQV69pbeOzfAv8A5NYH0HU/kPeBvdgASTQHWcTg5k3iNq8zamsn9bYDbpVVX8Z144QEgudZG4voD2IXoPn1ji+GxsLZA5UEiwCfpfSWXEqs/wCrrVDc9gNyduwG5+cp+aJl1a9Omt7um69fLv0/4lhyfiMaYwygWwBJUeosKPRR2Eic145DsNyTX8b/ADnWIgvx75Ep2RiNBxF9NKdQDFmNbaNXXrJLcsbKhONcYyK761RlrTvpIrYm/Xf1lY6M2wU0ANVUaG5Hfv8AjU38v458Th1BNdR2K7ahv09vSSz6NRcnBvjP9ajqOpvYEWejDbp7yy4fnONFpAFur0gXVepPt6zrsHF61DKrFWAIPl6H/wApV874HLm0+GrYyNdnUFvynT8Lb+ajv6dJmclxxvG+JlzhxdKQA17JTE+Y9Af3zrsXMgB1odSTt7y34dmCAFGsAA7g/mWs/MypObF47akC+HQVSFG5AJbbY9QB9fWWct/hYi8RxLsPgYjffYKR7E9dvnK/+mLegghGJGTfajs1gDf5XLnmHM0KmzVg/l+//ScvkOpiQKs+Wr332+X+hm2UzBwpKhSqaxj/AKvQVLM2roy3ZOmifb8JXZSykK2x735T1O1HczciMpHatwR1B63frdztuV8SvEYvOoLDZwwB37GvfrM24vrnOVcRw6UStsK3bevcXsPnM805oMmw611NbHbof99e06R+RcKf+0v0sD8BGPkXCgg+EpI6avNXofNcneLjx9nMmRsIL2dyFJ6lb8pMtJgCZnNSIiAiJgmBmJqbiUDBSyhm3UEiyB1od4ycQisqlgGa9IJFmutDvA2xEQERNWPiEYlVZSV2YAglT7jtA2xNI4pCzKGXUtFhYtQdwSO02iBmIiAiIgIiICIiAmJo5ijNiyBd2KOF+ZU1KXgOGz4TjOkHWuPGyAmlIBLZXPTVvR+Q3MC/yZAoskAepmjxmb4FofpPY/Bep/Ke04Zb1HzHsW3r9X0+k3wOZ477MG9WNxqPUNYUb2Smn4flRkVvs/lVWZnQUNgoJs3t1oAbzsJB47Irq2MWxYFaXetu5OwPfczXapiM3LkRKUbfmT6kzm+bYqN9Oo/ISx4vmeVAVyjQ3oOhO+4Y0CCP93KnJmbI21nrSqC19PT5TpEdD9j8pOJlP3WNdtmAY/mTL+U/IeXZMWPcgMxLsKur2Au/QD63LIpk/TH7P+s5X1po4fmuF20I4Zhewvt13qvWRecclXKdanRkqr7MB0DD+I3m3huUhHLhjqOq7LEGyTuC1GrNegk3Q/6Q/Z/1jzwcn/8AmuIJ3KV+sxoVvtW8seV8oVQzHdtTrZ7BWK+Udrr3l0Uf9Ifs/wCsp+LzPhLaj5SSytW1sbKk9jd/MGanK1nEDm/DCrGxBFUO4Br+M8fZnNWYAdHDA1fUeff36j6yLzDjtdgEdALO3Ue/SWf2Z4BtfisKADBb2sk9R7Vf7XtN8vCOniInFoiIgIiICa8/wt8j+6bJgiByvN+DGTiOGXUVJw5NJHYgKQfxEjrxmR+K4ZMy6cuJsivXRgQNDA+hA/32648MmoMVXUoIU0LAPUA9ph+Fxlg5VSy/CxA1D5HqO8upiLnBLH4u3Q5R/l2mtg3+L9rP/KWkSKrsIbUNzXezl/iKnNYOHynieLyYSPEx5FOjs6sPMp9zQr5TtppxcMiszKqhmNsQACxHQse8ujleWcUMubi8gBGrCux6gjHRU+4IM69OgmlODxhmYIoL/GQBbfres3CKMxESBERAREQMTMRATFTMQKludAZWQqaXIuEtY+JlDDy9a3En5crXSrZ9SaX8f5CajyvDqdtPmyWWPfdQh0nquw7TdwnDJjRUQUqigPaB4/o7N8bX/hXZf5n6mvab0QAUAAB0AnqIGCo9JhUA6AD5T1EBERAREQEwVEzEDWMCDoq/gJsiICIiAiIgIiICIiAiIgIiICIiAiIgIiICIiAiIgIiICIiAiIgIiICIiAiIgIiICIiAiIgIiICIiAiIgIiICIiAiIgIiICIiAiIgIiICIiAiI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0968" name="AutoShape 8" descr="data:image/jpeg;base64,/9j/4AAQSkZJRgABAQAAAQABAAD/2wCEAAkGBxATEhUUExQVFBQVFxQUFBcUGRYYFxYWGBUWFxQWFRgYHiggGh0oGxoXITEhJiksLi4vFx8zODMsNygtLisBCgoKDg0OFw8QFywcHBwsLCwsLCwsLCwsLCwsLCwsLCwsLCwrLCwsLCwrLCw3LCssLCssLCw3LCwsKyssLCsrLP/AABEIAKQBMwMBIgACEQEDEQH/xAAbAAEAAgMBAQAAAAAAAAAAAAAABAUBAwYCB//EAD8QAAICAQIEBAMEBgkFAQEAAAECABEDEiEEBTFBEyJRYTJxgQZCkaFScpKxwdEUIzNTYrLh8PEVQ4Kz0hZz/8QAFwEBAQEBAAAAAAAAAAAAAAAAAAECA//EAB0RAQEBAAMAAwEAAAAAAAAAAAABEQISMSFRYUH/2gAMAwEAAhEDEQA/APuMREBERAREQEREBERAREQEREBERAREQEREBERAREQEREBERAREQEREBERAREQEREBERAREQEREBERARPGVLBFkWCLHUbdROaHM87IvD6q4kZPDdhVjGvmOWvda+plwdREof+q5/EZFXG6oGLuC1LQ2Xpu3sJDz89znECyqni4cmXGcbG10hfisV94RlHVROX4DnOXxWxmjqfGFZyAqjwUZlFDdibNS15hzB1y48SBS2QO1uSAFSr6Dc7jb5xgs4nKYub8Sc2Uro0piDFNepQVZrKMo3Jqt+k3H7SubKY7VUxu16rJddQFgUoruYyprpYnOZ/tDlAdlRSiPjx7khiciqR2oVqFzGfnGQZArDScebS+g7OvgtkGxF9un5xlXXSROY5hznP8A0cvSY9aF8ZVxrWiuxVhuaO9dJ7P2lfSCMYtsvgopJ1AhSScgA26bAWTGVNjpInN4ucZHzYVIKHxMiOAaDUgZSQy39NpL5nzo4XZWXqmrDv8A2j3Rxn0NlfofaMXVxczOR5hzjKrF7bSj40dENqCPjGrw6HxdLvYdJYnmmY5DjVcbBb1srNWMdrsUW9hHWpq9icty3nXEjDg1KrvmRtB1eYuqlvOAKF126EiWnLeb+M1IvlGNWcnqHa/JXqADf0jFWsShbnrhzi8MeN4oRVs0cZthluumkHb1Elcw5hkXNixIqk5FdrYkVor0G/WMFpE5jH9qGC48j4wuPImR1piWHhizYIreeeac8zrjIIVGfE2XG2NtenTpJDAr6HrGU11MTmX+0jjURiLJjKq581k7aiPLpHXoTvHKud5WyPjI1EZc3mfygItUq0PMf93HWprponM8R9oXbh8TqoU5sWZ7u9GjGWBFjfeprwfaTJoFJ4mjHjOQ+a2ZlBNUKXr1JjrTXVXEpefcXkGLE2JtDZMmJQSAdn7EGRuC5vkfOit/V6UyDMhqg4K6TZ6giyDGGujieUcEWCCD0I3E9SKREQEREBERAREQEREBNI4VNevSusjSWoaq9L9JuiBAXk3DA2MOMHrelbvr6TaeXYSFXw1pVKKKFBTQKj0BofhJUQIh5bgojw0piGYaRuy0FJ9xQ39ps4ng8eQAOiuBuNQBo+3pN8QI2Pl+FemNB5dGwA8m/l+W5295rflPDmrxYzpAAtRsB0HyEmxAjNwGI3aL5iGbYbstaSfcUPwg8Di1atC6tQe6F6gukN89O3ykmIEJeUcOLHhY/N18o39Z6y8twMSWxoS2nUSos6fhv5SXECsHJsQyY3XyjHqKooULqYUWNCyar8JNz8LjcqWVWKnUtgHS3qPQzdECFm5Tw7Es2JGJ3JKg2fU+/vPP/ReFu/Bx3d/COvW5PiNEHHyrCl+Gi42oqGVVtb9LFT1yvl6YVKqSSzM7MatmY2Sa2kyIGk8MmvXpGutOqt69LmX4ZCwcqCyghT3APxAfPabYgRF5bhAQDGtICEFClDCmA9LFj6zWvJ+GAIGJAGGk+Ubr+j8vaT4gQsnKOHZtTYkJ23IH3fhv1rtPTcswH/trs5yDbo56sPeS4gV6ck4UdMKD4h8I6MCGHyIJ/Gen5Nwxq8SGgFFgfCOgPqB7ydEDTm4ZHADKCFKsoI6Fd1I+U0cby3Hks0BkK6Q+lSwF3XmBH4ybECPwHCjEioDYXuep3sk+/v3kiIgIiICJiZgIiICIiAiIga8+UKpY9FBJr0AuVuLn+FsS5RqIZkSttSlyAuoX7yx4nHqRl6agR+IqUeT7MgjDpfS2MYw5A2yBKIsX1BGx3lmC74rikxqWc6VFWfmQB+ZE8cdxi4sbZGBIQWQKv6XtNfMeW48wpxuOjbahuCQCR3qeOM5WrYHwoBjDKQKGwvvQqQeV5ziPhabPjEqtV5SBZDb7SXm4vGhAdgpa9OogXVWBffeVbch/r8eVW06d3SrDNp06hv5TWxkrjuTYcrKzremzQ2BJABJrcy/CPfNOZ48CB3sqWVfLv17/ACnrHzHG2REU6taHIrCipUEDrfvNHH8oV8aY0rGqZEegNvKelWOsg5eTPiyNlwk/CVTGAvlLMC2ksaC/Tb8o+FdDE08Lr0Lr+Khq7b99rM3SBERAREQETzrEyDAzETGoQMxMXMwESMc7lmCqpC0CSxHUA9NJ9Z5XiMhqlQ3f/cPbY15IEuJGwZ2LsrAAqFOxsENfsPSSCwgZiYuaMuZgwVQDYLbsR0IHYH1gSIkYZclkBUJFX5zt8/JNbcTlDqmhLYM16z93SD9z/EIE2JG8XJdaUurrWf8A4nh8+UFRoTzX99uwv9CBMiRfFy9NKX+ufr9yYPEOGQMqgOSthiaOlm6FR+jAlxEQEREBERAREQEREBERARIvF5DqRQa1lgT6UhIr6yByrlD43DM+qkC/f8zf3h1MaJHYQLmIiAiIgIiICRuP4oYkZyCQos1V13O5EkzzkxhhRAIPUHcQOMzcLxBy8TlRHAYL5WB/rEbHTAV8RHpvvLfk3FnFgxocWa1xljSHsxGnt5j10+8vaipbRX5OaAX/AFWY1o6Yyb1eny7+k5tcJ/pGtMOdFDsQ5XIz5HJ21M2y477X09J2lRUSjmPs7xPFnKBl8Ugq16k0qCOhNqK+QM6eKmYt0RsA8+X5r/kWQ+DwOnhgJQDZwd/hUuSp+or8ZYNw6EkkCz1mP6KnpINOL+3yfqYv82SV32pUFU/qXzEMSqrqKA11yheo9pc48CqSQACevv6T3UDiceXLi8DGHzqreKcgVDrvy/2aEE6Rf75echfOQhz3r05OooldSaSw9ZbthUkMQNQ6GhY9aPaaONy4Uo5WReoBYgel1f0mrdTGMCOMuQkDQQhB2smqIr2/jGb+3x/qZf34ppweG+QaaKFCRXQkPVz1xGXhsbAOcatW1kA0TX4WPykV7cP46kL5dDAtfQ6gQPf/AJmzP8eP5t/lM1eAniLQFFGPt1XeZ4oYMYBfQougTQ3PYQPeZX8VCBa04Y30vTW3fpPPGjz4f/6H/wBOWRyMTtiZNLK2vcdD5fz6ScvDICCFFjoa6dtoG6IiQIiICIiAiJH43PoUkCzsFHqxICj8YEiJynMeBzNbNkZjsa3C33pR0H8pUY+MzYm8rEEE3ua69wdiP5zfRNfQolfy3jWy41cKu9g+Y9QaPb6yUWf9Ff2j/wDMwrTxf9ph/Wf/ANbST4q3Vi/Sxf4SDxTP4mLyr8TV5j/dt18u0jcPybTm8YBQxZyQKqmCir0WPhBvruZRdRNGvJ+iv7R/+ZQce+fMLDNjT7oTYkAnct3uvziTSumifPs+TNjNHIw9Dqa/xv6zp/s5zQ5VKuQXWjYrzA96+e0t44kq6iImVIiYMDMTn+K+0fh58mN1AVaCtZ3YpqAb0vcfSWfJ+LbLhTIwClgbA3AokfwlyibETn8vPcqZ1xviUB2KgB9WQIOmVlAoL9bkwdBEq+V89w5zSa9xYJWgR/D61LSBi41D1kDHhVsuXUqtWirAP3feR+Eo6NWPGCzZQwCihoYgUfpAtwZmQ8GMLlcAADQnQAfeyek8c24rJjUHGqtv5i7BVRe7N3P0gT5D47gcblWYlWUMAwIBphTDewbofhKrg/tMpRC+Nw+QuEVAW1hK3W6O9yXwvF4uIZHUBl0ZR5huCGx2CDLlGzhsaJkRFPlXDpWzewZQNz1nrjeXYsrBmYgqKUq1V5lax72omWQeMF0JoKMboXqBXb5UfzmcvDY/ETyL0fsP8MD2WHiLuPgbv/iSOMwY8gCsdgytQPUg2Afa5qyoBlRdGPSyve3mJFVW1VV/jHFYUD4fKPjbsP7p4GpMSYzhRWsLrA1NZrQe8slyqehB+REi8VjClNKJRcBrA6EHp73UznwqGx0oHnPQD+7yQJkREgREQERNeTKq/EQPmQP3wNkhc2akDdkZWb2UHzH6Df6Ta3G4h1dR9RPepXBFhgRRqiKMCs47jFIO/wDz2E5LjcgZybNDykV6VX1/nJHNMGTE7IxJG5Qk/Em1e5I3B+h2uQsWfTksD4fXu2xHbsPzqdZjFdRyrDmx4K1Km7N0tt/XsPlR6yIvP82PIQ5GRduwDb+hG34/lIeXnWQiq26dSR6fy9OsrX1u2wZmbsP5dxX/ADHWLrtn47E7YGVwQWY9R/dP1Ei4ea5vH0MEGLU4DBW+6FIslq3s71XkNSPwGTFjXh0ZhqDuWBBBspkugQCRZqx1l6nFYzuAx/8AFh+8TDTZ46H7y/iJUcNx+MYlDFbUBTR7r5SB9RLH+nYe50/rgr/mAnOfavhWUjKpvE1BgN9L/dYegNAH3r1jj+pULnPEoaog72QCCaqvw3k77M4MgZsiadJUrZJq7uwPvVVde85zJR2HfqT8tz6X0r5y3wc6ZFCgVVDY0BW2/wCc6WMrPmHN+IxH4kYWLBFdb9Pl6/jLfk/NEzqSNmXZlPY/PuJw/FcY+Q21bHb8/wCf5zofsjw1FnJUAgKqir62WI6jf+Mzy4zFjp5F5nwzZMTop0sQQrWwo9j5SDJMzObSp/8Az+AhwwZvEVFcsxJOgeVrO4b3nvFyVFUKr5QAhxgByNiSSdvvb9ZZxLtTFa/KFII8TNuEG2RhWjoR7nv6zRi+zuJcjZA2XU5tjrPm9jW9e0uYjaYqOX/Z/DicONRYAgamur69rP1uW8RIqIuJw7sACG01uQRQo9jNf9FNqdC+VmZfO2xa9R+H3MnxAj4sba2YgAFVAo30LH095o5ryrHxAC5NVKdVKxAJ7XXWT4gUGf7OW+ErkcLjL3bEvvVBG7DbpJvCcsGHSMY8oD3qY2WYobuj+jLKJdojFXsHStgEDzHvV/d9hMMmQsrUuwYfEe9f4faSokEZkckHStrdeY9+v3Z4zYsjMhpfIxPxHe1Zf0feTIgRnVz1VdiCPMeo6fdhsbsVJ0gKb2JN+Vh6D1kmICIiAiUHLsmfGVLrkZcgxiixco1Eu7k/CvQV69pbeOzfAv8A5NYH0HU/kPeBvdgASTQHWcTg5k3iNq8zamsn9bYDbpVVX8Z144QEgudZG4voD2IXoPn1ji+GxsLZA5UEiwCfpfSWXEqs/wCrrVDc9gNyduwG5+cp+aJl1a9Omt7um69fLv0/4lhyfiMaYwygWwBJUeosKPRR2Eic145DsNyTX8b/ADnWIgvx75Ep2RiNBxF9NKdQDFmNbaNXXrJLcsbKhONcYyK761RlrTvpIrYm/Xf1lY6M2wU0ANVUaG5Hfv8AjU38v458Th1BNdR2K7ahv09vSSz6NRcnBvjP9ajqOpvYEWejDbp7yy4fnONFpAFur0gXVepPt6zrsHF61DKrFWAIPl6H/wApV874HLm0+GrYyNdnUFvynT8Lb+ajv6dJmclxxvG+JlzhxdKQA17JTE+Y9Af3zrsXMgB1odSTt7y34dmCAFGsAA7g/mWs/MypObF47akC+HQVSFG5AJbbY9QB9fWWct/hYi8RxLsPgYjffYKR7E9dvnK/+mLegghGJGTfajs1gDf5XLnmHM0KmzVg/l+//ScvkOpiQKs+Wr332+X+hm2UzBwpKhSqaxj/AKvQVLM2roy3ZOmifb8JXZSykK2x735T1O1HczciMpHatwR1B63frdztuV8SvEYvOoLDZwwB37GvfrM24vrnOVcRw6UStsK3bevcXsPnM805oMmw611NbHbof99e06R+RcKf+0v0sD8BGPkXCgg+EpI6avNXofNcneLjx9nMmRsIL2dyFJ6lb8pMtJgCZnNSIiAiJgmBmJqbiUDBSyhm3UEiyB1od4ycQisqlgGa9IJFmutDvA2xEQERNWPiEYlVZSV2YAglT7jtA2xNI4pCzKGXUtFhYtQdwSO02iBmIiAiIgIiICIiAmJo5ijNiyBd2KOF+ZU1KXgOGz4TjOkHWuPGyAmlIBLZXPTVvR+Q3MC/yZAoskAepmjxmb4FofpPY/Bep/Ke04Zb1HzHsW3r9X0+k3wOZ477MG9WNxqPUNYUb2Smn4flRkVvs/lVWZnQUNgoJs3t1oAbzsJB47Irq2MWxYFaXetu5OwPfczXapiM3LkRKUbfmT6kzm+bYqN9Oo/ISx4vmeVAVyjQ3oOhO+4Y0CCP93KnJmbI21nrSqC19PT5TpEdD9j8pOJlP3WNdtmAY/mTL+U/IeXZMWPcgMxLsKur2Au/QD63LIpk/TH7P+s5X1po4fmuF20I4Zhewvt13qvWRecclXKdanRkqr7MB0DD+I3m3huUhHLhjqOq7LEGyTuC1GrNegk3Q/6Q/Z/1jzwcn/8AmuIJ3KV+sxoVvtW8seV8oVQzHdtTrZ7BWK+Udrr3l0Uf9Ifs/wCsp+LzPhLaj5SSytW1sbKk9jd/MGanK1nEDm/DCrGxBFUO4Br+M8fZnNWYAdHDA1fUeff36j6yLzDjtdgEdALO3Ue/SWf2Z4BtfisKADBb2sk9R7Vf7XtN8vCOniInFoiIgIiICa8/wt8j+6bJgiByvN+DGTiOGXUVJw5NJHYgKQfxEjrxmR+K4ZMy6cuJsivXRgQNDA+hA/32648MmoMVXUoIU0LAPUA9ph+Fxlg5VSy/CxA1D5HqO8upiLnBLH4u3Q5R/l2mtg3+L9rP/KWkSKrsIbUNzXezl/iKnNYOHynieLyYSPEx5FOjs6sPMp9zQr5TtppxcMiszKqhmNsQACxHQse8ujleWcUMubi8gBGrCux6gjHRU+4IM69OgmlODxhmYIoL/GQBbfres3CKMxESBERAREQMTMRATFTMQKludAZWQqaXIuEtY+JlDDy9a3En5crXSrZ9SaX8f5CajyvDqdtPmyWWPfdQh0nquw7TdwnDJjRUQUqigPaB4/o7N8bX/hXZf5n6mvab0QAUAAB0AnqIGCo9JhUA6AD5T1EBERAREQEwVEzEDWMCDoq/gJsiICIiAiIgIiICIiAiIgIiICIiAiIgIiICIiAiIgIiICIiAiIgIiICIiAiIgIiICIiAiIgIiICIiAiIgIiICIiAiIgIiICIiAiIgIiICIiAiI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9" name="Tlačidlo akcie: Domov 8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Obsah</a:t>
            </a:r>
            <a:endParaRPr lang="sk-SK" b="1" dirty="0"/>
          </a:p>
        </p:txBody>
      </p:sp>
      <p:sp>
        <p:nvSpPr>
          <p:cNvPr id="4" name="BlokTextu 3">
            <a:hlinkClick r:id="rId2" action="ppaction://hlinksldjump"/>
          </p:cNvPr>
          <p:cNvSpPr txBox="1"/>
          <p:nvPr/>
        </p:nvSpPr>
        <p:spPr>
          <a:xfrm>
            <a:off x="685800" y="1295400"/>
            <a:ext cx="42672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Typy chemických väzieb</a:t>
            </a:r>
            <a:endParaRPr lang="sk-SK" sz="3200" b="1" dirty="0"/>
          </a:p>
        </p:txBody>
      </p:sp>
      <p:sp>
        <p:nvSpPr>
          <p:cNvPr id="5" name="BlokTextu 4">
            <a:hlinkClick r:id="rId2" action="ppaction://hlinksldjump"/>
          </p:cNvPr>
          <p:cNvSpPr txBox="1"/>
          <p:nvPr/>
        </p:nvSpPr>
        <p:spPr>
          <a:xfrm>
            <a:off x="685800" y="2133600"/>
            <a:ext cx="3168240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Kovalentná</a:t>
            </a:r>
            <a:r>
              <a:rPr lang="sk-SK" sz="3200" b="1" dirty="0" smtClean="0"/>
              <a:t> väzba</a:t>
            </a:r>
            <a:endParaRPr lang="sk-SK" sz="3200" b="1" dirty="0"/>
          </a:p>
        </p:txBody>
      </p:sp>
      <p:sp>
        <p:nvSpPr>
          <p:cNvPr id="6" name="BlokTextu 5">
            <a:hlinkClick r:id="rId3" action="ppaction://hlinksldjump"/>
          </p:cNvPr>
          <p:cNvSpPr txBox="1"/>
          <p:nvPr/>
        </p:nvSpPr>
        <p:spPr>
          <a:xfrm>
            <a:off x="685800" y="3048000"/>
            <a:ext cx="2779159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Väzba v kovoch</a:t>
            </a:r>
            <a:endParaRPr lang="sk-SK" sz="3200" b="1" dirty="0"/>
          </a:p>
        </p:txBody>
      </p:sp>
      <p:sp>
        <p:nvSpPr>
          <p:cNvPr id="8" name="BlokTextu 7">
            <a:hlinkClick r:id="rId4" action="ppaction://hlinksldjump"/>
          </p:cNvPr>
          <p:cNvSpPr txBox="1"/>
          <p:nvPr/>
        </p:nvSpPr>
        <p:spPr>
          <a:xfrm>
            <a:off x="685800" y="3886200"/>
            <a:ext cx="2809808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Vodíkové väzby</a:t>
            </a:r>
            <a:endParaRPr lang="sk-SK" sz="3200" b="1" dirty="0"/>
          </a:p>
        </p:txBody>
      </p:sp>
      <p:sp>
        <p:nvSpPr>
          <p:cNvPr id="9" name="BlokTextu 8">
            <a:hlinkClick r:id="rId5" action="ppaction://hlinksldjump"/>
          </p:cNvPr>
          <p:cNvSpPr txBox="1"/>
          <p:nvPr/>
        </p:nvSpPr>
        <p:spPr>
          <a:xfrm>
            <a:off x="685800" y="4724400"/>
            <a:ext cx="3971793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Van</a:t>
            </a:r>
            <a:r>
              <a:rPr lang="sk-SK" sz="3200" b="1" dirty="0" smtClean="0"/>
              <a:t> der </a:t>
            </a:r>
            <a:r>
              <a:rPr lang="sk-SK" sz="3200" b="1" dirty="0" err="1" smtClean="0"/>
              <a:t>Waalsove</a:t>
            </a:r>
            <a:r>
              <a:rPr lang="sk-SK" sz="3200" b="1" dirty="0" smtClean="0"/>
              <a:t> sily </a:t>
            </a:r>
            <a:endParaRPr lang="sk-SK" sz="3200" b="1" dirty="0"/>
          </a:p>
        </p:txBody>
      </p:sp>
      <p:sp>
        <p:nvSpPr>
          <p:cNvPr id="3" name="Sedemcípa hviezda 2"/>
          <p:cNvSpPr/>
          <p:nvPr/>
        </p:nvSpPr>
        <p:spPr>
          <a:xfrm>
            <a:off x="6934200" y="990600"/>
            <a:ext cx="1676400" cy="1676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PSP</a:t>
            </a:r>
            <a:endParaRPr lang="sk-SK" sz="36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lačidlo akcie: Domov 9">
            <a:hlinkClick r:id="" action="ppaction://hlinkshowjump?jump=firstslide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hlinkClick r:id="rId6" action="ppaction://hlinksldjump"/>
          </p:cNvPr>
          <p:cNvSpPr txBox="1"/>
          <p:nvPr/>
        </p:nvSpPr>
        <p:spPr>
          <a:xfrm>
            <a:off x="685800" y="5638800"/>
            <a:ext cx="3389069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Koordinačná väzba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xmlns="" val="29880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Prečo zlúčeniny tvoria chemické väzby?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1447800" y="1905000"/>
            <a:ext cx="4191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Zníži sa tak energia systému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3543300" y="4191000"/>
            <a:ext cx="4191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ODPOVEĎ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Typy chemických väzieb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" y="1600200"/>
            <a:ext cx="9220200" cy="4525963"/>
          </a:xfrm>
        </p:spPr>
        <p:txBody>
          <a:bodyPr>
            <a:normAutofit lnSpcReduction="10000"/>
          </a:bodyPr>
          <a:lstStyle/>
          <a:p>
            <a:r>
              <a:rPr lang="sk-SK" dirty="0" err="1" smtClean="0"/>
              <a:t>Kovalentná</a:t>
            </a:r>
            <a:r>
              <a:rPr lang="sk-SK" dirty="0" smtClean="0"/>
              <a:t> – nepolárna (Cl</a:t>
            </a:r>
            <a:r>
              <a:rPr lang="sk-SK" baseline="-25000" dirty="0" smtClean="0"/>
              <a:t>2</a:t>
            </a:r>
            <a:r>
              <a:rPr lang="sk-SK" dirty="0" smtClean="0"/>
              <a:t>, I</a:t>
            </a:r>
            <a:r>
              <a:rPr lang="sk-SK" baseline="-25000" dirty="0" smtClean="0"/>
              <a:t>2</a:t>
            </a:r>
            <a:r>
              <a:rPr lang="sk-SK" dirty="0" smtClean="0"/>
              <a:t>)  rozdiel X do 0,4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-  polárna (H</a:t>
            </a:r>
            <a:r>
              <a:rPr lang="sk-SK" baseline="-25000" dirty="0" smtClean="0"/>
              <a:t>2</a:t>
            </a:r>
            <a:r>
              <a:rPr lang="sk-SK" dirty="0" smtClean="0"/>
              <a:t>O, </a:t>
            </a:r>
            <a:r>
              <a:rPr lang="sk-SK" dirty="0" err="1" smtClean="0"/>
              <a:t>HCl</a:t>
            </a:r>
            <a:r>
              <a:rPr lang="sk-SK" dirty="0" smtClean="0"/>
              <a:t>...) od 0,4 – 1,7</a:t>
            </a:r>
            <a:endParaRPr lang="sk-SK" dirty="0"/>
          </a:p>
          <a:p>
            <a:endParaRPr lang="sk-SK" dirty="0" smtClean="0"/>
          </a:p>
          <a:p>
            <a:r>
              <a:rPr lang="sk-SK" dirty="0" smtClean="0"/>
              <a:t>Iónová (</a:t>
            </a:r>
            <a:r>
              <a:rPr lang="sk-SK" dirty="0" err="1" smtClean="0"/>
              <a:t>NaCl</a:t>
            </a:r>
            <a:r>
              <a:rPr lang="sk-SK" dirty="0" smtClean="0"/>
              <a:t>, </a:t>
            </a:r>
            <a:r>
              <a:rPr lang="sk-SK" dirty="0" err="1" smtClean="0"/>
              <a:t>KCl</a:t>
            </a:r>
            <a:r>
              <a:rPr lang="sk-SK" dirty="0" smtClean="0"/>
              <a:t>) – rozdiel väčší ako 1,7</a:t>
            </a:r>
            <a:endParaRPr lang="sk-SK" dirty="0" smtClean="0"/>
          </a:p>
          <a:p>
            <a:r>
              <a:rPr lang="sk-SK" dirty="0" smtClean="0"/>
              <a:t>Väzba v kovoch </a:t>
            </a:r>
            <a:r>
              <a:rPr lang="sk-SK" dirty="0" smtClean="0"/>
              <a:t> </a:t>
            </a:r>
            <a:endParaRPr lang="sk-SK" dirty="0" smtClean="0"/>
          </a:p>
          <a:p>
            <a:r>
              <a:rPr lang="sk-SK" dirty="0" smtClean="0"/>
              <a:t>Koordinačná väzba – v komplexoch</a:t>
            </a:r>
          </a:p>
          <a:p>
            <a:r>
              <a:rPr lang="sk-SK" dirty="0" err="1" smtClean="0"/>
              <a:t>Medzimolekulové</a:t>
            </a:r>
            <a:r>
              <a:rPr lang="sk-SK" dirty="0" smtClean="0"/>
              <a:t> sily: vodíkové väzby (voda, NH</a:t>
            </a:r>
            <a:r>
              <a:rPr lang="sk-SK" baseline="-25000" dirty="0" smtClean="0"/>
              <a:t>3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</a:t>
            </a:r>
            <a:r>
              <a:rPr lang="sk-SK" dirty="0" err="1" smtClean="0"/>
              <a:t>van</a:t>
            </a:r>
            <a:r>
              <a:rPr lang="sk-SK" dirty="0" smtClean="0"/>
              <a:t> der </a:t>
            </a:r>
            <a:r>
              <a:rPr lang="sk-SK" dirty="0" err="1" smtClean="0"/>
              <a:t>Waalsove</a:t>
            </a:r>
            <a:r>
              <a:rPr lang="sk-SK" dirty="0" smtClean="0"/>
              <a:t> sily (tuha) 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 KOVALENTNÁ VÄZBA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sk-SK" dirty="0" smtClean="0"/>
              <a:t>Najsilnejšia</a:t>
            </a:r>
          </a:p>
          <a:p>
            <a:r>
              <a:rPr lang="sk-SK" dirty="0" smtClean="0"/>
              <a:t>Jej väzbová energia je 150-300 kJ.mol</a:t>
            </a:r>
            <a:r>
              <a:rPr lang="sk-SK" baseline="30000" dirty="0" smtClean="0"/>
              <a:t>-1</a:t>
            </a:r>
          </a:p>
          <a:p>
            <a:r>
              <a:rPr lang="sk-SK" dirty="0" smtClean="0"/>
              <a:t>Princíp: </a:t>
            </a:r>
            <a:r>
              <a:rPr lang="sk-SK" dirty="0" err="1" smtClean="0"/>
              <a:t>spoluzdieľanie</a:t>
            </a:r>
            <a:r>
              <a:rPr lang="sk-SK" dirty="0" smtClean="0"/>
              <a:t> 1 alebo viacerých elektrónových párov</a:t>
            </a:r>
          </a:p>
          <a:p>
            <a:r>
              <a:rPr lang="sk-SK" dirty="0" smtClean="0"/>
              <a:t>Každý z prvkov sa podieľa na väzbe svojim voľným elektrónom a prvky vytvoria spolu pár/páry</a:t>
            </a:r>
            <a:endParaRPr lang="sk-SK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  <a:solidFill>
            <a:srgbClr val="FFFF66"/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Koordinačné zlúčeniny =komplexy</a:t>
            </a:r>
            <a:endParaRPr lang="sk-SK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/>
              <a:t>- </a:t>
            </a:r>
            <a:r>
              <a:rPr lang="sk-SK" sz="2800" b="1" dirty="0" err="1" smtClean="0"/>
              <a:t>donorno-akceptorná</a:t>
            </a:r>
            <a:r>
              <a:rPr lang="sk-SK" sz="2800" b="1" dirty="0" smtClean="0"/>
              <a:t> väzba</a:t>
            </a:r>
          </a:p>
          <a:p>
            <a:pPr>
              <a:buNone/>
            </a:pPr>
            <a:r>
              <a:rPr lang="sk-SK" b="1" dirty="0" smtClean="0"/>
              <a:t>sú zložené z dvoch častí: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a.)</a:t>
            </a:r>
            <a:r>
              <a:rPr lang="sk-SK" b="1" dirty="0" smtClean="0"/>
              <a:t> </a:t>
            </a:r>
            <a:r>
              <a:rPr lang="sk-SK" b="1" u="sng" dirty="0" smtClean="0">
                <a:solidFill>
                  <a:srgbClr val="FF0000"/>
                </a:solidFill>
              </a:rPr>
              <a:t>centrálny atóm</a:t>
            </a:r>
            <a:r>
              <a:rPr lang="sk-SK" u="sng" dirty="0" smtClean="0"/>
              <a:t> </a:t>
            </a:r>
            <a:r>
              <a:rPr lang="sk-SK" dirty="0" smtClean="0"/>
              <a:t>– príjemca - </a:t>
            </a:r>
            <a:r>
              <a:rPr lang="sk-SK" b="1" dirty="0" err="1" smtClean="0"/>
              <a:t>akceptor</a:t>
            </a:r>
            <a:r>
              <a:rPr lang="sk-SK" dirty="0" smtClean="0"/>
              <a:t>, má voľný </a:t>
            </a:r>
            <a:r>
              <a:rPr lang="sk-SK" dirty="0" err="1" smtClean="0"/>
              <a:t>orbitál</a:t>
            </a:r>
            <a:r>
              <a:rPr lang="sk-SK" dirty="0" smtClean="0"/>
              <a:t>  (najčastejšie atóm prechodného kovu)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b.) </a:t>
            </a:r>
            <a:r>
              <a:rPr lang="sk-SK" b="1" u="sng" dirty="0" err="1" smtClean="0">
                <a:solidFill>
                  <a:srgbClr val="00B050"/>
                </a:solidFill>
              </a:rPr>
              <a:t>ligand</a:t>
            </a:r>
            <a:r>
              <a:rPr lang="sk-SK" b="1" dirty="0" smtClean="0"/>
              <a:t> </a:t>
            </a:r>
            <a:r>
              <a:rPr lang="sk-SK" dirty="0" smtClean="0"/>
              <a:t>– darca – </a:t>
            </a:r>
            <a:r>
              <a:rPr lang="sk-SK" b="1" dirty="0" err="1" smtClean="0"/>
              <a:t>donor</a:t>
            </a:r>
            <a:r>
              <a:rPr lang="sk-SK" b="1" dirty="0" smtClean="0"/>
              <a:t>, </a:t>
            </a:r>
            <a:r>
              <a:rPr lang="sk-SK" dirty="0" smtClean="0"/>
              <a:t>anión alebo neutrálna molekula, má voľný elektrónový pár</a:t>
            </a:r>
          </a:p>
          <a:p>
            <a:pPr>
              <a:buNone/>
            </a:pPr>
            <a:endParaRPr lang="sk-SK" sz="28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2. Koordinačná </a:t>
            </a:r>
            <a:r>
              <a:rPr lang="sk-SK" b="1" dirty="0" smtClean="0"/>
              <a:t>väzba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  <a:solidFill>
            <a:srgbClr val="FFC000"/>
          </a:solidFill>
        </p:spPr>
        <p:txBody>
          <a:bodyPr>
            <a:normAutofit lnSpcReduction="10000"/>
          </a:bodyPr>
          <a:lstStyle/>
          <a:p>
            <a:pPr algn="ctr">
              <a:buFont typeface="Wingdings" pitchFamily="2" charset="2"/>
              <a:buNone/>
            </a:pPr>
            <a:r>
              <a:rPr lang="sk-SK" b="1" i="1" dirty="0" smtClean="0"/>
              <a:t>Princíp:</a:t>
            </a:r>
          </a:p>
          <a:p>
            <a:pPr algn="ctr">
              <a:buFont typeface="Wingdings" pitchFamily="2" charset="2"/>
              <a:buNone/>
            </a:pPr>
            <a:r>
              <a:rPr lang="sk-SK" b="1" i="1" dirty="0" smtClean="0"/>
              <a:t>- </a:t>
            </a:r>
            <a:r>
              <a:rPr lang="en-US" b="1" i="1" dirty="0" err="1" smtClean="0"/>
              <a:t>spočíva</a:t>
            </a:r>
            <a:r>
              <a:rPr lang="en-US" b="1" i="1" dirty="0" smtClean="0"/>
              <a:t> v tom, </a:t>
            </a:r>
            <a:r>
              <a:rPr lang="sk-SK" b="1" i="1" dirty="0" smtClean="0"/>
              <a:t>že</a:t>
            </a:r>
            <a:r>
              <a:rPr lang="en-US" b="1" i="1" dirty="0" smtClean="0"/>
              <a:t> </a:t>
            </a:r>
            <a:r>
              <a:rPr lang="en-US" b="1" i="1" dirty="0" err="1" smtClean="0"/>
              <a:t>jeden</a:t>
            </a:r>
            <a:r>
              <a:rPr lang="en-US" b="1" i="1" dirty="0" smtClean="0"/>
              <a:t> </a:t>
            </a:r>
            <a:r>
              <a:rPr lang="en-US" b="1" i="1" dirty="0" err="1" smtClean="0"/>
              <a:t>prvok</a:t>
            </a:r>
            <a:r>
              <a:rPr lang="en-US" b="1" i="1" dirty="0" smtClean="0"/>
              <a:t> </a:t>
            </a:r>
            <a:r>
              <a:rPr lang="en-US" b="1" i="1" dirty="0" err="1" smtClean="0"/>
              <a:t>má</a:t>
            </a:r>
            <a:r>
              <a:rPr lang="en-US" b="1" i="1" dirty="0" smtClean="0"/>
              <a:t> </a:t>
            </a:r>
            <a:r>
              <a:rPr lang="en-US" b="1" i="1" dirty="0" err="1" smtClean="0"/>
              <a:t>voľný</a:t>
            </a:r>
            <a:r>
              <a:rPr lang="en-US" b="1" i="1" dirty="0" smtClean="0"/>
              <a:t> </a:t>
            </a:r>
            <a:r>
              <a:rPr lang="en-US" b="1" i="1" dirty="0" err="1" smtClean="0"/>
              <a:t>elektrónový</a:t>
            </a:r>
            <a:r>
              <a:rPr lang="en-US" b="1" i="1" dirty="0" smtClean="0"/>
              <a:t> </a:t>
            </a:r>
            <a:r>
              <a:rPr lang="en-US" b="1" i="1" dirty="0" err="1" smtClean="0"/>
              <a:t>pár</a:t>
            </a:r>
            <a:r>
              <a:rPr lang="en-US" b="1" i="1" dirty="0" smtClean="0"/>
              <a:t> a </a:t>
            </a:r>
            <a:r>
              <a:rPr lang="en-US" b="1" i="1" dirty="0" err="1" smtClean="0"/>
              <a:t>druhý</a:t>
            </a:r>
            <a:r>
              <a:rPr lang="en-US" b="1" i="1" dirty="0" smtClean="0"/>
              <a:t> </a:t>
            </a:r>
            <a:r>
              <a:rPr lang="en-US" b="1" i="1" dirty="0" err="1" smtClean="0"/>
              <a:t>má</a:t>
            </a:r>
            <a:r>
              <a:rPr lang="en-US" b="1" i="1" dirty="0" smtClean="0"/>
              <a:t> </a:t>
            </a:r>
            <a:r>
              <a:rPr lang="en-US" b="1" i="1" dirty="0" err="1" smtClean="0"/>
              <a:t>voľné</a:t>
            </a:r>
            <a:r>
              <a:rPr lang="en-US" b="1" i="1" dirty="0" smtClean="0"/>
              <a:t> </a:t>
            </a:r>
            <a:r>
              <a:rPr lang="en-US" b="1" i="1" dirty="0" err="1" smtClean="0"/>
              <a:t>orbitály</a:t>
            </a:r>
            <a:r>
              <a:rPr lang="en-US" b="1" i="1" dirty="0" smtClean="0"/>
              <a:t>, </a:t>
            </a:r>
            <a:r>
              <a:rPr lang="en-US" b="1" i="1" dirty="0" err="1" smtClean="0"/>
              <a:t>kde</a:t>
            </a:r>
            <a:r>
              <a:rPr lang="en-US" b="1" i="1" dirty="0" smtClean="0"/>
              <a:t> by </a:t>
            </a:r>
            <a:r>
              <a:rPr lang="en-US" b="1" i="1" dirty="0" err="1" smtClean="0"/>
              <a:t>ich</a:t>
            </a:r>
            <a:r>
              <a:rPr lang="en-US" b="1" i="1" dirty="0" smtClean="0"/>
              <a:t> </a:t>
            </a:r>
            <a:r>
              <a:rPr lang="en-US" b="1" i="1" dirty="0" err="1" smtClean="0"/>
              <a:t>umiestnil</a:t>
            </a:r>
            <a:endParaRPr lang="en-US" b="1" i="1" dirty="0" smtClean="0"/>
          </a:p>
          <a:p>
            <a:pPr algn="ctr">
              <a:buFont typeface="Wingdings" pitchFamily="2" charset="2"/>
              <a:buNone/>
            </a:pPr>
            <a:r>
              <a:rPr lang="en-US" b="1" i="1" dirty="0" smtClean="0"/>
              <a:t> 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Picture 2" descr="http://upload.wikimedia.org/wikipedia/commons/8/8a/Hexafluorido%C5%BEelezit%C3%BD_a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581400"/>
            <a:ext cx="2689101" cy="30682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493</Words>
  <Application>Microsoft Office PowerPoint</Application>
  <PresentationFormat>Prezentácia na obrazovke (4:3)</PresentationFormat>
  <Paragraphs>124</Paragraphs>
  <Slides>26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27" baseType="lpstr">
      <vt:lpstr>Motív Office</vt:lpstr>
      <vt:lpstr>Jednoduchá=sigma väzba – vzniká prekrytím orbitálov na spojnici jadier, je možná voľná rotácia</vt:lpstr>
      <vt:lpstr>Násobná = π-väzba – vzniká prekrytím orbitálov kolmo na spojnicu jadier, nie je možná voľná rotácia</vt:lpstr>
      <vt:lpstr>Snímka 3</vt:lpstr>
      <vt:lpstr>Obsah</vt:lpstr>
      <vt:lpstr>Prečo zlúčeniny tvoria chemické väzby?</vt:lpstr>
      <vt:lpstr>Typy chemických väzieb</vt:lpstr>
      <vt:lpstr>1. KOVALENTNÁ VÄZBA </vt:lpstr>
      <vt:lpstr>Koordinačné zlúčeniny =komplexy</vt:lpstr>
      <vt:lpstr>2. Koordinačná väzba</vt:lpstr>
      <vt:lpstr>Koordinačné číslo</vt:lpstr>
      <vt:lpstr>3. Iónová väzba</vt:lpstr>
      <vt:lpstr>Snímka 12</vt:lpstr>
      <vt:lpstr>Snímka 13</vt:lpstr>
      <vt:lpstr>4.Väzba v kovoch</vt:lpstr>
      <vt:lpstr>Snímka 15</vt:lpstr>
      <vt:lpstr>Snímka 16</vt:lpstr>
      <vt:lpstr> Vodíkové väzby</vt:lpstr>
      <vt:lpstr> Vodíkové väzby</vt:lpstr>
      <vt:lpstr>Snímka 19</vt:lpstr>
      <vt:lpstr>Stredné postavenie medzi väzbami</vt:lpstr>
      <vt:lpstr>Medzimolekulové sily - sú dôvodom vyššieho varu vody  - nižšej sily HF oproti HCl, HBr, HI vyššie teploty varu alkoholov ako éterov rovnakého zloženia</vt:lpstr>
      <vt:lpstr>Van der Waalsove sily</vt:lpstr>
      <vt:lpstr>Snímka 23</vt:lpstr>
      <vt:lpstr>Snímka 24</vt:lpstr>
      <vt:lpstr>Snímka 25</vt:lpstr>
      <vt:lpstr>Snímka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Chemická väzba</dc:title>
  <dc:creator>lensk</dc:creator>
  <cp:lastModifiedBy>Gymgl</cp:lastModifiedBy>
  <cp:revision>82</cp:revision>
  <dcterms:modified xsi:type="dcterms:W3CDTF">2020-03-30T12:05:36Z</dcterms:modified>
</cp:coreProperties>
</file>