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6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F9AB-8E0D-4674-9D50-0E5CF2E8A02C}" type="datetimeFigureOut">
              <a:rPr lang="sk-SK" smtClean="0"/>
              <a:pPr/>
              <a:t>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3F68-CAF8-4889-8CA8-391A829BB75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80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00B0F0"/>
                    </a:gs>
                    <a:gs pos="50000">
                      <a:srgbClr val="A7E8FF"/>
                    </a:gs>
                    <a:gs pos="80000">
                      <a:srgbClr val="00B0F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Fyzikálne deje</a:t>
            </a:r>
            <a:endParaRPr lang="sk-SK" sz="80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00B0F0"/>
                  </a:gs>
                  <a:gs pos="50000">
                    <a:srgbClr val="A7E8FF"/>
                  </a:gs>
                  <a:gs pos="80000">
                    <a:srgbClr val="00B0F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latin typeface="Arial Narrow" pitchFamily="34" charset="0"/>
              </a:rPr>
              <a:t>Spoznávame chemické reakcie </a:t>
            </a:r>
            <a:endParaRPr lang="sk-SK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Arial Narrow" pitchFamily="34" charset="0"/>
              </a:rPr>
              <a:t>v </a:t>
            </a:r>
            <a:r>
              <a:rPr lang="sk-SK" b="1" dirty="0">
                <a:solidFill>
                  <a:schemeClr val="tx1"/>
                </a:solidFill>
                <a:latin typeface="Arial Narrow" pitchFamily="34" charset="0"/>
              </a:rPr>
              <a:t>našom </a:t>
            </a:r>
            <a:r>
              <a:rPr lang="sk-SK" b="1" dirty="0" smtClean="0">
                <a:solidFill>
                  <a:schemeClr val="tx1"/>
                </a:solidFill>
                <a:latin typeface="Arial Narrow" pitchFamily="34" charset="0"/>
              </a:rPr>
              <a:t>okolí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Arial Narrow" pitchFamily="34" charset="0"/>
              </a:rPr>
              <a:t>7. ročník</a:t>
            </a:r>
            <a:endParaRPr lang="sk-SK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4" name="Obrázok 3" descr="640px-water_molecule_3dsv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6834" y="4357694"/>
            <a:ext cx="2671446" cy="2500306"/>
          </a:xfrm>
          <a:prstGeom prst="rect">
            <a:avLst/>
          </a:prstGeom>
        </p:spPr>
      </p:pic>
      <p:pic>
        <p:nvPicPr>
          <p:cNvPr id="5" name="Obrázok 4" descr="1194985953459004817books-aj.svg_aj_ashton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3" y="4214818"/>
            <a:ext cx="3000396" cy="2660351"/>
          </a:xfrm>
          <a:prstGeom prst="rect">
            <a:avLst/>
          </a:prstGeom>
        </p:spPr>
      </p:pic>
      <p:pic>
        <p:nvPicPr>
          <p:cNvPr id="6" name="Obrázok 5" descr="stacked-books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642918"/>
            <a:ext cx="2471642" cy="1239954"/>
          </a:xfrm>
          <a:prstGeom prst="rect">
            <a:avLst/>
          </a:prstGeom>
        </p:spPr>
      </p:pic>
      <p:pic>
        <p:nvPicPr>
          <p:cNvPr id="7" name="Obrázok 6" descr="11949860551867639225ice_cube_jarno_vasamaa_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802" y="214290"/>
            <a:ext cx="3088477" cy="1840607"/>
          </a:xfrm>
          <a:prstGeom prst="rect">
            <a:avLst/>
          </a:prstGeom>
        </p:spPr>
      </p:pic>
      <p:pic>
        <p:nvPicPr>
          <p:cNvPr id="8" name="Obrázok 7" descr="12279729111789012250Muga_Armchair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71472" y="214291"/>
            <a:ext cx="2110885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Telesá a látky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>
                <a:latin typeface="Arial Narrow" pitchFamily="34" charset="0"/>
              </a:rPr>
              <a:t>predmety, veci okolo nás (napr. kniha, </a:t>
            </a:r>
            <a:r>
              <a:rPr lang="sk-SK" dirty="0" smtClean="0">
                <a:latin typeface="Arial Narrow" pitchFamily="34" charset="0"/>
              </a:rPr>
              <a:t>pohár, nábytok) nazývame </a:t>
            </a:r>
            <a:r>
              <a:rPr lang="sk-SK" b="1" dirty="0" smtClean="0">
                <a:latin typeface="Arial Narrow" pitchFamily="34" charset="0"/>
              </a:rPr>
              <a:t>telesá</a:t>
            </a:r>
          </a:p>
          <a:p>
            <a:pPr>
              <a:buBlip>
                <a:blip r:embed="rId2"/>
              </a:buBlip>
            </a:pP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pPr>
              <a:buBlip>
                <a:blip r:embed="rId2"/>
              </a:buBlip>
            </a:pPr>
            <a:r>
              <a:rPr lang="pl-PL" dirty="0">
                <a:latin typeface="Arial Narrow" pitchFamily="34" charset="0"/>
              </a:rPr>
              <a:t>telesá sú zložené z</a:t>
            </a:r>
            <a:r>
              <a:rPr lang="pl-PL" b="1" dirty="0">
                <a:latin typeface="Arial Narrow" pitchFamily="34" charset="0"/>
              </a:rPr>
              <a:t> látok </a:t>
            </a:r>
            <a:r>
              <a:rPr lang="pl-PL" dirty="0">
                <a:latin typeface="Arial Narrow" pitchFamily="34" charset="0"/>
              </a:rPr>
              <a:t>(napr. z </a:t>
            </a:r>
            <a:r>
              <a:rPr lang="pl-PL" dirty="0" smtClean="0">
                <a:latin typeface="Arial Narrow" pitchFamily="34" charset="0"/>
              </a:rPr>
              <a:t>papiera,</a:t>
            </a:r>
            <a:r>
              <a:rPr lang="pl-PL" b="1" dirty="0" smtClean="0">
                <a:latin typeface="Arial Narrow" pitchFamily="34" charset="0"/>
              </a:rPr>
              <a:t> </a:t>
            </a:r>
            <a:r>
              <a:rPr lang="sk-SK" dirty="0" smtClean="0">
                <a:latin typeface="Arial Narrow" pitchFamily="34" charset="0"/>
              </a:rPr>
              <a:t>skla, dreva)</a:t>
            </a: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stacked-books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714620"/>
            <a:ext cx="2471642" cy="1239954"/>
          </a:xfrm>
          <a:prstGeom prst="rect">
            <a:avLst/>
          </a:prstGeom>
        </p:spPr>
      </p:pic>
      <p:pic>
        <p:nvPicPr>
          <p:cNvPr id="5" name="Obrázok 4" descr="11949859751544442461lemonade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116" y="2782044"/>
            <a:ext cx="1214446" cy="1129435"/>
          </a:xfrm>
          <a:prstGeom prst="rect">
            <a:avLst/>
          </a:prstGeom>
        </p:spPr>
      </p:pic>
      <p:pic>
        <p:nvPicPr>
          <p:cNvPr id="6" name="Obrázok 5" descr="1248179380933577373whisky_glass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2857496"/>
            <a:ext cx="1006514" cy="1078665"/>
          </a:xfrm>
          <a:prstGeom prst="rect">
            <a:avLst/>
          </a:prstGeom>
        </p:spPr>
      </p:pic>
      <p:pic>
        <p:nvPicPr>
          <p:cNvPr id="9" name="Obrázok 8" descr="11954296111581224882Machovka_Bookcase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7884" y="2214554"/>
            <a:ext cx="1817661" cy="1672248"/>
          </a:xfrm>
          <a:prstGeom prst="rect">
            <a:avLst/>
          </a:prstGeom>
        </p:spPr>
      </p:pic>
      <p:pic>
        <p:nvPicPr>
          <p:cNvPr id="10" name="Obrázok 9" descr="12279729111789012250Muga_Armchair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2643182"/>
            <a:ext cx="1225081" cy="1285260"/>
          </a:xfrm>
          <a:prstGeom prst="rect">
            <a:avLst/>
          </a:prstGeom>
        </p:spPr>
      </p:pic>
      <p:pic>
        <p:nvPicPr>
          <p:cNvPr id="11" name="Obrázok 10" descr="end-table-m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694" y="2928934"/>
            <a:ext cx="903083" cy="1080798"/>
          </a:xfrm>
          <a:prstGeom prst="rect">
            <a:avLst/>
          </a:prstGeom>
        </p:spPr>
      </p:pic>
      <p:pic>
        <p:nvPicPr>
          <p:cNvPr id="12" name="Obrázok 11" descr="1197093030121222568BenBois_Paper_corner.svg.m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0232" y="4357694"/>
            <a:ext cx="1357322" cy="1892604"/>
          </a:xfrm>
          <a:prstGeom prst="rect">
            <a:avLst/>
          </a:prstGeom>
        </p:spPr>
      </p:pic>
      <p:pic>
        <p:nvPicPr>
          <p:cNvPr id="13" name="Obrázok 12" descr="beveled-glass-m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86050" y="5141555"/>
            <a:ext cx="4064512" cy="1043966"/>
          </a:xfrm>
          <a:prstGeom prst="rect">
            <a:avLst/>
          </a:prstGeom>
        </p:spPr>
      </p:pic>
      <p:pic>
        <p:nvPicPr>
          <p:cNvPr id="14" name="Obrázok 13" descr="12279738201383389510Farmeral_Wood_Icon.svg.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57884" y="4857760"/>
            <a:ext cx="2634721" cy="150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Strihanie papiera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strihaním sme </a:t>
            </a:r>
            <a:r>
              <a:rPr lang="sk-SK" b="1" dirty="0" smtClean="0">
                <a:latin typeface="Arial Narrow" pitchFamily="34" charset="0"/>
              </a:rPr>
              <a:t>z papiera </a:t>
            </a:r>
            <a:r>
              <a:rPr lang="sk-SK" dirty="0" smtClean="0">
                <a:latin typeface="Arial Narrow" pitchFamily="34" charset="0"/>
              </a:rPr>
              <a:t>urobili </a:t>
            </a:r>
            <a:r>
              <a:rPr lang="sk-SK" b="1" dirty="0" smtClean="0">
                <a:latin typeface="Arial Narrow" pitchFamily="34" charset="0"/>
              </a:rPr>
              <a:t>viac telies </a:t>
            </a:r>
            <a:r>
              <a:rPr lang="sk-SK" dirty="0" smtClean="0">
                <a:latin typeface="Arial Narrow" pitchFamily="34" charset="0"/>
              </a:rPr>
              <a:t>odlišného tvaru </a:t>
            </a:r>
          </a:p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papier nastrihaný na maličké kúsky, alebo pokrčený, stále je </a:t>
            </a:r>
            <a:r>
              <a:rPr lang="pl-PL" dirty="0" smtClean="0">
                <a:latin typeface="Arial Narrow" pitchFamily="34" charset="0"/>
              </a:rPr>
              <a:t>to </a:t>
            </a:r>
            <a:r>
              <a:rPr lang="pl-PL" b="1" dirty="0" smtClean="0">
                <a:latin typeface="Arial Narrow" pitchFamily="34" charset="0"/>
              </a:rPr>
              <a:t>tá istá látka </a:t>
            </a:r>
            <a:r>
              <a:rPr lang="pl-PL" dirty="0" smtClean="0">
                <a:latin typeface="Arial Narrow" pitchFamily="34" charset="0"/>
              </a:rPr>
              <a:t>– papier</a:t>
            </a: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4983837754871406bb_txt_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4143380"/>
            <a:ext cx="1571636" cy="1791902"/>
          </a:xfrm>
          <a:prstGeom prst="rect">
            <a:avLst/>
          </a:prstGeom>
        </p:spPr>
      </p:pic>
      <p:grpSp>
        <p:nvGrpSpPr>
          <p:cNvPr id="9" name="Skupina 8"/>
          <p:cNvGrpSpPr/>
          <p:nvPr/>
        </p:nvGrpSpPr>
        <p:grpSpPr>
          <a:xfrm>
            <a:off x="3286116" y="3929066"/>
            <a:ext cx="2382025" cy="1868772"/>
            <a:chOff x="2786050" y="3929066"/>
            <a:chExt cx="2382025" cy="1868772"/>
          </a:xfrm>
        </p:grpSpPr>
        <p:pic>
          <p:nvPicPr>
            <p:cNvPr id="7" name="Obrázok 6" descr="1195421917234993363TheresaKnott_scissors_open.svg.m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3929066"/>
              <a:ext cx="2024835" cy="803185"/>
            </a:xfrm>
            <a:prstGeom prst="rect">
              <a:avLst/>
            </a:prstGeom>
          </p:spPr>
        </p:pic>
        <p:pic>
          <p:nvPicPr>
            <p:cNvPr id="6" name="Obrázok 5" descr="12117622381157016304DooFi_Trash_Bins_4.svg.m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6050" y="4357694"/>
              <a:ext cx="1401612" cy="1440144"/>
            </a:xfrm>
            <a:prstGeom prst="rect">
              <a:avLst/>
            </a:prstGeom>
          </p:spPr>
        </p:pic>
      </p:grpSp>
      <p:pic>
        <p:nvPicPr>
          <p:cNvPr id="8" name="Obrázok 7" descr="edit-delete-m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2198" y="3857628"/>
            <a:ext cx="2117716" cy="217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Rozbitie taniera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b="1" dirty="0" smtClean="0">
                <a:latin typeface="Arial Narrow" pitchFamily="34" charset="0"/>
              </a:rPr>
              <a:t>rozbitím</a:t>
            </a:r>
            <a:r>
              <a:rPr lang="sk-SK" dirty="0" smtClean="0">
                <a:latin typeface="Arial Narrow" pitchFamily="34" charset="0"/>
              </a:rPr>
              <a:t> kladivom na malé kúsky sme </a:t>
            </a:r>
            <a:r>
              <a:rPr lang="sk-SK" b="1" dirty="0" smtClean="0">
                <a:latin typeface="Arial Narrow" pitchFamily="34" charset="0"/>
              </a:rPr>
              <a:t>zmenili tvar </a:t>
            </a:r>
            <a:r>
              <a:rPr lang="sk-SK" dirty="0" smtClean="0">
                <a:latin typeface="Arial Narrow" pitchFamily="34" charset="0"/>
              </a:rPr>
              <a:t>a počet telies, ale </a:t>
            </a:r>
            <a:r>
              <a:rPr lang="sk-SK" b="1" dirty="0" smtClean="0">
                <a:latin typeface="Arial Narrow" pitchFamily="34" charset="0"/>
              </a:rPr>
              <a:t>látka zostala tá istá </a:t>
            </a:r>
            <a:r>
              <a:rPr lang="sk-SK" dirty="0" smtClean="0">
                <a:latin typeface="Arial Narrow" pitchFamily="34" charset="0"/>
              </a:rPr>
              <a:t>– porcelán</a:t>
            </a: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70891441491280517PackardJennings_Karate_girl_breaks_board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1608" y="2786058"/>
            <a:ext cx="1998732" cy="3162015"/>
          </a:xfrm>
          <a:prstGeom prst="rect">
            <a:avLst/>
          </a:prstGeom>
        </p:spPr>
      </p:pic>
      <p:pic>
        <p:nvPicPr>
          <p:cNvPr id="5" name="Obrázok 4" descr="01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3571876"/>
            <a:ext cx="3452810" cy="2589608"/>
          </a:xfrm>
          <a:prstGeom prst="rect">
            <a:avLst/>
          </a:prstGeom>
        </p:spPr>
      </p:pic>
      <p:pic>
        <p:nvPicPr>
          <p:cNvPr id="6" name="Obrázok 5" descr="11949850341130296826hammer_peterm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2" y="3214686"/>
            <a:ext cx="2322877" cy="1920245"/>
          </a:xfrm>
          <a:prstGeom prst="rect">
            <a:avLst/>
          </a:prstGeom>
        </p:spPr>
      </p:pic>
      <p:pic>
        <p:nvPicPr>
          <p:cNvPr id="8" name="Obrázok 7" descr="rozbity_tanier_sxc_up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9124" y="2857496"/>
            <a:ext cx="1785950" cy="1742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600" dirty="0" smtClean="0">
                <a:ln>
                  <a:solidFill>
                    <a:schemeClr val="tx1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Roztopenie snehuliaka</a:t>
            </a:r>
            <a:endParaRPr lang="sk-SK" sz="6600" dirty="0">
              <a:ln>
                <a:solidFill>
                  <a:schemeClr val="tx1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0B0F0"/>
              </a:gs>
              <a:gs pos="50000">
                <a:srgbClr val="A7E8FF"/>
              </a:gs>
              <a:gs pos="10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keď sa topí </a:t>
            </a:r>
            <a:r>
              <a:rPr lang="sk-SK" b="1" dirty="0" smtClean="0">
                <a:latin typeface="Arial Narrow" pitchFamily="34" charset="0"/>
              </a:rPr>
              <a:t>tuhá voda </a:t>
            </a:r>
            <a:r>
              <a:rPr lang="sk-SK" dirty="0" smtClean="0">
                <a:latin typeface="Arial Narrow" pitchFamily="34" charset="0"/>
              </a:rPr>
              <a:t>(sneh), mení sa na </a:t>
            </a:r>
            <a:r>
              <a:rPr lang="sk-SK" b="1" dirty="0" smtClean="0">
                <a:latin typeface="Arial Narrow" pitchFamily="34" charset="0"/>
              </a:rPr>
              <a:t>kvapalnú vodu </a:t>
            </a:r>
            <a:r>
              <a:rPr lang="sk-SK" dirty="0" smtClean="0">
                <a:latin typeface="Arial Narrow" pitchFamily="34" charset="0"/>
              </a:rPr>
              <a:t>a tá sa vyparuje na </a:t>
            </a:r>
            <a:r>
              <a:rPr lang="sk-SK" b="1" dirty="0" smtClean="0">
                <a:latin typeface="Arial Narrow" pitchFamily="34" charset="0"/>
              </a:rPr>
              <a:t>plynnú vodu </a:t>
            </a:r>
            <a:r>
              <a:rPr lang="sk-SK" dirty="0" smtClean="0">
                <a:latin typeface="Arial Narrow" pitchFamily="34" charset="0"/>
              </a:rPr>
              <a:t>(vodnú paru)</a:t>
            </a:r>
          </a:p>
          <a:p>
            <a:pPr>
              <a:buBlip>
                <a:blip r:embed="rId2"/>
              </a:buBlip>
            </a:pPr>
            <a:r>
              <a:rPr lang="sk-SK" dirty="0" smtClean="0">
                <a:latin typeface="Arial Narrow" pitchFamily="34" charset="0"/>
              </a:rPr>
              <a:t>voda </a:t>
            </a:r>
            <a:r>
              <a:rPr lang="sk-SK" b="1" dirty="0" smtClean="0">
                <a:latin typeface="Arial Narrow" pitchFamily="34" charset="0"/>
              </a:rPr>
              <a:t>mení svoje skupenstvo</a:t>
            </a:r>
            <a:r>
              <a:rPr lang="sk-SK" dirty="0" smtClean="0">
                <a:latin typeface="Arial Narrow" pitchFamily="34" charset="0"/>
              </a:rPr>
              <a:t>, ale zostáva zložená stále </a:t>
            </a:r>
            <a:r>
              <a:rPr lang="sk-SK" b="1" dirty="0" smtClean="0">
                <a:latin typeface="Arial Narrow" pitchFamily="34" charset="0"/>
              </a:rPr>
              <a:t>z tých istých častíc </a:t>
            </a:r>
            <a:endParaRPr lang="sk-SK" dirty="0" smtClean="0">
              <a:latin typeface="Arial Narrow" pitchFamily="34" charset="0"/>
            </a:endParaRPr>
          </a:p>
          <a:p>
            <a:pPr>
              <a:buNone/>
            </a:pPr>
            <a:endParaRPr lang="sk-SK" dirty="0" smtClean="0">
              <a:latin typeface="Arial Narrow" pitchFamily="34" charset="0"/>
            </a:endParaRPr>
          </a:p>
          <a:p>
            <a:endParaRPr lang="sk-SK" dirty="0"/>
          </a:p>
        </p:txBody>
      </p:sp>
      <p:pic>
        <p:nvPicPr>
          <p:cNvPr id="4" name="Obrázok 3" descr="1195445532903915793TheresaKnott_Snowman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4281494"/>
            <a:ext cx="2428892" cy="2347929"/>
          </a:xfrm>
          <a:prstGeom prst="rect">
            <a:avLst/>
          </a:prstGeom>
        </p:spPr>
      </p:pic>
      <p:pic>
        <p:nvPicPr>
          <p:cNvPr id="5" name="Obrázok 4" descr="11949860551867639225ice_cube_jarno_vasamaa_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7747" y="4286256"/>
            <a:ext cx="2882947" cy="1718120"/>
          </a:xfrm>
          <a:prstGeom prst="rect">
            <a:avLst/>
          </a:prstGeom>
        </p:spPr>
      </p:pic>
      <p:pic>
        <p:nvPicPr>
          <p:cNvPr id="6" name="Obrázok 5" descr="water-drop-md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6143636" y="5143512"/>
            <a:ext cx="1583810" cy="918610"/>
          </a:xfrm>
          <a:prstGeom prst="rect">
            <a:avLst/>
          </a:prstGeom>
        </p:spPr>
      </p:pic>
      <p:pic>
        <p:nvPicPr>
          <p:cNvPr id="7" name="Obrázok 6" descr="12576743041847283355J_Alves_drops_1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7884" y="4572008"/>
            <a:ext cx="2300655" cy="1848194"/>
          </a:xfrm>
          <a:prstGeom prst="rect">
            <a:avLst/>
          </a:prstGeom>
        </p:spPr>
      </p:pic>
      <p:pic>
        <p:nvPicPr>
          <p:cNvPr id="8" name="Obrázok 7" descr="12065750371464835756cfry_Cloud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16" y="3714752"/>
            <a:ext cx="1692383" cy="925169"/>
          </a:xfrm>
          <a:prstGeom prst="rect">
            <a:avLst/>
          </a:prstGeom>
        </p:spPr>
      </p:pic>
      <p:pic>
        <p:nvPicPr>
          <p:cNvPr id="9" name="Obrázok 8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8794" y="5715016"/>
            <a:ext cx="834495" cy="781035"/>
          </a:xfrm>
          <a:prstGeom prst="rect">
            <a:avLst/>
          </a:prstGeom>
        </p:spPr>
      </p:pic>
      <p:pic>
        <p:nvPicPr>
          <p:cNvPr id="10" name="Obrázok 9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7686" y="4929198"/>
            <a:ext cx="834495" cy="781035"/>
          </a:xfrm>
          <a:prstGeom prst="rect">
            <a:avLst/>
          </a:prstGeom>
        </p:spPr>
      </p:pic>
      <p:pic>
        <p:nvPicPr>
          <p:cNvPr id="11" name="Obrázok 10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43636" y="5715016"/>
            <a:ext cx="834495" cy="781035"/>
          </a:xfrm>
          <a:prstGeom prst="rect">
            <a:avLst/>
          </a:prstGeom>
        </p:spPr>
      </p:pic>
      <p:pic>
        <p:nvPicPr>
          <p:cNvPr id="12" name="Obrázok 11" descr="640px-water_molecule_3dsvg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2462" y="4214818"/>
            <a:ext cx="834495" cy="78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600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Ďalšie fyzikálne deje: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596" y="1928802"/>
            <a:ext cx="2286016" cy="421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357158" y="6215082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latin typeface="Arial Narrow" pitchFamily="34" charset="0"/>
              </a:rPr>
              <a:t>Pri fyzikálnych dejoch sa látky nemenia na iné látky.</a:t>
            </a:r>
            <a:endParaRPr lang="sk-SK" sz="3200" dirty="0">
              <a:latin typeface="Arial Narrow" pitchFamily="34" charset="0"/>
            </a:endParaRPr>
          </a:p>
        </p:txBody>
      </p:sp>
      <p:pic>
        <p:nvPicPr>
          <p:cNvPr id="12" name="Obrázok 11" descr="1665_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3786190"/>
            <a:ext cx="3000087" cy="2341933"/>
          </a:xfrm>
          <a:prstGeom prst="rect">
            <a:avLst/>
          </a:prstGeom>
        </p:spPr>
      </p:pic>
      <p:pic>
        <p:nvPicPr>
          <p:cNvPr id="14" name="Obrázok 13" descr="ek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56" y="1643050"/>
            <a:ext cx="2205805" cy="2286016"/>
          </a:xfrm>
          <a:prstGeom prst="rect">
            <a:avLst/>
          </a:prstGeom>
        </p:spPr>
      </p:pic>
      <p:pic>
        <p:nvPicPr>
          <p:cNvPr id="15" name="Obrázok 14" descr="water_gla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80" y="1686468"/>
            <a:ext cx="1928826" cy="2895048"/>
          </a:xfrm>
          <a:prstGeom prst="rect">
            <a:avLst/>
          </a:prstGeom>
        </p:spPr>
      </p:pic>
      <p:pic>
        <p:nvPicPr>
          <p:cNvPr id="13" name="Obrázok 12" descr="dama-s-dceroa-a-hadicou-v-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388" y="3286124"/>
            <a:ext cx="2419357" cy="284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latin typeface="Bernard MT Condensed" pitchFamily="18" charset="0"/>
              </a:rPr>
              <a:t> </a:t>
            </a:r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latin typeface="Impact" pitchFamily="34" charset="0"/>
              </a:rPr>
              <a:t>Ďakujem za pozornosť!</a:t>
            </a:r>
            <a:endParaRPr lang="sk-SK" sz="6000" dirty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gradFill>
            <a:gsLst>
              <a:gs pos="20000">
                <a:srgbClr val="00B0F0"/>
              </a:gs>
              <a:gs pos="50000">
                <a:srgbClr val="A7E8FF"/>
              </a:gs>
              <a:gs pos="80000">
                <a:srgbClr val="00B0F0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27000" dist="127000" dir="30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Blip>
                <a:blip r:embed="rId2"/>
              </a:buBlip>
            </a:pPr>
            <a:endParaRPr lang="sk-SK" sz="2400" dirty="0" smtClean="0">
              <a:latin typeface="Arial Narrow" pitchFamily="34" charset="0"/>
            </a:endParaRP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</a:t>
            </a:r>
          </a:p>
          <a:p>
            <a:pPr>
              <a:buNone/>
            </a:pPr>
            <a:endParaRPr lang="sk-SK" sz="3600" b="1" dirty="0" smtClean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  <a:p>
            <a:pPr>
              <a:buNone/>
            </a:pPr>
            <a:r>
              <a:rPr lang="sk-SK" sz="3600" b="1" dirty="0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    </a:t>
            </a:r>
          </a:p>
          <a:p>
            <a:pPr>
              <a:buNone/>
            </a:pPr>
            <a:r>
              <a:rPr lang="sk-SK" sz="3600" b="1" smtClean="0">
                <a:ln>
                  <a:solidFill>
                    <a:sysClr val="windowText" lastClr="000000"/>
                  </a:solidFill>
                </a:ln>
                <a:gradFill>
                  <a:gsLst>
                    <a:gs pos="20000">
                      <a:srgbClr val="FF0000"/>
                    </a:gs>
                    <a:gs pos="50000">
                      <a:srgbClr val="FFA7A7"/>
                    </a:gs>
                    <a:gs pos="80000">
                      <a:srgbClr val="FF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    </a:t>
            </a:r>
            <a:endParaRPr lang="sk-SK" sz="3600" dirty="0">
              <a:ln>
                <a:solidFill>
                  <a:sysClr val="windowText" lastClr="000000"/>
                </a:solidFill>
              </a:ln>
              <a:gradFill>
                <a:gsLst>
                  <a:gs pos="20000">
                    <a:srgbClr val="FF0000"/>
                  </a:gs>
                  <a:gs pos="50000">
                    <a:srgbClr val="FFA7A7"/>
                  </a:gs>
                  <a:gs pos="80000">
                    <a:srgbClr val="FF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city-of-canals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714488"/>
            <a:ext cx="3245877" cy="2214578"/>
          </a:xfrm>
          <a:prstGeom prst="rect">
            <a:avLst/>
          </a:prstGeom>
        </p:spPr>
      </p:pic>
      <p:pic>
        <p:nvPicPr>
          <p:cNvPr id="5" name="Obrázok 4" descr="bench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928794" y="3143248"/>
            <a:ext cx="2514659" cy="1397033"/>
          </a:xfrm>
          <a:prstGeom prst="rect">
            <a:avLst/>
          </a:prstGeom>
        </p:spPr>
      </p:pic>
      <p:pic>
        <p:nvPicPr>
          <p:cNvPr id="6" name="Obrázok 5" descr="glassy-folder-m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286379" y="1749125"/>
            <a:ext cx="3302457" cy="3727773"/>
          </a:xfrm>
          <a:prstGeom prst="rect">
            <a:avLst/>
          </a:prstGeom>
        </p:spPr>
      </p:pic>
      <p:pic>
        <p:nvPicPr>
          <p:cNvPr id="7" name="Obrázok 6" descr="myspace-candybardolls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1857364"/>
            <a:ext cx="13144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155</Words>
  <Application>Microsoft Office PowerPoint</Application>
  <PresentationFormat>Prezentácia na obrazovke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Bernard MT Condensed</vt:lpstr>
      <vt:lpstr>Calibri</vt:lpstr>
      <vt:lpstr>Impact</vt:lpstr>
      <vt:lpstr>Motív Office</vt:lpstr>
      <vt:lpstr>Fyzikálne deje</vt:lpstr>
      <vt:lpstr>Telesá a látky</vt:lpstr>
      <vt:lpstr>Strihanie papiera</vt:lpstr>
      <vt:lpstr>Rozbitie taniera</vt:lpstr>
      <vt:lpstr>Roztopenie snehuliaka</vt:lpstr>
      <vt:lpstr>Ďalšie fyzikálne deje:</vt:lpstr>
      <vt:lpstr>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Fyzikálne deje</dc:title>
  <dc:creator>Mgr. Mariana Pavelčáková</dc:creator>
  <cp:lastModifiedBy>Skola</cp:lastModifiedBy>
  <cp:revision>38</cp:revision>
  <dcterms:created xsi:type="dcterms:W3CDTF">2010-11-12T16:43:12Z</dcterms:created>
  <dcterms:modified xsi:type="dcterms:W3CDTF">2021-10-05T17:07:21Z</dcterms:modified>
</cp:coreProperties>
</file>