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6" r:id="rId5"/>
    <p:sldId id="273" r:id="rId6"/>
    <p:sldId id="267" r:id="rId7"/>
    <p:sldId id="268" r:id="rId8"/>
    <p:sldId id="258" r:id="rId9"/>
    <p:sldId id="269" r:id="rId10"/>
    <p:sldId id="270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3CEDF6"/>
    <a:srgbClr val="FFFFCC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70" d="100"/>
          <a:sy n="70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kole.sk/?id_cat=5&amp;clanok=4768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cture.pixmac.com/4/colored-bon-bons-background-food-pixmac-picture-3541696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715" b="5408"/>
          <a:stretch/>
        </p:blipFill>
        <p:spPr bwMode="auto">
          <a:xfrm>
            <a:off x="0" y="1279341"/>
            <a:ext cx="9140687" cy="5578659"/>
          </a:xfrm>
          <a:prstGeom prst="rect">
            <a:avLst/>
          </a:prstGeom>
          <a:solidFill>
            <a:srgbClr val="FFFF99"/>
          </a:solidFill>
        </p:spPr>
      </p:pic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4912" y="4797153"/>
            <a:ext cx="6653471" cy="720080"/>
          </a:xfrm>
          <a:solidFill>
            <a:srgbClr val="FFFFCC"/>
          </a:solidFill>
        </p:spPr>
        <p:txBody>
          <a:bodyPr/>
          <a:lstStyle/>
          <a:p>
            <a:pPr algn="ctr"/>
            <a:r>
              <a:rPr lang="sk-SK" sz="3200" dirty="0" smtClean="0"/>
              <a:t>RNDr. Lenka </a:t>
            </a:r>
            <a:r>
              <a:rPr lang="sk-SK" sz="3200" dirty="0" err="1" smtClean="0"/>
              <a:t>Škarbeková</a:t>
            </a:r>
            <a:endParaRPr lang="sk-SK" sz="3200" dirty="0" smtClean="0"/>
          </a:p>
          <a:p>
            <a:pPr algn="ctr"/>
            <a:endParaRPr lang="sk-SK" sz="2400" dirty="0" smtClean="0"/>
          </a:p>
        </p:txBody>
      </p:sp>
      <p:sp>
        <p:nvSpPr>
          <p:cNvPr id="4" name="Obdĺžnik 3"/>
          <p:cNvSpPr/>
          <p:nvPr/>
        </p:nvSpPr>
        <p:spPr>
          <a:xfrm>
            <a:off x="827583" y="2967335"/>
            <a:ext cx="7488833" cy="1754326"/>
          </a:xfrm>
          <a:prstGeom prst="rect">
            <a:avLst/>
          </a:prstGeom>
          <a:solidFill>
            <a:srgbClr val="FFFF99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Chemické látky a zmesi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34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  <a:solidFill>
            <a:srgbClr val="FFFFCC"/>
          </a:solidFill>
        </p:spPr>
        <p:txBody>
          <a:bodyPr>
            <a:normAutofit fontScale="90000"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sk-SK" dirty="0" smtClean="0"/>
              <a:t>Z čoho je zložený betón a kde sa využíva?</a:t>
            </a:r>
            <a:endParaRPr lang="sk-SK" dirty="0"/>
          </a:p>
        </p:txBody>
      </p:sp>
      <p:pic>
        <p:nvPicPr>
          <p:cNvPr id="2050" name="Picture 2" descr="http://www.bpsaust.com/images/ab-gb-cement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2592288" cy="20146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2725801" y="2846892"/>
            <a:ext cx="785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052" name="Picture 4" descr="http://www.lukabeton.sk/images/stoens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938" y="3467585"/>
            <a:ext cx="2384714" cy="17894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/>
          <p:cNvSpPr/>
          <p:nvPr/>
        </p:nvSpPr>
        <p:spPr>
          <a:xfrm>
            <a:off x="5900652" y="2846892"/>
            <a:ext cx="785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054" name="Picture 6" descr="12 litrov vod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726" y="1498538"/>
            <a:ext cx="1769649" cy="19690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3491880" y="5301208"/>
            <a:ext cx="2448272" cy="1163787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sk-SK" sz="2400" dirty="0" smtClean="0">
                <a:solidFill>
                  <a:schemeClr val="tx1"/>
                </a:solidFill>
              </a:rPr>
              <a:t>Štrk alebo piesok</a:t>
            </a:r>
            <a:endParaRPr lang="sk-S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22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835536"/>
          </a:xfrm>
          <a:solidFill>
            <a:srgbClr val="FFFFCC"/>
          </a:solidFill>
        </p:spPr>
        <p:txBody>
          <a:bodyPr/>
          <a:lstStyle/>
          <a:p>
            <a:r>
              <a:rPr lang="sk-SK" dirty="0" smtClean="0"/>
              <a:t>Látky delíme na: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844824"/>
            <a:ext cx="8183880" cy="41879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sk-SK" sz="4000" b="1" dirty="0"/>
              <a:t>c</a:t>
            </a:r>
            <a:r>
              <a:rPr lang="sk-SK" sz="4000" b="1" dirty="0" smtClean="0"/>
              <a:t>hemicky čisté látky</a:t>
            </a:r>
          </a:p>
          <a:p>
            <a:pPr marL="514350" indent="-514350">
              <a:buFont typeface="+mj-lt"/>
              <a:buAutoNum type="arabicParenR"/>
            </a:pPr>
            <a:r>
              <a:rPr lang="sk-SK" sz="4000" b="1" dirty="0" smtClean="0"/>
              <a:t>zmesi </a:t>
            </a:r>
            <a:endParaRPr lang="sk-SK" sz="4000" b="1" dirty="0"/>
          </a:p>
        </p:txBody>
      </p:sp>
    </p:spTree>
    <p:extLst>
      <p:ext uri="{BB962C8B-B14F-4D97-AF65-F5344CB8AC3E}">
        <p14:creationId xmlns="" xmlns:p14="http://schemas.microsoft.com/office/powerpoint/2010/main" val="18732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5254" y="188640"/>
            <a:ext cx="8183880" cy="763528"/>
          </a:xfrm>
          <a:solidFill>
            <a:srgbClr val="FFFFCC"/>
          </a:solidFill>
        </p:spPr>
        <p:txBody>
          <a:bodyPr>
            <a:normAutofit/>
          </a:bodyPr>
          <a:lstStyle/>
          <a:p>
            <a:r>
              <a:rPr lang="sk-SK" sz="4000" b="1" dirty="0" smtClean="0"/>
              <a:t>1.Chemicky č</a:t>
            </a:r>
            <a:r>
              <a:rPr lang="sk-SK" sz="4000" dirty="0" smtClean="0"/>
              <a:t>isté </a:t>
            </a:r>
            <a:r>
              <a:rPr lang="sk-SK" sz="4000" b="1" dirty="0" smtClean="0"/>
              <a:t>látky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8629" y="908720"/>
            <a:ext cx="8855371" cy="554461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sk-SK" dirty="0" smtClean="0"/>
              <a:t>sú zložené iba z častíc </a:t>
            </a:r>
            <a:r>
              <a:rPr lang="sk-SK" b="1" dirty="0"/>
              <a:t>rovnakého </a:t>
            </a:r>
            <a:r>
              <a:rPr lang="sk-SK" b="1" dirty="0" smtClean="0"/>
              <a:t>druhu</a:t>
            </a:r>
          </a:p>
          <a:p>
            <a:pPr algn="just"/>
            <a:r>
              <a:rPr lang="sk-SK" dirty="0" smtClean="0"/>
              <a:t>Patria sem: 1.chemické prvky </a:t>
            </a:r>
          </a:p>
          <a:p>
            <a:pPr algn="just">
              <a:buNone/>
            </a:pPr>
            <a:r>
              <a:rPr lang="sk-SK" dirty="0" smtClean="0"/>
              <a:t>                    2.zlúčeniny</a:t>
            </a:r>
          </a:p>
          <a:p>
            <a:pPr algn="just">
              <a:buNone/>
            </a:pPr>
            <a:r>
              <a:rPr lang="sk-SK" dirty="0" smtClean="0"/>
              <a:t>ÚLOHA: pod obrázok dopíšte </a:t>
            </a:r>
            <a:r>
              <a:rPr lang="sk-SK" sz="2600" b="1" u="sng" dirty="0" smtClean="0"/>
              <a:t>názov </a:t>
            </a:r>
            <a:r>
              <a:rPr lang="sk-SK" sz="2600" b="1" u="sng" dirty="0" err="1" smtClean="0"/>
              <a:t>látky+vzorec</a:t>
            </a:r>
            <a:endParaRPr lang="sk-SK" b="1" u="sng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r>
              <a:rPr lang="sk-SK" b="1" dirty="0" smtClean="0"/>
              <a:t>__________</a:t>
            </a:r>
            <a:r>
              <a:rPr lang="sk-SK" dirty="0" smtClean="0"/>
              <a:t>  </a:t>
            </a:r>
            <a:r>
              <a:rPr lang="sk-SK" b="1" dirty="0" smtClean="0"/>
              <a:t>____________  ___________</a:t>
            </a:r>
          </a:p>
          <a:p>
            <a:pPr marL="0" indent="0">
              <a:buNone/>
            </a:pPr>
            <a:r>
              <a:rPr lang="sk-SK" b="1" dirty="0" smtClean="0"/>
              <a:t>__________  ____________  __ uhlík C___</a:t>
            </a:r>
          </a:p>
        </p:txBody>
      </p:sp>
      <p:pic>
        <p:nvPicPr>
          <p:cNvPr id="2050" name="Picture 2" descr="Kuchynská so&amp;lcaron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44486"/>
            <a:ext cx="2195726" cy="2376264"/>
          </a:xfrm>
          <a:prstGeom prst="rect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o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694"/>
          <a:stretch/>
        </p:blipFill>
        <p:spPr bwMode="auto">
          <a:xfrm>
            <a:off x="3100970" y="2744486"/>
            <a:ext cx="2671097" cy="2376264"/>
          </a:xfrm>
          <a:prstGeom prst="rect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upload.wikimedia.org/wikipedia/commons/thumb/1/1d/%C5%BDivo%C4%8Di%C5%A1n%C3%A9_uhl%C3%AD_%28Carbocit%29.jpg/800px-%C5%BDivo%C4%8Di%C5%A1n%C3%A9_uhl%C3%AD_%28Carbocit%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980" t="3698" r="9396" b="3115"/>
          <a:stretch/>
        </p:blipFill>
        <p:spPr bwMode="auto">
          <a:xfrm>
            <a:off x="6156176" y="2750574"/>
            <a:ext cx="2639169" cy="2376264"/>
          </a:xfrm>
          <a:prstGeom prst="rect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home.stranka.info/stranky/home/C/A/fotky/ceruzka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882" y="188640"/>
            <a:ext cx="542925" cy="952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516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majú stále zloženie a stále usporiadanie stavebných </a:t>
            </a:r>
            <a:r>
              <a:rPr lang="sk-SK" dirty="0" smtClean="0"/>
              <a:t>častíc</a:t>
            </a:r>
            <a:endParaRPr lang="sk-SK" dirty="0"/>
          </a:p>
          <a:p>
            <a:endParaRPr lang="sk-SK" dirty="0"/>
          </a:p>
        </p:txBody>
      </p:sp>
      <p:pic>
        <p:nvPicPr>
          <p:cNvPr id="4" name="Picture 2" descr="http://oskole.sk/images/chemickelatk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6036139" cy="35210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Šesťcípa hviezda 4">
            <a:hlinkClick r:id="rId3"/>
          </p:cNvPr>
          <p:cNvSpPr/>
          <p:nvPr/>
        </p:nvSpPr>
        <p:spPr>
          <a:xfrm>
            <a:off x="7020272" y="2420888"/>
            <a:ext cx="1440160" cy="1656184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PSP</a:t>
            </a:r>
            <a:endParaRPr lang="sk-SK" sz="2400" b="1" dirty="0"/>
          </a:p>
        </p:txBody>
      </p:sp>
      <p:sp>
        <p:nvSpPr>
          <p:cNvPr id="6" name="Obdĺžnik 5"/>
          <p:cNvSpPr/>
          <p:nvPr/>
        </p:nvSpPr>
        <p:spPr>
          <a:xfrm>
            <a:off x="611560" y="5157192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400" dirty="0" smtClean="0"/>
              <a:t>Chemické látky vieme zapísať chemickou značkou alebo vzorcom!!!!</a:t>
            </a:r>
          </a:p>
        </p:txBody>
      </p:sp>
    </p:spTree>
    <p:extLst>
      <p:ext uri="{BB962C8B-B14F-4D97-AF65-F5344CB8AC3E}">
        <p14:creationId xmlns="" xmlns:p14="http://schemas.microsoft.com/office/powerpoint/2010/main" val="29982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Zopakujme si značky prvkov, doplňte chýbajúci názov alebo značku:</a:t>
            </a:r>
          </a:p>
          <a:p>
            <a:pPr>
              <a:buNone/>
            </a:pP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1547664" y="1844824"/>
          <a:ext cx="6120680" cy="439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0"/>
                <a:gridCol w="3060340"/>
              </a:tblGrid>
              <a:tr h="549061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Značka prvku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 názov prvku</a:t>
                      </a:r>
                      <a:endParaRPr lang="sk-SK" sz="24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H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kyslík</a:t>
                      </a:r>
                      <a:endParaRPr lang="sk-SK" sz="24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N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endParaRPr lang="sk-SK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chlór</a:t>
                      </a:r>
                      <a:endParaRPr lang="sk-SK" sz="24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S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endParaRPr lang="sk-SK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sodík</a:t>
                      </a:r>
                      <a:endParaRPr lang="sk-SK" sz="24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lang="sk-SK" sz="2400" dirty="0" err="1" smtClean="0"/>
                        <a:t>Fe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vlastnosti látok môžeme merať a vyjadrovať číslom</a:t>
            </a:r>
          </a:p>
          <a:p>
            <a:r>
              <a:rPr lang="sk-SK" dirty="0" smtClean="0"/>
              <a:t>napr</a:t>
            </a:r>
            <a:r>
              <a:rPr lang="sk-SK" dirty="0"/>
              <a:t>.</a:t>
            </a:r>
            <a:r>
              <a:rPr lang="sk-SK" dirty="0" smtClean="0"/>
              <a:t> 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algn="just">
              <a:buFont typeface="Wingdings" pitchFamily="2" charset="2"/>
              <a:buChar char="ü"/>
            </a:pPr>
            <a:r>
              <a:rPr lang="sk-SK" b="1" dirty="0" smtClean="0"/>
              <a:t>Kde by sme mohli nájsť jednotlivé vlastnosti látok?</a:t>
            </a:r>
            <a:endParaRPr lang="sk-SK" b="1" dirty="0"/>
          </a:p>
        </p:txBody>
      </p:sp>
      <p:sp>
        <p:nvSpPr>
          <p:cNvPr id="4" name="Obdĺžnik 3"/>
          <p:cNvSpPr/>
          <p:nvPr/>
        </p:nvSpPr>
        <p:spPr>
          <a:xfrm>
            <a:off x="755576" y="1844824"/>
            <a:ext cx="2591204" cy="1538883"/>
          </a:xfrm>
          <a:prstGeom prst="rect">
            <a:avLst/>
          </a:prstGeom>
          <a:solidFill>
            <a:srgbClr val="FFFF99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</a:t>
            </a:r>
            <a:r>
              <a:rPr lang="sk-SK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eplota</a:t>
            </a:r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sk-SK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topenia</a:t>
            </a:r>
            <a:endParaRPr lang="sk-SK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6084168" y="2204864"/>
            <a:ext cx="2383987" cy="707886"/>
          </a:xfrm>
          <a:prstGeom prst="rect">
            <a:avLst/>
          </a:prstGeom>
          <a:solidFill>
            <a:srgbClr val="FFFF99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hustota</a:t>
            </a:r>
            <a:endParaRPr lang="sk-SK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074" name="Picture 2" descr="Matematicke, fyzikalne a chemicke tabulky pre SS ob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933056"/>
            <a:ext cx="1970647" cy="27352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3491880" y="1916832"/>
            <a:ext cx="2398412" cy="1323439"/>
          </a:xfrm>
          <a:prstGeom prst="rect">
            <a:avLst/>
          </a:prstGeom>
          <a:solidFill>
            <a:srgbClr val="FFFF99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</a:t>
            </a:r>
            <a:r>
              <a:rPr lang="sk-SK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eplota </a:t>
            </a:r>
          </a:p>
          <a:p>
            <a:pPr algn="ctr"/>
            <a:r>
              <a:rPr lang="sk-SK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varu</a:t>
            </a:r>
            <a:endParaRPr lang="sk-SK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034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568952" cy="6453336"/>
          </a:xfrm>
        </p:spPr>
        <p:txBody>
          <a:bodyPr>
            <a:normAutofit fontScale="90000"/>
          </a:bodyPr>
          <a:lstStyle/>
          <a:p>
            <a:pPr algn="just"/>
            <a:r>
              <a:rPr lang="sk-SK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Úloha 1:</a:t>
            </a: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Nájdite teplotu varu etanolu (alkoholu, liehu) CH</a:t>
            </a:r>
            <a:r>
              <a:rPr lang="sk-SK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</a:t>
            </a:r>
            <a:r>
              <a:rPr lang="sk-SK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OH.</a:t>
            </a:r>
            <a:b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sz="4900" dirty="0" err="1" smtClean="0">
                <a:solidFill>
                  <a:srgbClr val="FF0000"/>
                </a:solidFill>
              </a:rPr>
              <a:t>Tv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sz="4400" dirty="0" smtClean="0">
                <a:solidFill>
                  <a:srgbClr val="FF0000"/>
                </a:solidFill>
              </a:rPr>
              <a:t>(etanolu)= ________</a:t>
            </a:r>
            <a:r>
              <a:rPr lang="sk-SK" dirty="0">
                <a:solidFill>
                  <a:srgbClr val="FF0000"/>
                </a:solidFill>
              </a:rPr>
              <a:t/>
            </a:r>
            <a:br>
              <a:rPr lang="sk-SK" dirty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sk-SK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Úloha 2:</a:t>
            </a: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Porovnajte ju s teplotou varu vody. Uveďte medzi nich znak menší, väčší alebo rovný &lt;&gt;=) </a:t>
            </a:r>
            <a:b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b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sk-SK" dirty="0" smtClean="0"/>
              <a:t> </a:t>
            </a:r>
            <a:r>
              <a:rPr lang="sk-SK" dirty="0" err="1" smtClean="0">
                <a:solidFill>
                  <a:srgbClr val="FF0000"/>
                </a:solidFill>
              </a:rPr>
              <a:t>Tv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>
                <a:solidFill>
                  <a:srgbClr val="FF0000"/>
                </a:solidFill>
              </a:rPr>
              <a:t>(etanolu</a:t>
            </a:r>
            <a:r>
              <a:rPr lang="sk-SK" dirty="0" smtClean="0">
                <a:solidFill>
                  <a:srgbClr val="FF0000"/>
                </a:solidFill>
              </a:rPr>
              <a:t>)         </a:t>
            </a:r>
            <a:r>
              <a:rPr lang="sk-SK" dirty="0" err="1" smtClean="0">
                <a:solidFill>
                  <a:srgbClr val="FF0000"/>
                </a:solidFill>
              </a:rPr>
              <a:t>Tv</a:t>
            </a:r>
            <a:r>
              <a:rPr lang="sk-SK" dirty="0" smtClean="0">
                <a:solidFill>
                  <a:srgbClr val="FF0000"/>
                </a:solidFill>
              </a:rPr>
              <a:t> (vody)</a:t>
            </a:r>
            <a:r>
              <a:rPr lang="sk-SK" dirty="0">
                <a:solidFill>
                  <a:srgbClr val="FF0000"/>
                </a:solidFill>
              </a:rPr>
              <a:t/>
            </a:r>
            <a:br>
              <a:rPr lang="sk-SK" dirty="0">
                <a:solidFill>
                  <a:srgbClr val="FF0000"/>
                </a:solidFill>
              </a:rPr>
            </a:br>
            <a:r>
              <a:rPr lang="sk-SK" dirty="0">
                <a:solidFill>
                  <a:srgbClr val="FF0000"/>
                </a:solidFill>
              </a:rPr>
              <a:t/>
            </a:r>
            <a:br>
              <a:rPr lang="sk-SK" dirty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___________           ___________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4" name="Picture 2" descr="http://www.home.stranka.info/stranky/home/C/A/fotky/ceruzka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075" y="0"/>
            <a:ext cx="542925" cy="952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3779912" y="5085184"/>
            <a:ext cx="1368152" cy="108012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59993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183880" cy="1051560"/>
          </a:xfrm>
          <a:solidFill>
            <a:srgbClr val="FFFFCC"/>
          </a:solidFill>
        </p:spPr>
        <p:txBody>
          <a:bodyPr>
            <a:normAutofit/>
          </a:bodyPr>
          <a:lstStyle/>
          <a:p>
            <a:r>
              <a:rPr lang="sk-SK" sz="4000" dirty="0" smtClean="0"/>
              <a:t>2.Zmesi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4187952"/>
          </a:xfrm>
        </p:spPr>
        <p:txBody>
          <a:bodyPr/>
          <a:lstStyle/>
          <a:p>
            <a:r>
              <a:rPr lang="sk-SK" dirty="0" smtClean="0"/>
              <a:t>sú zložené z 2 alebo</a:t>
            </a:r>
            <a:r>
              <a:rPr lang="sk-SK" dirty="0"/>
              <a:t> </a:t>
            </a:r>
            <a:r>
              <a:rPr lang="sk-SK" dirty="0" smtClean="0"/>
              <a:t>viacerých látok 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2050" name="Picture 2" descr="http://oskole.sk/images/chemickelatky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17400"/>
            <a:ext cx="4873724" cy="29242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638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pic>
        <p:nvPicPr>
          <p:cNvPr id="5122" name="Picture 2" descr="http://nestle-catalogue.lion.cz/export-web/cukrovinky_sk/products/images/1/main_orion-studentska-pecat-biela-200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17636">
            <a:off x="198315" y="1494435"/>
            <a:ext cx="2668604" cy="15181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vyzivadeti.sk/o-potravinach/mlieko-a-mliecne-vyrobky/preview-file/10978555_s-33.jpg&amp;w=220&amp;h=1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1346">
            <a:off x="846523" y="4465932"/>
            <a:ext cx="2273727" cy="16536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preciosa-ornela.com/img/gallery/decorative-glass_05_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5291">
            <a:off x="1910026" y="2742932"/>
            <a:ext cx="2620616" cy="14558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Betón a betónovani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3830"/>
          <a:stretch/>
        </p:blipFill>
        <p:spPr bwMode="auto">
          <a:xfrm rot="1880967">
            <a:off x="7094063" y="1059837"/>
            <a:ext cx="1534551" cy="2411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Zdroj:http://upload.wikimedia.org/wikipedia/commons/thumb/4/40/Granite_82mw0001.jpg/800px-Granite_82mw000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1234">
            <a:off x="6947920" y="4309390"/>
            <a:ext cx="1989792" cy="13862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www.chudnutie-ako.sk/chudnutie-v-sebaobrane-foto/domaci-chlieb-00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293096"/>
            <a:ext cx="2215762" cy="18557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aesar šalát - Crispy chicke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0492"/>
          <a:stretch/>
        </p:blipFill>
        <p:spPr bwMode="auto">
          <a:xfrm>
            <a:off x="3995936" y="980728"/>
            <a:ext cx="2624090" cy="16676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Nadpis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4680520" cy="936104"/>
          </a:xfrm>
          <a:solidFill>
            <a:srgbClr val="FFFFCC"/>
          </a:solidFill>
        </p:spPr>
        <p:txBody>
          <a:bodyPr>
            <a:normAutofit/>
          </a:bodyPr>
          <a:lstStyle/>
          <a:p>
            <a:r>
              <a:rPr lang="sk-SK" sz="4000" dirty="0" smtClean="0"/>
              <a:t>Príklady zmesí</a:t>
            </a:r>
            <a:endParaRPr lang="sk-SK" sz="4000" dirty="0"/>
          </a:p>
        </p:txBody>
      </p:sp>
      <p:sp>
        <p:nvSpPr>
          <p:cNvPr id="11" name="Zaoblený obdĺžnik 10"/>
          <p:cNvSpPr/>
          <p:nvPr/>
        </p:nvSpPr>
        <p:spPr>
          <a:xfrm>
            <a:off x="4139952" y="2636912"/>
            <a:ext cx="2232248" cy="576064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 smtClean="0">
                <a:solidFill>
                  <a:schemeClr val="tx1"/>
                </a:solidFill>
              </a:rPr>
              <a:t>Šalalát</a:t>
            </a:r>
            <a:r>
              <a:rPr lang="sk-SK" sz="2400" dirty="0" smtClean="0">
                <a:solidFill>
                  <a:schemeClr val="tx1"/>
                </a:solidFill>
              </a:rPr>
              <a:t> </a:t>
            </a:r>
            <a:r>
              <a:rPr lang="sk-SK" sz="24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12" name="Zaoblený obdĺžnik 11"/>
          <p:cNvSpPr/>
          <p:nvPr/>
        </p:nvSpPr>
        <p:spPr>
          <a:xfrm rot="20755142">
            <a:off x="1296172" y="6019046"/>
            <a:ext cx="2232248" cy="576064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mlieko</a:t>
            </a:r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13" name="Zaoblený obdĺžnik 12"/>
          <p:cNvSpPr/>
          <p:nvPr/>
        </p:nvSpPr>
        <p:spPr>
          <a:xfrm rot="1622025">
            <a:off x="6400489" y="5543620"/>
            <a:ext cx="2232248" cy="576064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žula</a:t>
            </a:r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14" name="Zaoblený obdĺžnik 13"/>
          <p:cNvSpPr/>
          <p:nvPr/>
        </p:nvSpPr>
        <p:spPr>
          <a:xfrm>
            <a:off x="3995936" y="6021288"/>
            <a:ext cx="2376264" cy="836712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Cereálne pečivo</a:t>
            </a:r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15" name="Zaoblený obdĺžnik 14"/>
          <p:cNvSpPr/>
          <p:nvPr/>
        </p:nvSpPr>
        <p:spPr>
          <a:xfrm rot="20617066">
            <a:off x="2411760" y="4005064"/>
            <a:ext cx="2160240" cy="504056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Sklo</a:t>
            </a:r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16" name="Zaoblený obdĺžnik 15"/>
          <p:cNvSpPr/>
          <p:nvPr/>
        </p:nvSpPr>
        <p:spPr>
          <a:xfrm rot="19823611">
            <a:off x="994647" y="2639664"/>
            <a:ext cx="2232248" cy="683217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 smtClean="0">
                <a:solidFill>
                  <a:schemeClr val="tx1"/>
                </a:solidFill>
              </a:rPr>
              <a:t>Študenstká</a:t>
            </a:r>
            <a:r>
              <a:rPr lang="sk-SK" sz="2400" dirty="0" smtClean="0">
                <a:solidFill>
                  <a:schemeClr val="tx1"/>
                </a:solidFill>
              </a:rPr>
              <a:t> pečať</a:t>
            </a:r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17" name="Zaoblený obdĺžnik 16"/>
          <p:cNvSpPr/>
          <p:nvPr/>
        </p:nvSpPr>
        <p:spPr>
          <a:xfrm rot="1695064">
            <a:off x="6329055" y="3101672"/>
            <a:ext cx="1804480" cy="576064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Betón</a:t>
            </a:r>
            <a:endParaRPr lang="sk-S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339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334</TotalTime>
  <Words>156</Words>
  <Application>Microsoft Office PowerPoint</Application>
  <PresentationFormat>Prezentácia na obrazovke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Aspekt</vt:lpstr>
      <vt:lpstr>Snímka 1</vt:lpstr>
      <vt:lpstr>Látky delíme na:</vt:lpstr>
      <vt:lpstr>1.Chemicky čisté látky</vt:lpstr>
      <vt:lpstr>Snímka 4</vt:lpstr>
      <vt:lpstr>Snímka 5</vt:lpstr>
      <vt:lpstr>Snímka 6</vt:lpstr>
      <vt:lpstr>Úloha 1: Nájdite teplotu varu etanolu (alkoholu, liehu) CH3CH2OH.  Tv (etanolu)= ________  Úloha 2: Porovnajte ju s teplotou varu vody. Uveďte medzi nich znak menší, väčší alebo rovný &lt;&gt;=)     Tv (etanolu)         Tv (vody)  ___________           ___________ </vt:lpstr>
      <vt:lpstr>2.Zmesi</vt:lpstr>
      <vt:lpstr>Príklady zmesí</vt:lpstr>
      <vt:lpstr>Z čoho je zložený betón a kde sa využíva?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Chemické látky</dc:title>
  <dc:creator>lensk</dc:creator>
  <cp:lastModifiedBy>Gymgl</cp:lastModifiedBy>
  <cp:revision>28</cp:revision>
  <dcterms:created xsi:type="dcterms:W3CDTF">2014-11-29T13:12:36Z</dcterms:created>
  <dcterms:modified xsi:type="dcterms:W3CDTF">2020-05-13T12:12:13Z</dcterms:modified>
</cp:coreProperties>
</file>