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oramenný trojuholník 6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5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957818FF-D463-4E92-9E4F-B7772F83158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725E5A-6600-47A7-AE90-44FAF93536E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C012-6F36-4229-9962-191E44C73349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1D92-A712-43E0-9EEC-035A8A1B020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44F3-5A77-4D7B-A9EC-CA38D7B872B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64AE6-3D6F-4844-9B1A-B46A6F826E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6307D-6613-434F-825E-4987F558F9F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62C5-59A3-4069-A36A-575ACDB350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oramenný trojuholník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Rovná spojnica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CDEAE-D2BE-4240-9EDF-E6F870EEEF2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AEE8-4D14-4D22-B008-13557024F6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3A8A-83E9-4992-ADF7-05472E4E9E2B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7815E-3AA4-4305-9DE6-69F290C27D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04678-5D58-4DEA-A871-89889BAEA43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E1C94600-0398-45C5-8017-6BC263B754B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0CA2C-4D8A-4C4A-AEA1-6A2ACFDEA61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9D6B9-84AA-4325-BD99-1521272924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1F54C-F856-4DA2-8B00-863308F68488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633C-801A-43B3-A196-89B002BB6AE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02522126-F9AC-4B81-8E88-F77531B84C06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C252EF45-0A62-4DD3-9701-80BED9FDC7D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2B98CA36-55FE-41CA-B3BC-36E10219C8B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949FBB20-7561-43C1-95E0-693D094825C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3A84B6B-ACC1-4A57-B5B9-D0E0045B0D8F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BA7F4E9-417E-4124-90A3-D74D3435F7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8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marL="484188" indent="-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5FD47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2pPr>
      <a:lvl3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3pPr>
      <a:lvl4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4pPr>
      <a:lvl5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5FD47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89C897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57158" y="214290"/>
            <a:ext cx="8329642" cy="1347046"/>
          </a:xfrm>
          <a:gradFill>
            <a:gsLst>
              <a:gs pos="0">
                <a:schemeClr val="accent2">
                  <a:tint val="70000"/>
                  <a:satMod val="130000"/>
                </a:schemeClr>
              </a:gs>
              <a:gs pos="43000">
                <a:schemeClr val="accent2">
                  <a:tint val="44000"/>
                  <a:satMod val="165000"/>
                </a:schemeClr>
              </a:gs>
              <a:gs pos="93000">
                <a:schemeClr val="accent2">
                  <a:tint val="15000"/>
                  <a:satMod val="165000"/>
                </a:schemeClr>
              </a:gs>
              <a:gs pos="100000">
                <a:schemeClr val="accent2">
                  <a:tint val="5000"/>
                  <a:satMod val="250000"/>
                </a:schemeClr>
              </a:gs>
            </a:gsLst>
            <a:path>
              <a:fillToRect l="50000" t="130000" r="50000" b="-30000"/>
            </a:path>
          </a:gradFill>
          <a:ln>
            <a:solidFill>
              <a:schemeClr val="accent2">
                <a:shade val="50000"/>
                <a:satMod val="103000"/>
              </a:schemeClr>
            </a:solidFill>
          </a:ln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bIns="0" anchor="b">
            <a:normAutofit fontScale="9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sk-SK" sz="5000" dirty="0" smtClean="0">
                <a:ln>
                  <a:noFill/>
                </a:ln>
                <a:effectLst/>
              </a:rPr>
              <a:t>Z uvedených pojmov vytvorte pojmovú mapu!</a:t>
            </a:r>
            <a:endParaRPr lang="sk-SK" sz="5000" dirty="0">
              <a:ln>
                <a:noFill/>
              </a:ln>
              <a:effectLst/>
            </a:endParaRPr>
          </a:p>
        </p:txBody>
      </p:sp>
      <p:sp>
        <p:nvSpPr>
          <p:cNvPr id="28677" name="Zástupný symbol obsahu 2"/>
          <p:cNvSpPr>
            <a:spLocks noGrp="1"/>
          </p:cNvSpPr>
          <p:nvPr>
            <p:ph idx="4294967295"/>
          </p:nvPr>
        </p:nvSpPr>
        <p:spPr>
          <a:xfrm>
            <a:off x="285750" y="1714500"/>
            <a:ext cx="8401050" cy="4857750"/>
          </a:xfrm>
        </p:spPr>
        <p:txBody>
          <a:bodyPr/>
          <a:lstStyle/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Nukleová kyselina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Bielkovina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Biomakromolekulová látka		fosfodiesterová väzba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Živá sústava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Aminokyselina			A,G,C,T, U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Nukleotid				ribóza, H3PO4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Nukleozid				jadro + mimo jadra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Peptidová väzba			globulárne, fibrilárne </a:t>
            </a:r>
          </a:p>
          <a:p>
            <a:pPr marL="273050" indent="-273050">
              <a:buFont typeface="Wingdings 2" pitchFamily="18" charset="2"/>
              <a:buNone/>
            </a:pPr>
            <a:r>
              <a:rPr lang="sk-SK" sz="2400" smtClean="0">
                <a:latin typeface="Constantia" pitchFamily="18" charset="0"/>
              </a:rPr>
              <a:t>Watson + Creek			DNA + RNA</a:t>
            </a:r>
          </a:p>
          <a:p>
            <a:pPr marL="273050" indent="-273050">
              <a:buFont typeface="Wingdings 2" pitchFamily="18" charset="2"/>
              <a:buNone/>
            </a:pPr>
            <a:endParaRPr lang="sk-SK" sz="2400" smtClean="0">
              <a:latin typeface="Constantia" pitchFamily="18" charset="0"/>
            </a:endParaRPr>
          </a:p>
          <a:p>
            <a:pPr marL="273050" indent="-273050">
              <a:buFont typeface="Wingdings 2" pitchFamily="18" charset="2"/>
              <a:buNone/>
            </a:pPr>
            <a:endParaRPr lang="sk-SK" smtClean="0"/>
          </a:p>
        </p:txBody>
      </p:sp>
      <p:pic>
        <p:nvPicPr>
          <p:cNvPr id="28678" name="Picture 2" descr="Výsledok vyhľadávania obrázkov pre dopyt pojmova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908050"/>
            <a:ext cx="28448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052736"/>
            <a:ext cx="8062912" cy="11935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sk-SK" sz="7200" b="1" dirty="0" smtClean="0"/>
              <a:t>TYPY BUNIEK</a:t>
            </a:r>
            <a:endParaRPr lang="sk-SK" sz="7200" b="1" dirty="0"/>
          </a:p>
        </p:txBody>
      </p:sp>
      <p:pic>
        <p:nvPicPr>
          <p:cNvPr id="4" name="Obrázok 3" descr="rastlinna_bunka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9494">
            <a:off x="520937" y="2424416"/>
            <a:ext cx="3357018" cy="3827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ž.b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204864"/>
            <a:ext cx="4856249" cy="3643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Zástupný symbol obsahu 3" descr="rastlina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716463" cy="6288088"/>
          </a:xfrm>
        </p:spPr>
      </p:pic>
      <p:pic>
        <p:nvPicPr>
          <p:cNvPr id="14338" name="Obrázok 5" descr="člove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5113" y="0"/>
            <a:ext cx="3798887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Obrázok 6" descr="e-coli1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452813"/>
            <a:ext cx="547211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b="1" dirty="0" smtClean="0">
                <a:solidFill>
                  <a:schemeClr val="bg1"/>
                </a:solidFill>
              </a:rPr>
              <a:t>2 základné typy buniek: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Zástupný symbol obsahu 3" descr="prokar.b.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1057275"/>
            <a:ext cx="7127875" cy="5800725"/>
          </a:xfrm>
        </p:spPr>
      </p:pic>
      <p:sp>
        <p:nvSpPr>
          <p:cNvPr id="5" name="BlokTextu 4"/>
          <p:cNvSpPr txBox="1"/>
          <p:nvPr/>
        </p:nvSpPr>
        <p:spPr>
          <a:xfrm>
            <a:off x="250825" y="1341438"/>
            <a:ext cx="654050" cy="76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/>
              <a:t>1.</a:t>
            </a:r>
            <a:endParaRPr lang="sk-SK" sz="44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3276600" y="1557338"/>
            <a:ext cx="935038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2843213" y="1844675"/>
            <a:ext cx="9366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771775" y="2133600"/>
            <a:ext cx="9366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2195513" y="2636838"/>
            <a:ext cx="9366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6156325" y="6165850"/>
            <a:ext cx="9366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1547813" y="3068638"/>
            <a:ext cx="9366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6084888" y="5876925"/>
            <a:ext cx="935037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ok 13" descr="e-coli1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052513"/>
            <a:ext cx="428625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SINIC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3" y="3860800"/>
            <a:ext cx="4103687" cy="3078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BlokTextu 15"/>
          <p:cNvSpPr txBox="1">
            <a:spLocks noChangeArrowheads="1"/>
          </p:cNvSpPr>
          <p:nvPr/>
        </p:nvSpPr>
        <p:spPr bwMode="auto">
          <a:xfrm>
            <a:off x="1187450" y="6381750"/>
            <a:ext cx="889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entury Gothic" pitchFamily="34" charset="0"/>
              </a:rPr>
              <a:t>SINICE</a:t>
            </a:r>
          </a:p>
        </p:txBody>
      </p:sp>
      <p:pic>
        <p:nvPicPr>
          <p:cNvPr id="17" name="Obrázok 16" descr="Halobacteria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2025650"/>
            <a:ext cx="37274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BlokTextu 17"/>
          <p:cNvSpPr txBox="1">
            <a:spLocks noChangeArrowheads="1"/>
          </p:cNvSpPr>
          <p:nvPr/>
        </p:nvSpPr>
        <p:spPr bwMode="auto">
          <a:xfrm>
            <a:off x="4643438" y="4941888"/>
            <a:ext cx="1473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entury Gothic" pitchFamily="34" charset="0"/>
              </a:rPr>
              <a:t>ARCHEÓNY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6386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6387" name="Picture 2" descr="Výsledok vyhľadávania obrázkov pre dopyt stavba bakter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14313"/>
            <a:ext cx="8215313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unkaziv.jpg"/>
          <p:cNvPicPr>
            <a:picLocks noGrp="1" noChangeAspect="1"/>
          </p:cNvPicPr>
          <p:nvPr>
            <p:ph idx="1"/>
          </p:nvPr>
        </p:nvPicPr>
        <p:blipFill>
          <a:blip r:embed="rId2"/>
          <a:srcRect b="7664"/>
          <a:stretch>
            <a:fillRect/>
          </a:stretch>
        </p:blipFill>
        <p:spPr>
          <a:xfrm>
            <a:off x="5000625" y="1700213"/>
            <a:ext cx="4143375" cy="3457575"/>
          </a:xfrm>
        </p:spPr>
      </p:pic>
      <p:pic>
        <p:nvPicPr>
          <p:cNvPr id="5" name="Obrázok 4" descr="bunkarast.jpg"/>
          <p:cNvPicPr>
            <a:picLocks noChangeAspect="1"/>
          </p:cNvPicPr>
          <p:nvPr/>
        </p:nvPicPr>
        <p:blipFill>
          <a:blip r:embed="rId3"/>
          <a:srcRect b="9560"/>
          <a:stretch>
            <a:fillRect/>
          </a:stretch>
        </p:blipFill>
        <p:spPr bwMode="auto">
          <a:xfrm>
            <a:off x="0" y="1700213"/>
            <a:ext cx="487838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79388" y="260350"/>
            <a:ext cx="611187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dirty="0"/>
              <a:t>2.</a:t>
            </a:r>
            <a:endParaRPr lang="sk-SK" sz="4000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4284663" y="404813"/>
            <a:ext cx="2519362" cy="12239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0800000" flipV="1">
            <a:off x="2124075" y="404813"/>
            <a:ext cx="2168525" cy="1223962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ál 12"/>
          <p:cNvSpPr/>
          <p:nvPr/>
        </p:nvSpPr>
        <p:spPr>
          <a:xfrm>
            <a:off x="2700338" y="2997200"/>
            <a:ext cx="792162" cy="71913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7092950" y="2997200"/>
            <a:ext cx="792163" cy="71913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 smtClean="0"/>
              <a:t>Rozdiel medzi rastlinnou a živočíšnou </a:t>
            </a:r>
            <a:r>
              <a:rPr lang="sk-SK" dirty="0" err="1" smtClean="0"/>
              <a:t>eukaryotickou</a:t>
            </a:r>
            <a:r>
              <a:rPr lang="sk-SK" dirty="0" smtClean="0"/>
              <a:t> b.</a:t>
            </a:r>
            <a:endParaRPr lang="sk-SK" dirty="0"/>
          </a:p>
        </p:txBody>
      </p:sp>
      <p:pic>
        <p:nvPicPr>
          <p:cNvPr id="8" name="Zástupný symbol obsahu 7" descr="bunkarast.jpg"/>
          <p:cNvPicPr>
            <a:picLocks noGrp="1" noChangeAspect="1"/>
          </p:cNvPicPr>
          <p:nvPr>
            <p:ph idx="1"/>
          </p:nvPr>
        </p:nvPicPr>
        <p:blipFill>
          <a:blip r:embed="rId2"/>
          <a:srcRect b="9560"/>
          <a:stretch>
            <a:fillRect/>
          </a:stretch>
        </p:blipFill>
        <p:spPr>
          <a:xfrm>
            <a:off x="179388" y="889000"/>
            <a:ext cx="8604250" cy="5969000"/>
          </a:xfrm>
        </p:spPr>
      </p:pic>
      <p:sp>
        <p:nvSpPr>
          <p:cNvPr id="9" name="Obdĺžnik 8"/>
          <p:cNvSpPr/>
          <p:nvPr/>
        </p:nvSpPr>
        <p:spPr>
          <a:xfrm>
            <a:off x="2195513" y="1412875"/>
            <a:ext cx="4105275" cy="36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8538" y="5300663"/>
            <a:ext cx="4606925" cy="1296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0" y="2276475"/>
            <a:ext cx="1547813" cy="2808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019925" y="2060575"/>
            <a:ext cx="1800225" cy="2808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875463" y="3213100"/>
            <a:ext cx="369887" cy="1231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0" y="2205038"/>
            <a:ext cx="1619250" cy="143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B.S.</a:t>
            </a:r>
            <a:endParaRPr lang="sk-SK" sz="2400" dirty="0"/>
          </a:p>
        </p:txBody>
      </p:sp>
      <p:sp>
        <p:nvSpPr>
          <p:cNvPr id="15" name="Šípka doprava 14"/>
          <p:cNvSpPr/>
          <p:nvPr/>
        </p:nvSpPr>
        <p:spPr>
          <a:xfrm>
            <a:off x="250825" y="3933825"/>
            <a:ext cx="1728788" cy="93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C. M.</a:t>
            </a:r>
            <a:endParaRPr lang="sk-SK" dirty="0"/>
          </a:p>
        </p:txBody>
      </p:sp>
      <p:sp>
        <p:nvSpPr>
          <p:cNvPr id="16" name="Obdĺžnik 15"/>
          <p:cNvSpPr/>
          <p:nvPr/>
        </p:nvSpPr>
        <p:spPr>
          <a:xfrm>
            <a:off x="2339975" y="1268413"/>
            <a:ext cx="1944688" cy="5048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 err="1">
                <a:solidFill>
                  <a:sysClr val="windowText" lastClr="000000"/>
                </a:solidFill>
              </a:rPr>
              <a:t>plastidy</a:t>
            </a:r>
            <a:endParaRPr lang="sk-SK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3635375" y="3644900"/>
            <a:ext cx="1223963" cy="647700"/>
          </a:xfrm>
          <a:prstGeom prst="rect">
            <a:avLst/>
          </a:prstGeom>
          <a:noFill/>
          <a:ln w="635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Zástupný symbol obsahu 3" descr="bunkaziv.jpg"/>
          <p:cNvPicPr>
            <a:picLocks noChangeAspect="1"/>
          </p:cNvPicPr>
          <p:nvPr/>
        </p:nvPicPr>
        <p:blipFill>
          <a:blip r:embed="rId2"/>
          <a:srcRect b="7664"/>
          <a:stretch>
            <a:fillRect/>
          </a:stretch>
        </p:blipFill>
        <p:spPr bwMode="auto">
          <a:xfrm>
            <a:off x="539750" y="0"/>
            <a:ext cx="8135938" cy="678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>
            <a:off x="0" y="1052513"/>
            <a:ext cx="2411413" cy="158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/>
              <a:t>Na povrchu: C.M.</a:t>
            </a:r>
            <a:endParaRPr lang="sk-SK" dirty="0"/>
          </a:p>
        </p:txBody>
      </p:sp>
      <p:sp>
        <p:nvSpPr>
          <p:cNvPr id="6" name="Ovál 5"/>
          <p:cNvSpPr/>
          <p:nvPr/>
        </p:nvSpPr>
        <p:spPr>
          <a:xfrm>
            <a:off x="3924300" y="2205038"/>
            <a:ext cx="503238" cy="5032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</a:rPr>
              <a:t>PRENOS VZRUCHOV !!!</a:t>
            </a:r>
            <a:endParaRPr lang="sk-SK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331913" y="260350"/>
            <a:ext cx="6553200" cy="865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b="1" dirty="0">
                <a:solidFill>
                  <a:schemeClr val="bg1"/>
                </a:solidFill>
              </a:rPr>
              <a:t>Vláknité štruktúry: NEUROFIBRILI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9" name="Pravá zložená zátvorka 8"/>
          <p:cNvSpPr/>
          <p:nvPr/>
        </p:nvSpPr>
        <p:spPr>
          <a:xfrm rot="5400000">
            <a:off x="3708400" y="-1108074"/>
            <a:ext cx="1800225" cy="655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allAtOnce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b="1" dirty="0" smtClean="0"/>
              <a:t>Fixácia: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8056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1: Bunka				A: Vakuola, </a:t>
            </a:r>
            <a:r>
              <a:rPr lang="sk-SK" dirty="0" err="1" smtClean="0"/>
              <a:t>plastidy</a:t>
            </a: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2: </a:t>
            </a:r>
            <a:r>
              <a:rPr lang="sk-SK" dirty="0" err="1" smtClean="0"/>
              <a:t>Prokaryotická</a:t>
            </a:r>
            <a:r>
              <a:rPr lang="sk-SK" dirty="0" smtClean="0"/>
              <a:t>		B: </a:t>
            </a:r>
            <a:r>
              <a:rPr lang="sk-SK" dirty="0" err="1" smtClean="0"/>
              <a:t>Lyzozómy</a:t>
            </a: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3: </a:t>
            </a:r>
            <a:r>
              <a:rPr lang="sk-SK" dirty="0" err="1" smtClean="0"/>
              <a:t>Eukaryotická</a:t>
            </a:r>
            <a:r>
              <a:rPr lang="sk-SK" dirty="0" smtClean="0"/>
              <a:t>		C: rastlinná a živočíšna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4. Rastlinná b.			D: baktérie, </a:t>
            </a:r>
            <a:r>
              <a:rPr lang="sk-SK" dirty="0" err="1" smtClean="0"/>
              <a:t>sinice</a:t>
            </a: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marL="448056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5</a:t>
            </a:r>
            <a:r>
              <a:rPr lang="sk-SK" smtClean="0"/>
              <a:t>: Živočíšna b.</a:t>
            </a:r>
            <a:r>
              <a:rPr lang="sk-SK" dirty="0" smtClean="0"/>
              <a:t>			E: živočíchy, človek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76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Šablóna návrhu</vt:lpstr>
      </vt:variant>
      <vt:variant>
        <vt:i4>8</vt:i4>
      </vt:variant>
      <vt:variant>
        <vt:lpstr>Nadpisy snímok</vt:lpstr>
      </vt:variant>
      <vt:variant>
        <vt:i4>9</vt:i4>
      </vt:variant>
    </vt:vector>
  </HeadingPairs>
  <TitlesOfParts>
    <vt:vector size="23" baseType="lpstr">
      <vt:lpstr>Century Gothic</vt:lpstr>
      <vt:lpstr>Arial</vt:lpstr>
      <vt:lpstr>Wingdings 2</vt:lpstr>
      <vt:lpstr>Verdana</vt:lpstr>
      <vt:lpstr>Calibri</vt:lpstr>
      <vt:lpstr>Constantia</vt:lpstr>
      <vt:lpstr>Nadšenie</vt:lpstr>
      <vt:lpstr>Nadšenie</vt:lpstr>
      <vt:lpstr>Nadšenie</vt:lpstr>
      <vt:lpstr>Nadšenie</vt:lpstr>
      <vt:lpstr>Nadšenie</vt:lpstr>
      <vt:lpstr>Nadšenie</vt:lpstr>
      <vt:lpstr>Nadšenie</vt:lpstr>
      <vt:lpstr>Nadšenie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BUNIEK</dc:title>
  <dc:creator>PC</dc:creator>
  <cp:lastModifiedBy>Jano S.</cp:lastModifiedBy>
  <cp:revision>45</cp:revision>
  <dcterms:created xsi:type="dcterms:W3CDTF">2014-09-11T12:01:20Z</dcterms:created>
  <dcterms:modified xsi:type="dcterms:W3CDTF">2001-12-31T23:08:37Z</dcterms:modified>
</cp:coreProperties>
</file>