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61" r:id="rId4"/>
    <p:sldId id="279" r:id="rId5"/>
    <p:sldId id="257" r:id="rId6"/>
    <p:sldId id="28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1.hmotnostným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2.Objemovým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3.látkovou koncentráciou</a:t>
            </a:r>
          </a:p>
          <a:p>
            <a:pPr marL="0" indent="0">
              <a:buNone/>
            </a:pPr>
            <a:r>
              <a:rPr lang="sk-SK" dirty="0" smtClean="0"/>
              <a:t>4. Zmiešavacou rovnicou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Opakovanie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Vyjadrenie zloženia roztokov: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9435" r="24195" b="37258"/>
          <a:stretch/>
        </p:blipFill>
        <p:spPr bwMode="auto">
          <a:xfrm>
            <a:off x="2592920" y="2542696"/>
            <a:ext cx="4720771" cy="25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62342" r="35153" b="35804"/>
          <a:stretch/>
        </p:blipFill>
        <p:spPr bwMode="auto">
          <a:xfrm>
            <a:off x="2743200" y="2898492"/>
            <a:ext cx="3349171" cy="2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1066800" y="2373141"/>
            <a:ext cx="1070429" cy="5978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6048" r="37472" b="40396"/>
          <a:stretch/>
        </p:blipFill>
        <p:spPr bwMode="auto">
          <a:xfrm>
            <a:off x="2592920" y="2144932"/>
            <a:ext cx="3058886" cy="27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7948" t="51915" r="36377" b="28634"/>
          <a:stretch/>
        </p:blipFill>
        <p:spPr bwMode="auto">
          <a:xfrm>
            <a:off x="5121812" y="4205608"/>
            <a:ext cx="3488788" cy="16518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50000" r="63857" b="37415"/>
          <a:stretch/>
        </p:blipFill>
        <p:spPr bwMode="auto">
          <a:xfrm>
            <a:off x="1830919" y="3833660"/>
            <a:ext cx="1524001" cy="872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V kuchyni používame 8 % roztok octu. Koľko vody a kyseliny octovej obsahuje:</a:t>
            </a:r>
          </a:p>
          <a:p>
            <a:pPr marL="0" indent="0">
              <a:buNone/>
            </a:pPr>
            <a:r>
              <a:rPr lang="sk-SK" dirty="0" smtClean="0"/>
              <a:t>a)100g octu           b) 1000g octu</a:t>
            </a:r>
          </a:p>
          <a:p>
            <a:pPr marL="0" indent="0">
              <a:buNone/>
            </a:pPr>
            <a:r>
              <a:rPr lang="sk-SK" b="1" u="sng" dirty="0" smtClean="0"/>
              <a:t>1. Riešenie úvahou: </a:t>
            </a:r>
          </a:p>
          <a:p>
            <a:pPr marL="0" indent="0">
              <a:buNone/>
            </a:pPr>
            <a:r>
              <a:rPr lang="sk-SK" dirty="0" smtClean="0"/>
              <a:t>a) 8 % roztok octu obsahuje </a:t>
            </a:r>
            <a:r>
              <a:rPr lang="sk-SK" b="1" u="sng" dirty="0" smtClean="0"/>
              <a:t>v 100 g </a:t>
            </a:r>
            <a:r>
              <a:rPr lang="sk-SK" dirty="0" smtClean="0"/>
              <a:t>roztoku </a:t>
            </a:r>
          </a:p>
          <a:p>
            <a:pPr marL="0" indent="0">
              <a:buNone/>
            </a:pPr>
            <a:r>
              <a:rPr lang="sk-SK" b="1" dirty="0" smtClean="0"/>
              <a:t>                </a:t>
            </a:r>
          </a:p>
          <a:p>
            <a:pPr marL="0" indent="0">
              <a:buNone/>
            </a:pPr>
            <a:r>
              <a:rPr lang="sk-SK" b="1" dirty="0" smtClean="0"/>
              <a:t>              </a:t>
            </a:r>
            <a:r>
              <a:rPr lang="sk-SK" b="1" dirty="0" smtClean="0">
                <a:solidFill>
                  <a:srgbClr val="FF0000"/>
                </a:solidFill>
              </a:rPr>
              <a:t>8 g </a:t>
            </a:r>
            <a:r>
              <a:rPr lang="sk-SK" b="1" dirty="0" err="1" smtClean="0">
                <a:solidFill>
                  <a:srgbClr val="FF0000"/>
                </a:solidFill>
              </a:rPr>
              <a:t>kys</a:t>
            </a:r>
            <a:r>
              <a:rPr lang="sk-SK" b="1" dirty="0" smtClean="0">
                <a:solidFill>
                  <a:srgbClr val="FF0000"/>
                </a:solidFill>
              </a:rPr>
              <a:t>. octovej</a:t>
            </a:r>
            <a:r>
              <a:rPr lang="sk-SK" dirty="0" smtClean="0">
                <a:solidFill>
                  <a:srgbClr val="FF0000"/>
                </a:solidFill>
              </a:rPr>
              <a:t>   </a:t>
            </a:r>
            <a:r>
              <a:rPr lang="sk-SK" dirty="0" smtClean="0"/>
              <a:t>+   </a:t>
            </a:r>
            <a:r>
              <a:rPr lang="sk-SK" b="1" dirty="0" smtClean="0">
                <a:solidFill>
                  <a:schemeClr val="accent1"/>
                </a:solidFill>
              </a:rPr>
              <a:t>92 g vody</a:t>
            </a:r>
            <a:endParaRPr lang="sk-SK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k-SK" dirty="0"/>
              <a:t>b) 8 % roztok octu </a:t>
            </a:r>
            <a:r>
              <a:rPr lang="sk-SK" dirty="0" smtClean="0"/>
              <a:t>v </a:t>
            </a:r>
            <a:r>
              <a:rPr lang="sk-SK" b="1" u="sng" dirty="0" smtClean="0"/>
              <a:t>1000 </a:t>
            </a:r>
            <a:r>
              <a:rPr lang="sk-SK" b="1" u="sng" dirty="0"/>
              <a:t>g </a:t>
            </a:r>
            <a:r>
              <a:rPr lang="sk-SK" dirty="0"/>
              <a:t>roztoku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80 </a:t>
            </a:r>
            <a:r>
              <a:rPr lang="sk-SK" b="1" dirty="0">
                <a:solidFill>
                  <a:srgbClr val="FF0000"/>
                </a:solidFill>
              </a:rPr>
              <a:t>g </a:t>
            </a:r>
            <a:r>
              <a:rPr lang="sk-SK" b="1" dirty="0" err="1">
                <a:solidFill>
                  <a:srgbClr val="FF0000"/>
                </a:solidFill>
              </a:rPr>
              <a:t>kys</a:t>
            </a:r>
            <a:r>
              <a:rPr lang="sk-SK" b="1" dirty="0">
                <a:solidFill>
                  <a:srgbClr val="FF0000"/>
                </a:solidFill>
              </a:rPr>
              <a:t>. octovej</a:t>
            </a: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 smtClean="0">
                <a:solidFill>
                  <a:schemeClr val="accent1"/>
                </a:solidFill>
              </a:rPr>
              <a:t>920 </a:t>
            </a:r>
            <a:r>
              <a:rPr lang="sk-SK" b="1" dirty="0">
                <a:solidFill>
                  <a:schemeClr val="accent1"/>
                </a:solidFill>
              </a:rPr>
              <a:t>g vody</a:t>
            </a:r>
            <a:endParaRPr lang="sk-SK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 1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 rot="8599765">
            <a:off x="4047282" y="3373681"/>
            <a:ext cx="6899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554236">
            <a:off x="4980378" y="3383664"/>
            <a:ext cx="688509" cy="48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magnetický disk 6"/>
          <p:cNvSpPr/>
          <p:nvPr/>
        </p:nvSpPr>
        <p:spPr>
          <a:xfrm>
            <a:off x="7010400" y="4114800"/>
            <a:ext cx="1371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92 g</a:t>
            </a:r>
            <a:endParaRPr lang="sk-SK" sz="3600" dirty="0"/>
          </a:p>
        </p:txBody>
      </p:sp>
      <p:sp>
        <p:nvSpPr>
          <p:cNvPr id="8" name="Vývojový diagram: magnetický disk 7"/>
          <p:cNvSpPr/>
          <p:nvPr/>
        </p:nvSpPr>
        <p:spPr>
          <a:xfrm>
            <a:off x="7010400" y="5829300"/>
            <a:ext cx="1371600" cy="5334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8 g</a:t>
            </a:r>
            <a:endParaRPr lang="sk-SK" sz="3200" dirty="0"/>
          </a:p>
        </p:txBody>
      </p:sp>
      <p:sp>
        <p:nvSpPr>
          <p:cNvPr id="9" name="Pravá jednoduchá zátvorka 8"/>
          <p:cNvSpPr/>
          <p:nvPr/>
        </p:nvSpPr>
        <p:spPr>
          <a:xfrm>
            <a:off x="8382000" y="4419600"/>
            <a:ext cx="152400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na bublina 9"/>
          <p:cNvSpPr/>
          <p:nvPr/>
        </p:nvSpPr>
        <p:spPr>
          <a:xfrm>
            <a:off x="8229601" y="4674176"/>
            <a:ext cx="914400" cy="626999"/>
          </a:xfrm>
          <a:prstGeom prst="wedgeEllipseCallout">
            <a:avLst>
              <a:gd name="adj1" fmla="val -22441"/>
              <a:gd name="adj2" fmla="val 814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788435">
            <a:off x="4384356" y="4742992"/>
            <a:ext cx="634258" cy="39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8079460">
            <a:off x="3669176" y="4751278"/>
            <a:ext cx="556584" cy="4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ravá zložená zátvorka 12"/>
          <p:cNvSpPr/>
          <p:nvPr/>
        </p:nvSpPr>
        <p:spPr>
          <a:xfrm rot="5400000">
            <a:off x="4094158" y="4710605"/>
            <a:ext cx="400024" cy="223739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na bublina 13"/>
          <p:cNvSpPr/>
          <p:nvPr/>
        </p:nvSpPr>
        <p:spPr>
          <a:xfrm>
            <a:off x="3238850" y="6096001"/>
            <a:ext cx="1823949" cy="762000"/>
          </a:xfrm>
          <a:prstGeom prst="wedgeEllipseCallout">
            <a:avLst>
              <a:gd name="adj1" fmla="val -7052"/>
              <a:gd name="adj2" fmla="val -563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1000 g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4674" y="1154663"/>
            <a:ext cx="9197926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a)8%-ný roztok má w=8%  teda 8:100 = 0,08 !!!!!  (</a:t>
            </a:r>
            <a:r>
              <a:rPr lang="sk-SK" sz="2000" dirty="0" smtClean="0">
                <a:solidFill>
                  <a:srgbClr val="FF0000"/>
                </a:solidFill>
              </a:rPr>
              <a:t>nie 0,8!!!</a:t>
            </a:r>
          </a:p>
          <a:p>
            <a:pPr marL="0" indent="0">
              <a:buNone/>
            </a:pPr>
            <a:r>
              <a:rPr lang="sk-SK" sz="2000" dirty="0" smtClean="0"/>
              <a:t>   m(roztoku octu) = 100 g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m(A) (</a:t>
            </a:r>
            <a:r>
              <a:rPr lang="sk-SK" sz="2000" dirty="0" err="1" smtClean="0"/>
              <a:t>k.octovej</a:t>
            </a:r>
            <a:r>
              <a:rPr lang="sk-SK" sz="2000" dirty="0" smtClean="0"/>
              <a:t>) =?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m(vody) = 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b) </a:t>
            </a:r>
            <a:r>
              <a:rPr lang="sk-SK" sz="2200" dirty="0"/>
              <a:t>a)8%-ný roztok má w=8%  teda 8:100 = 0,08 !!!!!</a:t>
            </a:r>
          </a:p>
          <a:p>
            <a:pPr marL="0" indent="0">
              <a:buNone/>
            </a:pPr>
            <a:r>
              <a:rPr lang="sk-SK" sz="2200" dirty="0"/>
              <a:t>   </a:t>
            </a:r>
            <a:r>
              <a:rPr lang="sk-SK" sz="2200" dirty="0" smtClean="0"/>
              <a:t>m(roztoku octu)=1000 </a:t>
            </a:r>
            <a:r>
              <a:rPr lang="sk-SK" sz="2200" dirty="0"/>
              <a:t>g</a:t>
            </a:r>
          </a:p>
          <a:p>
            <a:pPr marL="0" indent="0">
              <a:buNone/>
            </a:pPr>
            <a:r>
              <a:rPr lang="sk-SK" sz="2200" dirty="0"/>
              <a:t>   m(A) (</a:t>
            </a:r>
            <a:r>
              <a:rPr lang="sk-SK" sz="2200" dirty="0" err="1"/>
              <a:t>k.octovej</a:t>
            </a:r>
            <a:r>
              <a:rPr lang="sk-SK" sz="2200" dirty="0"/>
              <a:t>) =?</a:t>
            </a:r>
          </a:p>
          <a:p>
            <a:pPr marL="0" indent="0">
              <a:buNone/>
            </a:pPr>
            <a:r>
              <a:rPr lang="sk-SK" sz="2200" dirty="0"/>
              <a:t>   m(vody) 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/>
          <a:lstStyle/>
          <a:p>
            <a:r>
              <a:rPr lang="sk-SK" dirty="0" smtClean="0"/>
              <a:t>Riešenie použitím vzorca: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685800" y="2895600"/>
            <a:ext cx="1447799" cy="808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533400" y="5843009"/>
            <a:ext cx="1371600" cy="7660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Vývojový diagram: proces 5"/>
          <p:cNvSpPr/>
          <p:nvPr/>
        </p:nvSpPr>
        <p:spPr>
          <a:xfrm>
            <a:off x="3581400" y="1447800"/>
            <a:ext cx="5562600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 0.08   = 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/  1OO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2800" b="1" u="sng" dirty="0" smtClean="0">
                <a:solidFill>
                  <a:srgbClr val="FF0000"/>
                </a:solidFill>
              </a:rPr>
              <a:t>8 g</a:t>
            </a:r>
            <a:endParaRPr lang="sk-SK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100g-8g = 92 g </a:t>
            </a:r>
          </a:p>
        </p:txBody>
      </p:sp>
      <p:sp>
        <p:nvSpPr>
          <p:cNvPr id="7" name="Vývojový diagram: proces 6"/>
          <p:cNvSpPr/>
          <p:nvPr/>
        </p:nvSpPr>
        <p:spPr>
          <a:xfrm>
            <a:off x="2315308" y="3505200"/>
            <a:ext cx="6858000" cy="457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100 g octu obsahuje 8 g kyseliny octovej a 92 g vody.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Vývojový diagram: proces 7"/>
          <p:cNvSpPr/>
          <p:nvPr/>
        </p:nvSpPr>
        <p:spPr>
          <a:xfrm>
            <a:off x="3810000" y="4346738"/>
            <a:ext cx="5356274" cy="2054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0.08   = m(k.octovej)/1OO0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3200" b="1" u="sng" dirty="0" smtClean="0">
                <a:solidFill>
                  <a:srgbClr val="FF0000"/>
                </a:solidFill>
              </a:rPr>
              <a:t>80 g</a:t>
            </a: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1000g-80g = 920 g </a:t>
            </a:r>
          </a:p>
        </p:txBody>
      </p:sp>
      <p:sp>
        <p:nvSpPr>
          <p:cNvPr id="9" name="Vývojový diagram: proces 8"/>
          <p:cNvSpPr/>
          <p:nvPr/>
        </p:nvSpPr>
        <p:spPr>
          <a:xfrm>
            <a:off x="2315308" y="6400799"/>
            <a:ext cx="6858000" cy="539539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1000 g octu obsahuje 80 g kyseliny octovej a 920 g vody.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Ako  má včelár pripraviť 50 % roztok cukru na kŕmenie včiel?</a:t>
            </a:r>
          </a:p>
          <a:p>
            <a:pPr marL="0" indent="0">
              <a:buNone/>
            </a:pPr>
            <a:r>
              <a:rPr lang="sk-SK" dirty="0" smtClean="0"/>
              <a:t>50 % vodný roztok cukru – zadali w=50%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</a:t>
            </a:r>
            <a:r>
              <a:rPr lang="sk-SK" dirty="0" smtClean="0"/>
              <a:t> </a:t>
            </a:r>
            <a:r>
              <a:rPr lang="sk-SK" dirty="0" smtClean="0"/>
              <a:t>teda 50% : 100 = w=0,5 </a:t>
            </a:r>
          </a:p>
          <a:p>
            <a:pPr marL="0" indent="0">
              <a:buNone/>
            </a:pPr>
            <a:r>
              <a:rPr lang="sk-SK" dirty="0" smtClean="0"/>
              <a:t> Ak nám </a:t>
            </a:r>
            <a:r>
              <a:rPr lang="sk-SK" b="1" dirty="0" smtClean="0"/>
              <a:t>nezadajú koľko roztoku </a:t>
            </a:r>
            <a:r>
              <a:rPr lang="sk-SK" dirty="0" smtClean="0"/>
              <a:t>chceme, praktické je uvažovať o 100g roztoku!!!!!  Vtedy 100g je hmotnosť celého roztoku.</a:t>
            </a:r>
          </a:p>
          <a:p>
            <a:pPr marL="0" indent="0">
              <a:buNone/>
            </a:pPr>
            <a:r>
              <a:rPr lang="sk-SK" b="1" u="sng" dirty="0" smtClean="0"/>
              <a:t>Zápis: </a:t>
            </a:r>
          </a:p>
          <a:p>
            <a:pPr marL="0" indent="0">
              <a:buNone/>
            </a:pPr>
            <a:r>
              <a:rPr lang="sk-SK" dirty="0" smtClean="0"/>
              <a:t>w=50% = 0,5</a:t>
            </a:r>
          </a:p>
          <a:p>
            <a:pPr marL="0" indent="0">
              <a:buNone/>
            </a:pPr>
            <a:r>
              <a:rPr lang="sk-SK" dirty="0" smtClean="0"/>
              <a:t>m= 100g</a:t>
            </a:r>
          </a:p>
          <a:p>
            <a:pPr marL="0" indent="0">
              <a:buNone/>
            </a:pPr>
            <a:r>
              <a:rPr lang="sk-SK" dirty="0" smtClean="0"/>
              <a:t>m(cukru)=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-7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2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282830" y="4054138"/>
            <a:ext cx="1320453" cy="7375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dĺžnik 4"/>
          <p:cNvSpPr/>
          <p:nvPr/>
        </p:nvSpPr>
        <p:spPr>
          <a:xfrm>
            <a:off x="25146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0,5  =  m (cukru) / 100g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</a:t>
            </a:r>
            <a:r>
              <a:rPr lang="sk-SK" sz="2400" b="1" dirty="0" smtClean="0">
                <a:solidFill>
                  <a:schemeClr val="tx1"/>
                </a:solidFill>
              </a:rPr>
              <a:t>(cukru) = 50 g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000" y="6096000"/>
            <a:ext cx="8763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Odpoveď: Na prípravu 100 g roztoku cukru včelár použije 50 g  cukru a 50 g vody.  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6248400" y="3657600"/>
            <a:ext cx="2895600" cy="21336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Pozor! Vypočítali sme množstvo cukru, množstvo </a:t>
            </a:r>
            <a:r>
              <a:rPr lang="sk-SK" sz="2400" b="1" u="sng" dirty="0" smtClean="0">
                <a:solidFill>
                  <a:schemeClr val="tx1"/>
                </a:solidFill>
              </a:rPr>
              <a:t>vody je</a:t>
            </a:r>
            <a:r>
              <a:rPr lang="sk-SK" sz="2400" dirty="0" smtClean="0">
                <a:solidFill>
                  <a:schemeClr val="tx1"/>
                </a:solidFill>
              </a:rPr>
              <a:t>: 100g-50g =50g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V lekárničke máme 3 % roztok peroxidu vodíka (H</a:t>
            </a:r>
            <a:r>
              <a:rPr lang="sk-SK" b="1" baseline="-25000" dirty="0" smtClean="0"/>
              <a:t>2</a:t>
            </a:r>
            <a:r>
              <a:rPr lang="sk-SK" b="1" dirty="0" smtClean="0"/>
              <a:t>O</a:t>
            </a:r>
            <a:r>
              <a:rPr lang="sk-SK" b="1" baseline="-25000" dirty="0" smtClean="0"/>
              <a:t>2</a:t>
            </a:r>
            <a:r>
              <a:rPr lang="sk-SK" b="1" dirty="0" smtClean="0"/>
              <a:t>). Ako by sme ho pripravili?</a:t>
            </a:r>
          </a:p>
          <a:p>
            <a:r>
              <a:rPr lang="sk-SK" dirty="0" smtClean="0"/>
              <a:t>3 % vodný roztok peroxidu vodíka obsahuje:</a:t>
            </a:r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r>
              <a:rPr lang="sk-SK" sz="2000" dirty="0" smtClean="0"/>
              <a:t>A)  v 100 g roztoku _______</a:t>
            </a:r>
            <a:r>
              <a:rPr lang="sk-SK" sz="2000" b="1" dirty="0" smtClean="0"/>
              <a:t>g peroxidu vodíka</a:t>
            </a:r>
            <a:r>
              <a:rPr lang="sk-SK" sz="2000" dirty="0" smtClean="0"/>
              <a:t> a ________</a:t>
            </a:r>
            <a:r>
              <a:rPr lang="sk-SK" sz="2000" b="1" dirty="0" smtClean="0"/>
              <a:t>g vody</a:t>
            </a:r>
          </a:p>
          <a:p>
            <a:pPr marL="566928" indent="-457200">
              <a:buAutoNum type="alphaUcParenR"/>
            </a:pPr>
            <a:endParaRPr lang="sk-SK" sz="2000" b="1" dirty="0"/>
          </a:p>
          <a:p>
            <a:pPr marL="566928" indent="-457200">
              <a:buAutoNum type="alphaUcParenR"/>
            </a:pPr>
            <a:endParaRPr lang="sk-SK" sz="2000" b="1" dirty="0" smtClean="0"/>
          </a:p>
          <a:p>
            <a:pPr marL="566928" indent="-457200">
              <a:buAutoNum type="alphaUcParenR"/>
            </a:pPr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B) </a:t>
            </a:r>
            <a:r>
              <a:rPr lang="sk-SK" sz="2000" dirty="0" smtClean="0"/>
              <a:t>v 1000 </a:t>
            </a:r>
            <a:r>
              <a:rPr lang="sk-SK" sz="2000" dirty="0"/>
              <a:t>g roztoku _______</a:t>
            </a:r>
            <a:r>
              <a:rPr lang="sk-SK" sz="2000" b="1" dirty="0"/>
              <a:t>g peroxidu vodíka</a:t>
            </a:r>
            <a:r>
              <a:rPr lang="sk-SK" sz="2000" dirty="0"/>
              <a:t> a ________</a:t>
            </a:r>
            <a:r>
              <a:rPr lang="sk-SK" sz="2000" b="1" dirty="0"/>
              <a:t>g vody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smtClean="0"/>
              <a:t>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426</Words>
  <Application>Microsoft Office PowerPoint</Application>
  <PresentationFormat>Prezentácia na obrazovke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Hala</vt:lpstr>
      <vt:lpstr>Vzorové príklady výpočtov na zloženie roztokov</vt:lpstr>
      <vt:lpstr>Opakovanie Vyjadrenie zloženia roztokov:</vt:lpstr>
      <vt:lpstr>Príklad 1</vt:lpstr>
      <vt:lpstr>Riešenie použitím vzorca:</vt:lpstr>
      <vt:lpstr>  Príklad 2 </vt:lpstr>
      <vt:lpstr>Príklad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17</cp:revision>
  <dcterms:created xsi:type="dcterms:W3CDTF">2016-11-17T15:47:01Z</dcterms:created>
  <dcterms:modified xsi:type="dcterms:W3CDTF">2020-10-25T13:45:27Z</dcterms:modified>
</cp:coreProperties>
</file>