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6" r:id="rId6"/>
    <p:sldId id="259" r:id="rId7"/>
    <p:sldId id="260" r:id="rId8"/>
    <p:sldId id="283" r:id="rId9"/>
    <p:sldId id="264" r:id="rId10"/>
    <p:sldId id="265" r:id="rId11"/>
    <p:sldId id="281" r:id="rId12"/>
    <p:sldId id="261" r:id="rId13"/>
    <p:sldId id="266" r:id="rId14"/>
    <p:sldId id="262" r:id="rId15"/>
    <p:sldId id="28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8A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>
      <p:cViewPr>
        <p:scale>
          <a:sx n="87" d="100"/>
          <a:sy n="87" d="100"/>
        </p:scale>
        <p:origin x="-85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hem0.webnode.sk/chemia/a8-rocnik/periodicka-tabulka-prvkov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sk.wikipedia.org/wiki/1869" TargetMode="External"/><Relationship Id="rId7" Type="http://schemas.openxmlformats.org/officeDocument/2006/relationships/hyperlink" Target="http://en.wikipedia.org/wiki/File:Periodic_table_monument.jpg" TargetMode="External"/><Relationship Id="rId2" Type="http://schemas.openxmlformats.org/officeDocument/2006/relationships/hyperlink" Target="http://sk.wikipedia.org/wiki/6._mare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://sk.wikipedia.org/wiki/S%C3%BAbor:%D0%94%D0%BC%D0%B8%D1%82%D1%80%D0%B8%D0%B9_%D0%98%D0%B2%D0%B0%D0%BD%D0%BE%D0%B2%D0%B8%D1%87_%D0%9C%D0%B5%D0%BD%D0%B4%D0%B5%D0%BB%D0%B5%D0%B5%D0%B2_4.gif" TargetMode="External"/><Relationship Id="rId4" Type="http://schemas.openxmlformats.org/officeDocument/2006/relationships/hyperlink" Target="http://sk.wikipedia.org/wiki/Dimitrij_Ivanovi%C4%8D_Mendeleje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PSP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sk-SK" b="1" dirty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https://biochem0.webnode.sk/chemia/a8-rocnik/periodicka-tabulka-prvkov</a:t>
            </a:r>
            <a:r>
              <a:rPr lang="sk-SK" b="1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/</a:t>
            </a:r>
            <a:endParaRPr lang="sk-SK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Triviálne pomenovanie skupín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sk-SK" sz="3600" dirty="0" smtClean="0"/>
              <a:t>1.A – H + 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alkalické kovy –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Na, K,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Rb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Cs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smtClean="0"/>
              <a:t>+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sk-SK" sz="3600" dirty="0" smtClean="0"/>
              <a:t>rádioaktívne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err="1" smtClean="0"/>
              <a:t>Fr</a:t>
            </a:r>
            <a:endParaRPr lang="sk-SK" sz="3600" dirty="0" smtClean="0"/>
          </a:p>
          <a:p>
            <a:r>
              <a:rPr lang="sk-SK" sz="3600" dirty="0" smtClean="0"/>
              <a:t>2.A – </a:t>
            </a:r>
            <a:r>
              <a:rPr lang="sk-SK" sz="3600" dirty="0" err="1" smtClean="0"/>
              <a:t>Be</a:t>
            </a:r>
            <a:r>
              <a:rPr lang="sk-SK" sz="3600" dirty="0" smtClean="0"/>
              <a:t>, Mg + 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kovy alkalických zemín –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Ca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Sr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Ba </a:t>
            </a:r>
            <a:r>
              <a:rPr lang="sk-SK" sz="3600" dirty="0" smtClean="0"/>
              <a:t>+ rádioaktívne rádium</a:t>
            </a:r>
          </a:p>
          <a:p>
            <a:r>
              <a:rPr lang="sk-SK" sz="3600" dirty="0" smtClean="0"/>
              <a:t>6.A – </a:t>
            </a:r>
            <a:r>
              <a:rPr lang="sk-SK" sz="3600" b="1" dirty="0" err="1" smtClean="0">
                <a:solidFill>
                  <a:srgbClr val="7030A0"/>
                </a:solidFill>
              </a:rPr>
              <a:t>chalkogény</a:t>
            </a:r>
            <a:r>
              <a:rPr lang="sk-SK" sz="3600" b="1" dirty="0" smtClean="0">
                <a:solidFill>
                  <a:srgbClr val="7030A0"/>
                </a:solidFill>
              </a:rPr>
              <a:t>(</a:t>
            </a:r>
            <a:r>
              <a:rPr lang="sk-SK" sz="3600" b="1" dirty="0" err="1" smtClean="0">
                <a:solidFill>
                  <a:srgbClr val="7030A0"/>
                </a:solidFill>
              </a:rPr>
              <a:t>rudotvorné</a:t>
            </a:r>
            <a:r>
              <a:rPr lang="sk-SK" sz="3600" b="1" dirty="0" smtClean="0">
                <a:solidFill>
                  <a:srgbClr val="7030A0"/>
                </a:solidFill>
              </a:rPr>
              <a:t>) O, S</a:t>
            </a:r>
            <a:r>
              <a:rPr lang="sk-SK" sz="3600" dirty="0" smtClean="0"/>
              <a:t> + </a:t>
            </a:r>
            <a:r>
              <a:rPr lang="sk-SK" sz="3600" dirty="0" err="1" smtClean="0"/>
              <a:t>Se</a:t>
            </a:r>
            <a:r>
              <a:rPr lang="sk-SK" sz="3600" dirty="0" smtClean="0"/>
              <a:t>, </a:t>
            </a:r>
            <a:r>
              <a:rPr lang="sk-SK" sz="3600" dirty="0" err="1" smtClean="0"/>
              <a:t>Te</a:t>
            </a:r>
            <a:r>
              <a:rPr lang="sk-SK" sz="3600" dirty="0" smtClean="0"/>
              <a:t> + rádioaktívne Po</a:t>
            </a:r>
          </a:p>
          <a:p>
            <a:r>
              <a:rPr lang="sk-SK" sz="3600" dirty="0" smtClean="0"/>
              <a:t>7.A –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halogény – F, </a:t>
            </a:r>
            <a:r>
              <a:rPr lang="sk-SK" sz="3600" b="1" dirty="0" err="1" smtClean="0">
                <a:solidFill>
                  <a:schemeClr val="accent5">
                    <a:lumMod val="50000"/>
                  </a:schemeClr>
                </a:solidFill>
              </a:rPr>
              <a:t>Cl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, Br, I</a:t>
            </a:r>
            <a:r>
              <a:rPr lang="sk-SK" sz="3600" dirty="0" smtClean="0"/>
              <a:t> + rádioaktívny </a:t>
            </a:r>
            <a:r>
              <a:rPr lang="sk-SK" sz="3600" dirty="0" err="1" smtClean="0"/>
              <a:t>astát</a:t>
            </a:r>
            <a:endParaRPr lang="sk-SK" sz="3600" dirty="0" smtClean="0"/>
          </a:p>
          <a:p>
            <a:r>
              <a:rPr lang="sk-SK" sz="3600" dirty="0" smtClean="0"/>
              <a:t>8.A – vzácne plyny – </a:t>
            </a:r>
            <a:r>
              <a:rPr lang="sk-SK" sz="3600" dirty="0" err="1" smtClean="0"/>
              <a:t>He,Ne,Ar,Kr,Xe,Rn</a:t>
            </a:r>
            <a:r>
              <a:rPr lang="sk-SK" sz="3600" dirty="0" smtClean="0"/>
              <a:t>  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Triáda železa </a:t>
            </a:r>
            <a:r>
              <a:rPr lang="sk-SK" dirty="0" smtClean="0"/>
              <a:t>– Fe, </a:t>
            </a:r>
            <a:r>
              <a:rPr lang="sk-SK" dirty="0" err="1" smtClean="0"/>
              <a:t>Co</a:t>
            </a:r>
            <a:r>
              <a:rPr lang="sk-SK" dirty="0" smtClean="0"/>
              <a:t>, Ni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smtClean="0"/>
              <a:t>Triáda ľahkých platinových kovov</a:t>
            </a:r>
            <a:r>
              <a:rPr lang="sk-SK" dirty="0" smtClean="0"/>
              <a:t> –</a:t>
            </a:r>
          </a:p>
          <a:p>
            <a:pPr>
              <a:buNone/>
            </a:pPr>
            <a:r>
              <a:rPr lang="sk-SK" dirty="0" smtClean="0"/>
              <a:t>  </a:t>
            </a:r>
            <a:r>
              <a:rPr lang="sk-SK" dirty="0" err="1" smtClean="0"/>
              <a:t>ruténium-Ru</a:t>
            </a:r>
            <a:r>
              <a:rPr lang="sk-SK" dirty="0" smtClean="0"/>
              <a:t>, </a:t>
            </a:r>
            <a:r>
              <a:rPr lang="sk-SK" dirty="0" err="1" smtClean="0"/>
              <a:t>ródium</a:t>
            </a:r>
            <a:r>
              <a:rPr lang="sk-SK" dirty="0" smtClean="0"/>
              <a:t> - </a:t>
            </a:r>
            <a:r>
              <a:rPr lang="sk-SK" dirty="0" err="1" smtClean="0"/>
              <a:t>Rh</a:t>
            </a:r>
            <a:r>
              <a:rPr lang="sk-SK" dirty="0" smtClean="0"/>
              <a:t>, paládium – </a:t>
            </a:r>
            <a:r>
              <a:rPr lang="sk-SK" dirty="0" err="1" smtClean="0"/>
              <a:t>Pd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b="1" dirty="0" smtClean="0"/>
              <a:t>Triáda ťažkých platinových kovov –</a:t>
            </a:r>
          </a:p>
          <a:p>
            <a:pPr marL="0" indent="0">
              <a:buNone/>
            </a:pPr>
            <a:r>
              <a:rPr lang="sk-SK" dirty="0" smtClean="0"/>
              <a:t>    osmium – Os, irídium – </a:t>
            </a:r>
            <a:r>
              <a:rPr lang="sk-SK" dirty="0" err="1" smtClean="0"/>
              <a:t>Ir</a:t>
            </a:r>
            <a:r>
              <a:rPr lang="sk-SK" dirty="0" smtClean="0"/>
              <a:t>, platina - </a:t>
            </a:r>
            <a:r>
              <a:rPr lang="sk-SK" dirty="0" err="1" smtClean="0"/>
              <a:t>Pt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85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416799" cy="556259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2743200"/>
            <a:ext cx="1017189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s prvky</a:t>
            </a:r>
          </a:p>
          <a:p>
            <a:r>
              <a:rPr lang="sk-SK" b="1" dirty="0" smtClean="0"/>
              <a:t> </a:t>
            </a:r>
            <a:r>
              <a:rPr lang="sk-SK" sz="2400" b="1" dirty="0" smtClean="0"/>
              <a:t>s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-s</a:t>
            </a:r>
            <a:r>
              <a:rPr lang="sk-SK" sz="2400" b="1" baseline="30000" dirty="0" smtClean="0"/>
              <a:t>2</a:t>
            </a:r>
            <a:endParaRPr lang="sk-SK" b="1" baseline="30000" dirty="0"/>
          </a:p>
        </p:txBody>
      </p:sp>
      <p:sp>
        <p:nvSpPr>
          <p:cNvPr id="6" name="BlokTextu 5"/>
          <p:cNvSpPr txBox="1"/>
          <p:nvPr/>
        </p:nvSpPr>
        <p:spPr>
          <a:xfrm>
            <a:off x="990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s1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371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s2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8674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48400" y="6858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p2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p3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086600" y="685800"/>
            <a:ext cx="533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p4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75438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p5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7924800" y="1524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p6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6477000" y="4114800"/>
            <a:ext cx="15638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p prvky p</a:t>
            </a:r>
            <a:r>
              <a:rPr lang="sk-SK" sz="2000" b="1" baseline="30000" dirty="0" smtClean="0"/>
              <a:t>1</a:t>
            </a:r>
            <a:r>
              <a:rPr lang="sk-SK" sz="2000" b="1" dirty="0" smtClean="0"/>
              <a:t>-p</a:t>
            </a:r>
            <a:r>
              <a:rPr lang="sk-SK" sz="2000" b="1" baseline="30000" dirty="0" smtClean="0"/>
              <a:t>6</a:t>
            </a:r>
            <a:endParaRPr lang="sk-SK" sz="2000" b="1" baseline="30000" dirty="0"/>
          </a:p>
        </p:txBody>
      </p:sp>
      <p:sp>
        <p:nvSpPr>
          <p:cNvPr id="15" name="Pravá zložená zátvorka 14"/>
          <p:cNvSpPr/>
          <p:nvPr/>
        </p:nvSpPr>
        <p:spPr>
          <a:xfrm rot="5400000">
            <a:off x="6939904" y="2889896"/>
            <a:ext cx="525685" cy="206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Pravá zložená zátvorka 15"/>
          <p:cNvSpPr/>
          <p:nvPr/>
        </p:nvSpPr>
        <p:spPr>
          <a:xfrm rot="5400000">
            <a:off x="4806304" y="3499496"/>
            <a:ext cx="525685" cy="495669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191000" y="6324600"/>
            <a:ext cx="179155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f-prvky</a:t>
            </a:r>
            <a:r>
              <a:rPr lang="sk-SK" sz="2400" b="1" dirty="0" smtClean="0"/>
              <a:t> f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-f</a:t>
            </a:r>
            <a:r>
              <a:rPr lang="sk-SK" sz="2400" b="1" baseline="30000" dirty="0" smtClean="0"/>
              <a:t>14</a:t>
            </a:r>
            <a:endParaRPr lang="sk-SK" sz="2400" b="1" baseline="30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2209800" y="1752600"/>
            <a:ext cx="1676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err="1" smtClean="0"/>
              <a:t>d-prvky</a:t>
            </a:r>
            <a:r>
              <a:rPr lang="sk-SK" b="1" dirty="0" smtClean="0"/>
              <a:t> d1-d10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  <a:solidFill>
            <a:srgbClr val="FF0000"/>
          </a:solidFill>
        </p:spPr>
        <p:txBody>
          <a:bodyPr/>
          <a:lstStyle/>
          <a:p>
            <a:r>
              <a:rPr lang="sk-SK" dirty="0" err="1" smtClean="0">
                <a:solidFill>
                  <a:srgbClr val="FFFF00"/>
                </a:solidFill>
              </a:rPr>
              <a:t>s-s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p-s,p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d-s,d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f-s,d,f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4648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err="1" smtClean="0"/>
              <a:t>s-prvky</a:t>
            </a:r>
            <a:r>
              <a:rPr lang="sk-SK" dirty="0" smtClean="0"/>
              <a:t> majú valenčné elektróny len v </a:t>
            </a:r>
            <a:r>
              <a:rPr lang="sk-SK" dirty="0" err="1" smtClean="0"/>
              <a:t>orbitáloch</a:t>
            </a:r>
            <a:r>
              <a:rPr lang="sk-SK" dirty="0" smtClean="0"/>
              <a:t> s</a:t>
            </a:r>
          </a:p>
          <a:p>
            <a:r>
              <a:rPr lang="sk-SK" dirty="0" err="1" smtClean="0"/>
              <a:t>p-prvky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p</a:t>
            </a:r>
          </a:p>
          <a:p>
            <a:r>
              <a:rPr lang="sk-SK" dirty="0" err="1" smtClean="0"/>
              <a:t>d-prvky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d</a:t>
            </a:r>
          </a:p>
          <a:p>
            <a:r>
              <a:rPr lang="sk-SK" dirty="0" err="1" smtClean="0"/>
              <a:t>f-prvky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</a:t>
            </a:r>
            <a:r>
              <a:rPr lang="sk-SK" dirty="0" err="1" smtClean="0"/>
              <a:t>s,d</a:t>
            </a:r>
            <a:r>
              <a:rPr lang="sk-SK" dirty="0" smtClean="0"/>
              <a:t> a f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879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u="sng" dirty="0" smtClean="0"/>
              <a:t>s</a:t>
            </a:r>
            <a:r>
              <a:rPr lang="sk-SK" sz="4800" dirty="0" smtClean="0"/>
              <a:t> a </a:t>
            </a:r>
            <a:r>
              <a:rPr lang="sk-SK" sz="4800" u="sng" dirty="0" err="1" smtClean="0"/>
              <a:t>p-</a:t>
            </a:r>
            <a:r>
              <a:rPr lang="sk-SK" sz="4800" dirty="0" err="1" smtClean="0"/>
              <a:t>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2"/>
                </a:solidFill>
              </a:rPr>
              <a:t>neprechodné prvky</a:t>
            </a:r>
          </a:p>
          <a:p>
            <a:r>
              <a:rPr lang="sk-SK" sz="4800" u="sng" dirty="0" err="1" smtClean="0"/>
              <a:t>d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4">
                    <a:lumMod val="75000"/>
                  </a:schemeClr>
                </a:solidFill>
              </a:rPr>
              <a:t>prechodné prvky</a:t>
            </a:r>
          </a:p>
          <a:p>
            <a:r>
              <a:rPr lang="sk-SK" sz="4800" u="sng" dirty="0" err="1" smtClean="0"/>
              <a:t>f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tx2">
                    <a:lumMod val="75000"/>
                  </a:schemeClr>
                </a:solidFill>
              </a:rPr>
              <a:t>vnútorne prechodné prvky</a:t>
            </a:r>
            <a:endParaRPr lang="sk-SK" sz="4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Všeobecný zápis elektrónovej konfigurácie: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24000" y="25908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6068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prvky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všeobecný</a:t>
                      </a:r>
                      <a:r>
                        <a:rPr lang="sk-SK" baseline="0" dirty="0" smtClean="0"/>
                        <a:t> vzorec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1-2</a:t>
                      </a:r>
                      <a:endParaRPr lang="sk-SK" sz="44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2</a:t>
                      </a:r>
                      <a:r>
                        <a:rPr lang="sk-SK" sz="4400" dirty="0" smtClean="0"/>
                        <a:t>np</a:t>
                      </a:r>
                      <a:r>
                        <a:rPr lang="sk-SK" sz="4400" strike="noStrike" baseline="30000" dirty="0" smtClean="0"/>
                        <a:t>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d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0-2</a:t>
                      </a:r>
                      <a:r>
                        <a:rPr lang="sk-SK" sz="4400" dirty="0" smtClean="0"/>
                        <a:t>(n-1)d</a:t>
                      </a:r>
                      <a:r>
                        <a:rPr lang="sk-SK" sz="4400" strike="noStrike" baseline="30000" dirty="0" smtClean="0"/>
                        <a:t>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143000" y="5562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 – číslo periódy, v ktorej sa prvok nachádza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Periodická tabuľka prvkov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tabelárne zobrazenie chemických prvkov do systému, ktoré sa riadi periodickým zákonom</a:t>
            </a:r>
          </a:p>
          <a:p>
            <a:endParaRPr lang="sk-SK" dirty="0" smtClean="0"/>
          </a:p>
          <a:p>
            <a:r>
              <a:rPr lang="sk-SK" dirty="0" smtClean="0"/>
              <a:t>1.snahy o usporiadanie prvkov uskutočnil zakladateľ vedeckej chémie = </a:t>
            </a:r>
            <a:r>
              <a:rPr lang="sk-SK" dirty="0" err="1" smtClean="0"/>
              <a:t>Lavoisier</a:t>
            </a:r>
            <a:endParaRPr lang="sk-SK" dirty="0" smtClean="0"/>
          </a:p>
          <a:p>
            <a:r>
              <a:rPr lang="sk-SK" dirty="0" smtClean="0"/>
              <a:t>Ďalší – D</a:t>
            </a:r>
            <a:r>
              <a:rPr lang="hu-HU" dirty="0" smtClean="0"/>
              <a:t>ő</a:t>
            </a:r>
            <a:r>
              <a:rPr lang="sk-SK" dirty="0" err="1" smtClean="0"/>
              <a:t>bereiner</a:t>
            </a:r>
            <a:r>
              <a:rPr lang="sk-SK" dirty="0" smtClean="0"/>
              <a:t>, </a:t>
            </a:r>
            <a:r>
              <a:rPr lang="sk-SK" dirty="0" err="1" smtClean="0"/>
              <a:t>Newlands</a:t>
            </a:r>
            <a:r>
              <a:rPr lang="sk-SK" dirty="0" smtClean="0"/>
              <a:t>, </a:t>
            </a:r>
            <a:r>
              <a:rPr lang="sk-SK" dirty="0" err="1" smtClean="0"/>
              <a:t>Meyer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/>
              <a:t>Periodický zákon - teda</a:t>
            </a:r>
            <a:r>
              <a:rPr lang="sk-SK" dirty="0" smtClean="0"/>
              <a:t> opakovanie vlastností prvkov po istých periódach vyvodil </a:t>
            </a:r>
            <a:r>
              <a:rPr lang="sk-SK" dirty="0" smtClean="0">
                <a:hlinkClick r:id="rId2" action="ppaction://hlinkfile" tooltip="6. marec"/>
              </a:rPr>
              <a:t>6. marca</a:t>
            </a:r>
            <a:r>
              <a:rPr lang="sk-SK" dirty="0" smtClean="0"/>
              <a:t> </a:t>
            </a:r>
            <a:r>
              <a:rPr lang="sk-SK" dirty="0" smtClean="0">
                <a:hlinkClick r:id="rId3" action="ppaction://hlinkfile" tooltip="1869"/>
              </a:rPr>
              <a:t>1869</a:t>
            </a:r>
            <a:r>
              <a:rPr lang="sk-SK" dirty="0" smtClean="0"/>
              <a:t> ruský chemik </a:t>
            </a:r>
            <a:r>
              <a:rPr lang="sk-SK" dirty="0" err="1" smtClean="0">
                <a:hlinkClick r:id="rId4" action="ppaction://hlinkfile" tooltip="Dimitrij Ivanovič Mendelejev"/>
              </a:rPr>
              <a:t>Dimitrij</a:t>
            </a:r>
            <a:r>
              <a:rPr lang="sk-SK" dirty="0" smtClean="0">
                <a:hlinkClick r:id="rId4" action="ppaction://hlinkfile" tooltip="Dimitrij Ivanovič Mendelejev"/>
              </a:rPr>
              <a:t> </a:t>
            </a:r>
            <a:r>
              <a:rPr lang="sk-SK" dirty="0" err="1" smtClean="0">
                <a:hlinkClick r:id="rId4" action="ppaction://hlinkfile" tooltip="Dimitrij Ivanovič Mendelejev"/>
              </a:rPr>
              <a:t>Ivanovič</a:t>
            </a:r>
            <a:r>
              <a:rPr lang="sk-SK" dirty="0" smtClean="0">
                <a:hlinkClick r:id="rId4" action="ppaction://hlinkfile" tooltip="Dimitrij Ivanovič Mendelejev"/>
              </a:rPr>
              <a:t> Mendelejev</a:t>
            </a:r>
            <a:r>
              <a:rPr lang="sk-SK" dirty="0" smtClean="0"/>
              <a:t>.</a:t>
            </a:r>
          </a:p>
        </p:txBody>
      </p:sp>
      <p:pic>
        <p:nvPicPr>
          <p:cNvPr id="5122" name="Picture 2" descr="http://upload.wikimedia.org/wikipedia/commons/thumb/2/26/%D0%94%D0%BC%D0%B8%D1%82%D1%80%D0%B8%D0%B9_%D0%98%D0%B2%D0%B0%D0%BD%D0%BE%D0%B2%D0%B8%D1%87_%D0%9C%D0%B5%D0%BD%D0%B4%D0%B5%D0%BB%D0%B5%D0%B5%D0%B2_4.gif/220px-%D0%94%D0%BC%D0%B8%D1%82%D1%80%D0%B8%D0%B9_%D0%98%D0%B2%D0%B0%D0%BD%D0%BE%D0%B2%D0%B8%D1%87_%D0%9C%D0%B5%D0%BD%D0%B4%D0%B5%D0%BB%D0%B5%D0%B5%D0%B2_4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2286000"/>
            <a:ext cx="2700867" cy="2209800"/>
          </a:xfrm>
          <a:prstGeom prst="rect">
            <a:avLst/>
          </a:prstGeom>
          <a:noFill/>
        </p:spPr>
      </p:pic>
      <p:pic>
        <p:nvPicPr>
          <p:cNvPr id="5124" name="Picture 4" descr="Zdroj:&#10;            http://en.wikipedia.org/wiki/File:Periodic_table_monument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3048000"/>
            <a:ext cx="3200400" cy="280035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143000" y="5943600"/>
            <a:ext cx="36573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sk-SK" b="1" dirty="0" smtClean="0"/>
              <a:t>Mendelejevov pamätník v Bratislave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Z tohto odvodil periodický zákon: "Vlastnosti prvkov sú periodickou funkciou ich relatívnych atómových hmotností.“</a:t>
            </a:r>
          </a:p>
          <a:p>
            <a:endParaRPr lang="sk-SK" b="1" u="sng" dirty="0" smtClean="0"/>
          </a:p>
          <a:p>
            <a:r>
              <a:rPr lang="sk-SK" b="1" u="sng" dirty="0" smtClean="0"/>
              <a:t>Neskôr, po objasnení atómovej štruktúry bol periodický zákon preformulovaný a jeho platné znenie je: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4953000"/>
            <a:ext cx="79248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"Vlastnosti prvkov sú periodickou funkciou ich protónových (atómových ) čísel".</a:t>
            </a:r>
            <a:endParaRPr lang="sk-SK" sz="3200" dirty="0" smtClean="0"/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800100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solidFill>
            <a:srgbClr val="D28ACD"/>
          </a:solidFill>
        </p:spPr>
        <p:txBody>
          <a:bodyPr/>
          <a:lstStyle/>
          <a:p>
            <a:r>
              <a:rPr lang="sk-SK" dirty="0" smtClean="0"/>
              <a:t>Mendelejev usporiadal 63 prvkov</a:t>
            </a:r>
          </a:p>
          <a:p>
            <a:r>
              <a:rPr lang="sk-SK" dirty="0" smtClean="0"/>
              <a:t>predpokladal výskyt germánia – nazval ho </a:t>
            </a:r>
            <a:r>
              <a:rPr lang="sk-SK" dirty="0" err="1" smtClean="0"/>
              <a:t>ekasilícium</a:t>
            </a:r>
            <a:r>
              <a:rPr lang="sk-SK" dirty="0" smtClean="0"/>
              <a:t>- </a:t>
            </a:r>
            <a:r>
              <a:rPr lang="sk-SK" dirty="0" err="1" smtClean="0"/>
              <a:t>t.j.prvok</a:t>
            </a:r>
            <a:r>
              <a:rPr lang="sk-SK" dirty="0" smtClean="0"/>
              <a:t> nasledujúci za kremíkom   </a:t>
            </a:r>
          </a:p>
          <a:p>
            <a:r>
              <a:rPr lang="sk-SK" dirty="0" err="1" smtClean="0"/>
              <a:t>Ge</a:t>
            </a:r>
            <a:r>
              <a:rPr lang="sk-SK" dirty="0" smtClean="0"/>
              <a:t>- objavené 12 rokov po predpovedi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Typy tabuliek PTP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 smtClean="0"/>
              <a:t>Krátka</a:t>
            </a:r>
            <a:r>
              <a:rPr lang="sk-SK" sz="3600" dirty="0" smtClean="0"/>
              <a:t>- členenie na podskupiny A,B </a:t>
            </a:r>
          </a:p>
          <a:p>
            <a:pPr marL="0" indent="0">
              <a:buNone/>
            </a:pPr>
            <a:r>
              <a:rPr lang="sk-SK" sz="3600" dirty="0" smtClean="0"/>
              <a:t>I-VIII.A, B</a:t>
            </a:r>
          </a:p>
          <a:p>
            <a:r>
              <a:rPr lang="sk-SK" sz="3600" u="sng" dirty="0" smtClean="0"/>
              <a:t>Polodlhá</a:t>
            </a:r>
            <a:r>
              <a:rPr lang="sk-SK" sz="3600" dirty="0" smtClean="0"/>
              <a:t> – v súčasnosti najpoužívanejšia – vyčlenené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r>
              <a:rPr lang="sk-SK" sz="3600" dirty="0" smtClean="0"/>
              <a:t> pod tabuľku</a:t>
            </a:r>
          </a:p>
          <a:p>
            <a:r>
              <a:rPr lang="sk-SK" sz="3600" u="sng" dirty="0" smtClean="0"/>
              <a:t>Dlhá</a:t>
            </a:r>
            <a:r>
              <a:rPr lang="sk-SK" sz="3600" dirty="0" smtClean="0"/>
              <a:t> -  vsunuté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endParaRPr lang="sk-SK" sz="36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Prvky v PTP sú usporiadané do: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7 vodorovných riadkov = periód</a:t>
            </a:r>
          </a:p>
          <a:p>
            <a:r>
              <a:rPr lang="sk-SK" dirty="0" smtClean="0"/>
              <a:t>označených 1-7 alebo sú niekedy označované K,L,M...Q  podľa vrstiev elektrónového obalu</a:t>
            </a:r>
          </a:p>
          <a:p>
            <a:r>
              <a:rPr lang="sk-SK" dirty="0" smtClean="0"/>
              <a:t>obsahujú 2,8,8,18,18,32,32 prvkov</a:t>
            </a:r>
          </a:p>
          <a:p>
            <a:r>
              <a:rPr lang="sk-SK" dirty="0" smtClean="0"/>
              <a:t>prvky v jednej perióde majú rovnaký počet  elektrónových vrstiev</a:t>
            </a:r>
          </a:p>
          <a:p>
            <a:pPr>
              <a:buNone/>
            </a:pPr>
            <a:r>
              <a:rPr lang="sk-SK" dirty="0" smtClean="0"/>
              <a:t>  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4761" r="16399" b="1486"/>
          <a:stretch/>
        </p:blipFill>
        <p:spPr bwMode="auto">
          <a:xfrm>
            <a:off x="4974772" y="4070567"/>
            <a:ext cx="4169228" cy="277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dirty="0" smtClean="0"/>
              <a:t>18 skupín=18 zvislých stĺpcov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číslo skupiny u s a p-prvkov sa rovná počtu valenčných elektrónov a je zhodné aj s maximálnym kladným oxidačným číslom</a:t>
            </a:r>
          </a:p>
          <a:p>
            <a:r>
              <a:rPr lang="sk-SK" dirty="0" err="1" smtClean="0">
                <a:solidFill>
                  <a:schemeClr val="accent2"/>
                </a:solidFill>
              </a:rPr>
              <a:t>Pr</a:t>
            </a:r>
            <a:r>
              <a:rPr lang="sk-SK" dirty="0" smtClean="0">
                <a:solidFill>
                  <a:schemeClr val="accent2"/>
                </a:solidFill>
              </a:rPr>
              <a:t>. </a:t>
            </a:r>
            <a:r>
              <a:rPr lang="sk-SK" dirty="0" smtClean="0"/>
              <a:t>(S-6.sk. – 6 valenčných elektrónov, zlúčeniny – siričitý(IV.), sírový  (VI.)-max.), </a:t>
            </a:r>
          </a:p>
          <a:p>
            <a:pPr marL="0" indent="0">
              <a:buNone/>
            </a:pPr>
            <a:r>
              <a:rPr lang="sk-SK" dirty="0" smtClean="0"/>
              <a:t>  (N-5.sk. - dusný, </a:t>
            </a:r>
            <a:r>
              <a:rPr lang="sk-SK" dirty="0" err="1" smtClean="0"/>
              <a:t>dusitý</a:t>
            </a:r>
            <a:r>
              <a:rPr lang="sk-SK" dirty="0" smtClean="0"/>
              <a:t>, dusičitý, </a:t>
            </a:r>
            <a:r>
              <a:rPr lang="sk-SK" dirty="0" err="1" smtClean="0"/>
              <a:t>max.dusičný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481</Words>
  <Application>Microsoft Office PowerPoint</Application>
  <PresentationFormat>Prezentácia na obrazovke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PSP</vt:lpstr>
      <vt:lpstr>Periodická tabuľka prvkov</vt:lpstr>
      <vt:lpstr>Prezentácia programu PowerPoint</vt:lpstr>
      <vt:lpstr>Prezentácia programu PowerPoint</vt:lpstr>
      <vt:lpstr>Prezentácia programu PowerPoint</vt:lpstr>
      <vt:lpstr>Typy tabuliek PTP</vt:lpstr>
      <vt:lpstr>Prezentácia programu PowerPoint</vt:lpstr>
      <vt:lpstr>Prvky v PTP sú usporiadané do:</vt:lpstr>
      <vt:lpstr>Prezentácia programu PowerPoint</vt:lpstr>
      <vt:lpstr>Triviálne pomenovanie skupín</vt:lpstr>
      <vt:lpstr>Prezentácia programu PowerPoint</vt:lpstr>
      <vt:lpstr>p1</vt:lpstr>
      <vt:lpstr>s-s     p-s,p     d-s,d     f-s,d,f</vt:lpstr>
      <vt:lpstr>Prezentácia programu PowerPoint</vt:lpstr>
      <vt:lpstr>Opakovanie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Gymgl</dc:creator>
  <cp:lastModifiedBy>spravca</cp:lastModifiedBy>
  <cp:revision>64</cp:revision>
  <dcterms:modified xsi:type="dcterms:W3CDTF">2020-10-28T09:40:57Z</dcterms:modified>
</cp:coreProperties>
</file>