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9"/>
  </p:notesMasterIdLst>
  <p:sldIdLst>
    <p:sldId id="256" r:id="rId2"/>
    <p:sldId id="281" r:id="rId3"/>
    <p:sldId id="271" r:id="rId4"/>
    <p:sldId id="273" r:id="rId5"/>
    <p:sldId id="283" r:id="rId6"/>
    <p:sldId id="284" r:id="rId7"/>
    <p:sldId id="272" r:id="rId8"/>
    <p:sldId id="275" r:id="rId9"/>
    <p:sldId id="285" r:id="rId10"/>
    <p:sldId id="260" r:id="rId11"/>
    <p:sldId id="274" r:id="rId12"/>
    <p:sldId id="278" r:id="rId13"/>
    <p:sldId id="286" r:id="rId14"/>
    <p:sldId id="287" r:id="rId15"/>
    <p:sldId id="257" r:id="rId16"/>
    <p:sldId id="280" r:id="rId17"/>
    <p:sldId id="258" r:id="rId18"/>
    <p:sldId id="261" r:id="rId19"/>
    <p:sldId id="262" r:id="rId20"/>
    <p:sldId id="259" r:id="rId21"/>
    <p:sldId id="263" r:id="rId22"/>
    <p:sldId id="265" r:id="rId23"/>
    <p:sldId id="266" r:id="rId24"/>
    <p:sldId id="264" r:id="rId25"/>
    <p:sldId id="268" r:id="rId26"/>
    <p:sldId id="267" r:id="rId27"/>
    <p:sldId id="270" r:id="rId2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4660"/>
  </p:normalViewPr>
  <p:slideViewPr>
    <p:cSldViewPr>
      <p:cViewPr>
        <p:scale>
          <a:sx n="98" d="100"/>
          <a:sy n="98" d="100"/>
        </p:scale>
        <p:origin x="-6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5FED-0072-4DF0-83E5-075AA5858B5B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FD442-51CB-469D-B7E2-77A7C742DD5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385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D442-51CB-469D-B7E2-77A7C742DD5D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175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www.google.s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://www.youtube.com/watch?v=wPB9n_G0Hxk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jevideo.sk/video/103/kolko_cukru_je_v_coca_cole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chemvazba.moxo.cz/Lekce/lekce2.html" TargetMode="External"/><Relationship Id="rId13" Type="http://schemas.openxmlformats.org/officeDocument/2006/relationships/hyperlink" Target="http://zvolen.virtualne.sk/detske-jasle-slniecko-.html" TargetMode="External"/><Relationship Id="rId3" Type="http://schemas.openxmlformats.org/officeDocument/2006/relationships/hyperlink" Target="http://allinoneforyou.blog.cz/1403/naj-domace-zvieratko-v-aprili" TargetMode="External"/><Relationship Id="rId7" Type="http://schemas.openxmlformats.org/officeDocument/2006/relationships/hyperlink" Target="http://www.komenskeho66.cz/materialy/chemie/WEB-CHEMIE9/sacharidy.html" TargetMode="External"/><Relationship Id="rId12" Type="http://schemas.openxmlformats.org/officeDocument/2006/relationships/hyperlink" Target="http://fotky.sme.sk/fotka/19838/list" TargetMode="External"/><Relationship Id="rId2" Type="http://schemas.openxmlformats.org/officeDocument/2006/relationships/hyperlink" Target="http://www.teta.estranky.cz/clanky/vcely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jakubmracek/sacharidy-struktura" TargetMode="External"/><Relationship Id="rId11" Type="http://schemas.openxmlformats.org/officeDocument/2006/relationships/hyperlink" Target="http://fit.server.sk/choroby/pankreatitida/" TargetMode="External"/><Relationship Id="rId5" Type="http://schemas.openxmlformats.org/officeDocument/2006/relationships/hyperlink" Target="http://www.veronica.host.sk/fytoterapia/herbar/153.htm" TargetMode="External"/><Relationship Id="rId15" Type="http://schemas.openxmlformats.org/officeDocument/2006/relationships/hyperlink" Target="http://www.eclectics.com/denise/straycat.html" TargetMode="External"/><Relationship Id="rId10" Type="http://schemas.openxmlformats.org/officeDocument/2006/relationships/hyperlink" Target="http://www.posilovani.net/fruktoza-metla-lidstva/" TargetMode="External"/><Relationship Id="rId4" Type="http://schemas.openxmlformats.org/officeDocument/2006/relationships/hyperlink" Target="http://www.borodacova.stranka.info/" TargetMode="External"/><Relationship Id="rId9" Type="http://schemas.openxmlformats.org/officeDocument/2006/relationships/hyperlink" Target="http://www.2012rok.sk/wp/joga-tai-chi-qi-gong/6336-ajurveda-mudry-joga" TargetMode="External"/><Relationship Id="rId14" Type="http://schemas.openxmlformats.org/officeDocument/2006/relationships/hyperlink" Target="http://slnieckobadin.wordpress.com/2013/04/16/destilacia-vodnou-paro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dirty="0" smtClean="0"/>
              <a:t>Sacharidy</a:t>
            </a:r>
            <a:endParaRPr lang="sk-SK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/>
        </p:blipFill>
        <p:spPr bwMode="auto">
          <a:xfrm>
            <a:off x="0" y="-171399"/>
            <a:ext cx="9144000" cy="26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s://encrypted-tbn0.gstatic.com/images?q=tbn:ANd9GcRrNWOTEhVklurvMtRQv6ImiQZJi1PU7HrwiNTub9O2v7GiDLK0s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74" y="4869160"/>
            <a:ext cx="2843808" cy="1777381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lnielanu.zoznam.sk/pic/2/7/4/9/ovocie-je-zdrave--nic-26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869160"/>
            <a:ext cx="2016224" cy="1756465"/>
          </a:xfrm>
          <a:prstGeom prst="rect">
            <a:avLst/>
          </a:prstGeom>
          <a:noFill/>
          <a:effectLst>
            <a:outerShdw blurRad="647700" dist="508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svobodabrezik.cz/img/produkty-detail/big/66/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51585"/>
            <a:ext cx="2175493" cy="1451791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sportujeme.sk/a-galeria/sacharidy9914244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71" y="3151585"/>
            <a:ext cx="2213872" cy="1477402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u="sng" dirty="0" smtClean="0"/>
              <a:t/>
            </a:r>
            <a:br>
              <a:rPr lang="sk-SK" u="sng" dirty="0" smtClean="0"/>
            </a:br>
            <a:r>
              <a:rPr lang="sk-SK" dirty="0" smtClean="0"/>
              <a:t>a) D-</a:t>
            </a:r>
            <a:r>
              <a:rPr lang="sk-SK" b="0" dirty="0" smtClean="0"/>
              <a:t>glukóza</a:t>
            </a:r>
            <a:endParaRPr lang="sk-SK" b="0" dirty="0"/>
          </a:p>
        </p:txBody>
      </p:sp>
      <p:sp>
        <p:nvSpPr>
          <p:cNvPr id="5" name="Ovál 4"/>
          <p:cNvSpPr/>
          <p:nvPr/>
        </p:nvSpPr>
        <p:spPr>
          <a:xfrm>
            <a:off x="2267744" y="4477551"/>
            <a:ext cx="720080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Obdĺžnik 1"/>
          <p:cNvSpPr/>
          <p:nvPr/>
        </p:nvSpPr>
        <p:spPr>
          <a:xfrm>
            <a:off x="798991" y="4558607"/>
            <a:ext cx="2455175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170" name="Picture 2" descr="http://upload.wikimedia.org/wikipedia/commons/thumb/2/27/D-glucose-chain-2D-Fischer.png/200px-D-glucose-chain-2D-Fisch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91" y="1988840"/>
            <a:ext cx="2188833" cy="375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281106"/>
            <a:ext cx="764576" cy="134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3D model molekuly glukózy</a:t>
            </a:r>
            <a:endParaRPr lang="sk-SK" dirty="0"/>
          </a:p>
        </p:txBody>
      </p:sp>
      <p:pic>
        <p:nvPicPr>
          <p:cNvPr id="1026" name="Picture 2" descr="3d struktura glukózy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555619" cy="425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Počet </a:t>
            </a:r>
            <a:r>
              <a:rPr lang="sk-SK" dirty="0" err="1" smtClean="0"/>
              <a:t>stereoizomérov</a:t>
            </a:r>
            <a:r>
              <a:rPr lang="sk-SK" dirty="0" smtClean="0"/>
              <a:t>: 2</a:t>
            </a:r>
            <a:r>
              <a:rPr lang="sk-SK" baseline="30000" dirty="0" smtClean="0"/>
              <a:t>n   n= počet </a:t>
            </a:r>
            <a:r>
              <a:rPr lang="sk-SK" baseline="30000" dirty="0" err="1" smtClean="0"/>
              <a:t>chirálnych</a:t>
            </a:r>
            <a:r>
              <a:rPr lang="sk-SK" baseline="30000" dirty="0" smtClean="0"/>
              <a:t> uhlíkov</a:t>
            </a:r>
            <a:endParaRPr lang="sk-SK" baseline="30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pic>
        <p:nvPicPr>
          <p:cNvPr id="36866" name="Picture 2" descr="Výsledok vyh&amp;lcaron;adávania obrázkov pre dopyt L-glukoz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8"/>
            <a:ext cx="5217346" cy="3960440"/>
          </a:xfrm>
          <a:prstGeom prst="rect">
            <a:avLst/>
          </a:prstGeom>
          <a:noFill/>
        </p:spPr>
      </p:pic>
      <p:sp>
        <p:nvSpPr>
          <p:cNvPr id="4" name="Obdĺžnik s jedným zaobleným rohom 3"/>
          <p:cNvSpPr/>
          <p:nvPr/>
        </p:nvSpPr>
        <p:spPr>
          <a:xfrm>
            <a:off x="2483768" y="2276872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s jedným zaobleným rohom 5"/>
          <p:cNvSpPr/>
          <p:nvPr/>
        </p:nvSpPr>
        <p:spPr>
          <a:xfrm>
            <a:off x="1331640" y="3456277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s jedným zaobleným rohom 6"/>
          <p:cNvSpPr/>
          <p:nvPr/>
        </p:nvSpPr>
        <p:spPr>
          <a:xfrm>
            <a:off x="1331640" y="2875301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s jedným zaobleným rohom 7"/>
          <p:cNvSpPr/>
          <p:nvPr/>
        </p:nvSpPr>
        <p:spPr>
          <a:xfrm>
            <a:off x="1331640" y="1534426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D-fruktóza</a:t>
            </a:r>
            <a:endParaRPr lang="sk-SK" dirty="0"/>
          </a:p>
        </p:txBody>
      </p:sp>
      <p:pic>
        <p:nvPicPr>
          <p:cNvPr id="1026" name="Picture 2" descr="D-fruktóz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42" y="620688"/>
            <a:ext cx="3960440" cy="657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5-cípa hviezda 3"/>
          <p:cNvSpPr/>
          <p:nvPr/>
        </p:nvSpPr>
        <p:spPr>
          <a:xfrm>
            <a:off x="5915062" y="2996952"/>
            <a:ext cx="144016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5-cípa hviezda 5"/>
          <p:cNvSpPr/>
          <p:nvPr/>
        </p:nvSpPr>
        <p:spPr>
          <a:xfrm>
            <a:off x="5941619" y="4073813"/>
            <a:ext cx="144016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5-cípa hviezda 6"/>
          <p:cNvSpPr/>
          <p:nvPr/>
        </p:nvSpPr>
        <p:spPr>
          <a:xfrm>
            <a:off x="5934291" y="5049180"/>
            <a:ext cx="144016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4355976" y="5049180"/>
            <a:ext cx="3539306" cy="756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5510244" y="2062299"/>
            <a:ext cx="1798060" cy="7326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9021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ýsledok vyhľadávania obrázkov pre dopyt riboza vzorec&quot;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0820"/>
            <a:ext cx="6048672" cy="658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1547664" y="2060848"/>
            <a:ext cx="1934148" cy="4320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1601482" y="5589240"/>
            <a:ext cx="1863824" cy="3684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1835696" y="351586"/>
            <a:ext cx="1319130" cy="7326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 flipH="1">
            <a:off x="1911962" y="3717032"/>
            <a:ext cx="1242864" cy="9364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816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260648"/>
            <a:ext cx="8964488" cy="5674635"/>
          </a:xfrm>
        </p:spPr>
        <p:txBody>
          <a:bodyPr/>
          <a:lstStyle/>
          <a:p>
            <a:r>
              <a:rPr lang="sk-SK" b="1" u="sng" dirty="0"/>
              <a:t>✓ Zlúčeninu </a:t>
            </a:r>
            <a:r>
              <a:rPr lang="sk-SK" b="1" u="sng" dirty="0" smtClean="0"/>
              <a:t>očíslujte a určte jej sumárny vzorec. </a:t>
            </a:r>
            <a:endParaRPr lang="sk-SK" b="1" u="sng" dirty="0"/>
          </a:p>
          <a:p>
            <a:r>
              <a:rPr lang="sk-SK" b="1" u="sng" dirty="0" smtClean="0"/>
              <a:t>✓ Vo vzorci označte </a:t>
            </a:r>
            <a:r>
              <a:rPr lang="sk-SK" b="1" u="sng" dirty="0" err="1" smtClean="0"/>
              <a:t>chirálne</a:t>
            </a:r>
            <a:r>
              <a:rPr lang="sk-SK" b="1" u="sng" dirty="0" smtClean="0"/>
              <a:t> uhlíky a vysvetlite.</a:t>
            </a:r>
          </a:p>
          <a:p>
            <a:r>
              <a:rPr lang="sk-SK" b="1" u="sng" dirty="0" smtClean="0"/>
              <a:t>✓ Označte typ vzorca.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674" y="1772816"/>
            <a:ext cx="9144000" cy="720080"/>
          </a:xfrm>
          <a:solidFill>
            <a:srgbClr val="FFFF99"/>
          </a:solidFill>
        </p:spPr>
        <p:txBody>
          <a:bodyPr>
            <a:normAutofit fontScale="90000"/>
          </a:bodyPr>
          <a:lstStyle/>
          <a:p>
            <a:r>
              <a:rPr lang="sk-SK" sz="2400" dirty="0" smtClean="0">
                <a:solidFill>
                  <a:srgbClr val="002060"/>
                </a:solidFill>
              </a:rPr>
              <a:t>_</a:t>
            </a:r>
            <a:r>
              <a:rPr lang="sk-SK" sz="2400" dirty="0" err="1" smtClean="0">
                <a:solidFill>
                  <a:srgbClr val="002060"/>
                </a:solidFill>
              </a:rPr>
              <a:t>Fisherov</a:t>
            </a:r>
            <a:r>
              <a:rPr lang="sk-SK" sz="2400" dirty="0" smtClean="0">
                <a:solidFill>
                  <a:srgbClr val="002060"/>
                </a:solidFill>
              </a:rPr>
              <a:t>__  </a:t>
            </a:r>
            <a:r>
              <a:rPr lang="sk-SK" sz="2400" dirty="0" smtClean="0">
                <a:solidFill>
                  <a:srgbClr val="002060"/>
                </a:solidFill>
              </a:rPr>
              <a:t>vzorec       </a:t>
            </a:r>
            <a:r>
              <a:rPr lang="sk-SK" sz="2400" dirty="0" err="1" smtClean="0">
                <a:solidFill>
                  <a:srgbClr val="002060"/>
                </a:solidFill>
              </a:rPr>
              <a:t>Tollensov</a:t>
            </a:r>
            <a:r>
              <a:rPr lang="sk-SK" sz="2400" dirty="0" smtClean="0">
                <a:solidFill>
                  <a:srgbClr val="002060"/>
                </a:solidFill>
              </a:rPr>
              <a:t> </a:t>
            </a:r>
            <a:r>
              <a:rPr lang="sk-SK" sz="2400" dirty="0" err="1" smtClean="0">
                <a:solidFill>
                  <a:srgbClr val="002060"/>
                </a:solidFill>
              </a:rPr>
              <a:t>vzorec</a:t>
            </a:r>
            <a:r>
              <a:rPr lang="sk-SK" sz="2400" dirty="0" smtClean="0">
                <a:solidFill>
                  <a:srgbClr val="002060"/>
                </a:solidFill>
              </a:rPr>
              <a:t>    </a:t>
            </a:r>
            <a:r>
              <a:rPr lang="sk-SK" sz="2400" dirty="0" smtClean="0">
                <a:solidFill>
                  <a:srgbClr val="002060"/>
                </a:solidFill>
              </a:rPr>
              <a:t>__</a:t>
            </a:r>
            <a:r>
              <a:rPr lang="sk-SK" sz="2400" dirty="0" err="1" smtClean="0">
                <a:solidFill>
                  <a:srgbClr val="002060"/>
                </a:solidFill>
              </a:rPr>
              <a:t>Haworthov__</a:t>
            </a:r>
            <a:r>
              <a:rPr lang="sk-SK" sz="2400" dirty="0" err="1" smtClean="0">
                <a:solidFill>
                  <a:srgbClr val="002060"/>
                </a:solidFill>
              </a:rPr>
              <a:t>vzorec</a:t>
            </a:r>
            <a:endParaRPr lang="sk-SK" sz="2400" dirty="0">
              <a:solidFill>
                <a:srgbClr val="002060"/>
              </a:solidFill>
            </a:endParaRPr>
          </a:p>
        </p:txBody>
      </p:sp>
      <p:pic>
        <p:nvPicPr>
          <p:cNvPr id="6146" name="Picture 2" descr="http://www.oskole.sk/userfiles/image/zaida/chemia/sacharidy%20_-%20maturitna%20otazka%20open_html_74687d1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3384"/>
            <a:ext cx="8210988" cy="36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260648"/>
            <a:ext cx="8964488" cy="5674635"/>
          </a:xfrm>
        </p:spPr>
        <p:txBody>
          <a:bodyPr/>
          <a:lstStyle/>
          <a:p>
            <a:endParaRPr lang="sk-SK" b="1" u="sng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772816"/>
            <a:ext cx="9144000" cy="720080"/>
          </a:xfrm>
          <a:solidFill>
            <a:srgbClr val="FFFF99"/>
          </a:solidFill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rgbClr val="002060"/>
                </a:solidFill>
              </a:rPr>
              <a:t>__________  vzorec       </a:t>
            </a:r>
            <a:r>
              <a:rPr lang="sk-SK" sz="2400" dirty="0" err="1" smtClean="0">
                <a:solidFill>
                  <a:srgbClr val="002060"/>
                </a:solidFill>
              </a:rPr>
              <a:t>Tollensov</a:t>
            </a:r>
            <a:r>
              <a:rPr lang="sk-SK" sz="2400" dirty="0" smtClean="0">
                <a:solidFill>
                  <a:srgbClr val="002060"/>
                </a:solidFill>
              </a:rPr>
              <a:t> vzorec    ___________vzorec</a:t>
            </a:r>
            <a:endParaRPr lang="sk-SK" sz="2400" dirty="0">
              <a:solidFill>
                <a:srgbClr val="002060"/>
              </a:solidFill>
            </a:endParaRPr>
          </a:p>
        </p:txBody>
      </p:sp>
      <p:pic>
        <p:nvPicPr>
          <p:cNvPr id="6146" name="Picture 2" descr="http://www.oskole.sk/userfiles/image/zaida/chemia/sacharidy%20_-%20maturitna%20otazka%20open_html_74687d1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3384"/>
            <a:ext cx="8210988" cy="41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ál 4"/>
          <p:cNvSpPr/>
          <p:nvPr/>
        </p:nvSpPr>
        <p:spPr>
          <a:xfrm>
            <a:off x="8316416" y="4581128"/>
            <a:ext cx="504056" cy="46648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4427984" y="2348880"/>
            <a:ext cx="567680" cy="54688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179512" y="260648"/>
            <a:ext cx="820891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Pri prepise z </a:t>
            </a:r>
            <a:r>
              <a:rPr lang="sk-SK" dirty="0" err="1" smtClean="0"/>
              <a:t>Tollenovho</a:t>
            </a:r>
            <a:r>
              <a:rPr lang="sk-SK" dirty="0" smtClean="0"/>
              <a:t> vzorca do </a:t>
            </a:r>
            <a:r>
              <a:rPr lang="sk-SK" dirty="0" err="1" smtClean="0"/>
              <a:t>Haworthovho</a:t>
            </a:r>
            <a:r>
              <a:rPr lang="sk-SK" dirty="0" smtClean="0"/>
              <a:t> sa uplatňuje pravidlo: čo bolo v </a:t>
            </a:r>
            <a:r>
              <a:rPr lang="sk-SK" dirty="0" err="1" smtClean="0"/>
              <a:t>Tollensovom</a:t>
            </a:r>
            <a:r>
              <a:rPr lang="sk-SK" dirty="0" smtClean="0"/>
              <a:t> vzorci napravo, píšeme v </a:t>
            </a:r>
            <a:r>
              <a:rPr lang="sk-SK" dirty="0" err="1" smtClean="0"/>
              <a:t>Haworthovom</a:t>
            </a:r>
            <a:r>
              <a:rPr lang="sk-SK" dirty="0" smtClean="0"/>
              <a:t> dole a čo naľavo píšeme hore.</a:t>
            </a:r>
            <a:endParaRPr lang="sk-SK" dirty="0"/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5004048" y="4725144"/>
            <a:ext cx="1440160" cy="7200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5004048" y="2708920"/>
            <a:ext cx="3528392" cy="172819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>
            <a:off x="4788024" y="4149080"/>
            <a:ext cx="2304256" cy="129614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>
            <a:off x="4788024" y="3573016"/>
            <a:ext cx="3312368" cy="201622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dĺžnik 27"/>
          <p:cNvSpPr/>
          <p:nvPr/>
        </p:nvSpPr>
        <p:spPr>
          <a:xfrm>
            <a:off x="7236296" y="479715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3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29" name="Obdĺžnik 28"/>
          <p:cNvSpPr/>
          <p:nvPr/>
        </p:nvSpPr>
        <p:spPr>
          <a:xfrm>
            <a:off x="7812360" y="4869160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2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0" name="Obdĺžnik 29"/>
          <p:cNvSpPr/>
          <p:nvPr/>
        </p:nvSpPr>
        <p:spPr>
          <a:xfrm>
            <a:off x="3995936" y="4149080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3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1" name="Obdĺžnik 30"/>
          <p:cNvSpPr/>
          <p:nvPr/>
        </p:nvSpPr>
        <p:spPr>
          <a:xfrm>
            <a:off x="8604448" y="407707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3" name="Obdĺžnik 32"/>
          <p:cNvSpPr/>
          <p:nvPr/>
        </p:nvSpPr>
        <p:spPr>
          <a:xfrm>
            <a:off x="3995936" y="3645024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2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4" name="Obdĺžnik 33"/>
          <p:cNvSpPr/>
          <p:nvPr/>
        </p:nvSpPr>
        <p:spPr>
          <a:xfrm>
            <a:off x="3995936" y="299695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6" name="Obdĺžnik 35"/>
          <p:cNvSpPr/>
          <p:nvPr/>
        </p:nvSpPr>
        <p:spPr>
          <a:xfrm>
            <a:off x="6804248" y="2852936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6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7" name="Obdĺžnik 36"/>
          <p:cNvSpPr/>
          <p:nvPr/>
        </p:nvSpPr>
        <p:spPr>
          <a:xfrm>
            <a:off x="3995936" y="5229200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5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8" name="Obdĺžnik 37"/>
          <p:cNvSpPr/>
          <p:nvPr/>
        </p:nvSpPr>
        <p:spPr>
          <a:xfrm>
            <a:off x="3995936" y="4725144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4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9" name="Obdĺžnik 38"/>
          <p:cNvSpPr/>
          <p:nvPr/>
        </p:nvSpPr>
        <p:spPr>
          <a:xfrm>
            <a:off x="4211960" y="587727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6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40" name="Obdĺžnik 39"/>
          <p:cNvSpPr/>
          <p:nvPr/>
        </p:nvSpPr>
        <p:spPr>
          <a:xfrm>
            <a:off x="7236296" y="335699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5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41" name="Obdĺžnik 40"/>
          <p:cNvSpPr/>
          <p:nvPr/>
        </p:nvSpPr>
        <p:spPr>
          <a:xfrm>
            <a:off x="6444208" y="407707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4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5252" y="1340768"/>
            <a:ext cx="8229600" cy="4900000"/>
          </a:xfrm>
        </p:spPr>
        <p:txBody>
          <a:bodyPr>
            <a:normAutofit fontScale="92500" lnSpcReduction="10000"/>
          </a:bodyPr>
          <a:lstStyle/>
          <a:p>
            <a:endParaRPr lang="sk-SK" dirty="0"/>
          </a:p>
          <a:p>
            <a:r>
              <a:rPr lang="sk-SK" dirty="0" smtClean="0"/>
              <a:t>_________________________________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algn="just"/>
            <a:r>
              <a:rPr lang="sk-SK" b="1" dirty="0" smtClean="0">
                <a:solidFill>
                  <a:schemeClr val="bg1"/>
                </a:solidFill>
              </a:rPr>
              <a:t>- typ izomérie, pri ktorom neexistuje vzťah predmet a jeho obraz v zrkadle  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60040" y="332656"/>
            <a:ext cx="8229600" cy="1143000"/>
          </a:xfrm>
          <a:solidFill>
            <a:srgbClr val="FFFFCC"/>
          </a:solidFill>
        </p:spPr>
        <p:txBody>
          <a:bodyPr/>
          <a:lstStyle/>
          <a:p>
            <a:r>
              <a:rPr lang="sk-SK" b="1" dirty="0" err="1" smtClean="0"/>
              <a:t>Anoméria</a:t>
            </a:r>
            <a:endParaRPr lang="sk-SK" b="1" dirty="0"/>
          </a:p>
        </p:txBody>
      </p:sp>
      <p:pic>
        <p:nvPicPr>
          <p:cNvPr id="1026" name="Picture 2" descr="http://www.wikiskripta.eu/images/3/32/Mutarotaci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91866"/>
            <a:ext cx="8737064" cy="257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ál 3"/>
          <p:cNvSpPr/>
          <p:nvPr/>
        </p:nvSpPr>
        <p:spPr>
          <a:xfrm>
            <a:off x="0" y="4171577"/>
            <a:ext cx="720080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6300192" y="4171577"/>
            <a:ext cx="720080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1949279" y="3854294"/>
            <a:ext cx="648072" cy="6345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8185046" y="2924944"/>
            <a:ext cx="648072" cy="6345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795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lnSpcReduction="10000"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marL="109728" indent="0">
              <a:buNone/>
            </a:pPr>
            <a:endParaRPr lang="sk-SK" b="1" dirty="0" smtClean="0"/>
          </a:p>
          <a:p>
            <a:pPr marL="109728" indent="0">
              <a:buNone/>
            </a:pPr>
            <a:r>
              <a:rPr lang="sk-SK" b="1" dirty="0" smtClean="0"/>
              <a:t>Podmienky fotosyntézy</a:t>
            </a:r>
            <a:r>
              <a:rPr lang="sk-SK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sk-SK" dirty="0" smtClean="0"/>
              <a:t>______________________</a:t>
            </a:r>
          </a:p>
          <a:p>
            <a:pPr>
              <a:lnSpc>
                <a:spcPct val="200000"/>
              </a:lnSpc>
            </a:pPr>
            <a:r>
              <a:rPr lang="sk-SK" dirty="0" smtClean="0"/>
              <a:t>______________________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Chemická rovnica fotosyntézy:</a:t>
            </a:r>
            <a:endParaRPr lang="sk-SK" dirty="0"/>
          </a:p>
        </p:txBody>
      </p:sp>
      <p:pic>
        <p:nvPicPr>
          <p:cNvPr id="3074" name="Picture 2" descr="https://encrypted-tbn3.gstatic.com/images?q=tbn:ANd9GcRkuPepAnWJ-0g0LOtoie_Uvm_J5uYr7sJg6mtxhC5BnoVQa9Hq0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6" y="3933056"/>
            <a:ext cx="2738531" cy="285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sk-SK" dirty="0" smtClean="0"/>
              <a:t>Z ktorého </a:t>
            </a:r>
            <a:r>
              <a:rPr lang="sk-SK" dirty="0" err="1" smtClean="0"/>
              <a:t>reaktantu</a:t>
            </a:r>
            <a:r>
              <a:rPr lang="sk-SK" dirty="0" smtClean="0"/>
              <a:t> vzniká kyslík?</a:t>
            </a:r>
          </a:p>
          <a:p>
            <a:pPr>
              <a:buFont typeface="Wingdings" pitchFamily="2" charset="2"/>
              <a:buChar char="q"/>
            </a:pPr>
            <a:r>
              <a:rPr lang="sk-SK" dirty="0" smtClean="0"/>
              <a:t>Pri fotosyntéze sa energia uvoľňuje alebo spotrebúva?</a:t>
            </a:r>
          </a:p>
          <a:p>
            <a:pPr>
              <a:buFont typeface="Wingdings" pitchFamily="2" charset="2"/>
              <a:buChar char="q"/>
            </a:pPr>
            <a:r>
              <a:rPr lang="sk-SK" dirty="0" smtClean="0"/>
              <a:t>Ako by ste dokázali, že produktom vydychovania je aj voda?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✓ </a:t>
            </a:r>
            <a:r>
              <a:rPr lang="sk-SK" dirty="0" smtClean="0"/>
              <a:t>Zamyslite sa:</a:t>
            </a:r>
            <a:endParaRPr lang="sk-SK" dirty="0"/>
          </a:p>
        </p:txBody>
      </p:sp>
      <p:pic>
        <p:nvPicPr>
          <p:cNvPr id="4098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744337"/>
            <a:ext cx="2236534" cy="31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7812360" y="4077072"/>
            <a:ext cx="3323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102" name="Picture 6" descr="https://encrypted-tbn3.gstatic.com/images?q=tbn:ANd9GcQu3XeJn-PgxdLjnLHCevK7yoYHG1-oZf8IhI8FinPRv3-kRY4-a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26" y="4388354"/>
            <a:ext cx="6103479" cy="122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encrypted-tbn1.gstatic.com/images?q=tbn:ANd9GcTjxWMJiDfWdlglmzVrpuEUF7VW-_b9MB2nk59a2PvkC0PWPSrIf4OSyri-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78753"/>
            <a:ext cx="1371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encrypted-tbn1.gstatic.com/images?q=tbn:ANd9GcR_I_xYRt4_aFXks4CakAZbX9UDIqXWzDxuNibSe7gkjO5-UWp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48" y="5085184"/>
            <a:ext cx="1674887" cy="125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Najrozšírenejšie látky v prírode</a:t>
            </a:r>
          </a:p>
          <a:p>
            <a:r>
              <a:rPr lang="sk-SK" dirty="0" smtClean="0"/>
              <a:t>Súčasť R, Ž, H</a:t>
            </a:r>
          </a:p>
          <a:p>
            <a:r>
              <a:rPr lang="sk-SK" dirty="0" smtClean="0"/>
              <a:t>Zelené – tvoria fotosyntézou _____</a:t>
            </a:r>
            <a:r>
              <a:rPr lang="sk-SK" dirty="0" err="1" smtClean="0"/>
              <a:t>trofné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Živočíchy - ________</a:t>
            </a:r>
            <a:r>
              <a:rPr lang="sk-SK" dirty="0" err="1" smtClean="0"/>
              <a:t>trofné</a:t>
            </a:r>
            <a:r>
              <a:rPr lang="sk-SK" dirty="0" smtClean="0"/>
              <a:t>, nevedia si ich vytvoriť, odkázané prijať v potrave</a:t>
            </a:r>
          </a:p>
          <a:p>
            <a:r>
              <a:rPr lang="sk-SK" dirty="0" smtClean="0"/>
              <a:t>Nanovo z </a:t>
            </a:r>
            <a:r>
              <a:rPr lang="sk-SK" dirty="0" err="1" smtClean="0"/>
              <a:t>glycerolu</a:t>
            </a:r>
            <a:r>
              <a:rPr lang="sk-SK" dirty="0" smtClean="0"/>
              <a:t> (T) alebo AMK - GLUKONEOGENÉZA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2242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Oxidačné a redukčné vlastnosti</a:t>
            </a:r>
            <a:endParaRPr lang="sk-S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8" t="48542" r="11187" b="13542"/>
          <a:stretch/>
        </p:blipFill>
        <p:spPr bwMode="auto">
          <a:xfrm>
            <a:off x="732835" y="1359977"/>
            <a:ext cx="7740350" cy="2978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4355976" y="427843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CH</a:t>
            </a:r>
            <a:r>
              <a:rPr lang="sk-SK" baseline="-25000" dirty="0" smtClean="0"/>
              <a:t>2</a:t>
            </a:r>
            <a:r>
              <a:rPr lang="sk-SK" dirty="0" smtClean="0"/>
              <a:t>OH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1115616" y="427214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CH</a:t>
            </a:r>
            <a:r>
              <a:rPr lang="sk-SK" baseline="-25000" dirty="0" smtClean="0"/>
              <a:t>2</a:t>
            </a:r>
            <a:r>
              <a:rPr lang="sk-SK" dirty="0" smtClean="0"/>
              <a:t>OH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395536" y="4945927"/>
            <a:ext cx="263245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k</a:t>
            </a:r>
            <a:r>
              <a:rPr lang="sk-SK" dirty="0" smtClean="0"/>
              <a:t>yselina </a:t>
            </a:r>
            <a:r>
              <a:rPr lang="sk-SK" dirty="0" err="1" smtClean="0"/>
              <a:t>D-glukónová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6948264" y="4797152"/>
            <a:ext cx="181973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err="1" smtClean="0"/>
              <a:t>D-glucitol</a:t>
            </a:r>
            <a:endParaRPr lang="sk-SK" dirty="0" smtClean="0"/>
          </a:p>
          <a:p>
            <a:pPr algn="ctr"/>
            <a:r>
              <a:rPr lang="sk-SK" dirty="0" err="1" smtClean="0"/>
              <a:t>sorbit</a:t>
            </a:r>
            <a:endParaRPr lang="sk-SK" dirty="0" smtClean="0"/>
          </a:p>
          <a:p>
            <a:pPr algn="ctr"/>
            <a:r>
              <a:rPr lang="sk-SK" dirty="0" smtClean="0"/>
              <a:t>umelé sladidlo</a:t>
            </a:r>
            <a:endParaRPr lang="sk-SK" dirty="0"/>
          </a:p>
        </p:txBody>
      </p:sp>
      <p:sp>
        <p:nvSpPr>
          <p:cNvPr id="9" name="Ovál 8"/>
          <p:cNvSpPr/>
          <p:nvPr/>
        </p:nvSpPr>
        <p:spPr>
          <a:xfrm>
            <a:off x="1351722" y="1303201"/>
            <a:ext cx="1132046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4355976" y="1303201"/>
            <a:ext cx="1224136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7341139" y="1059557"/>
            <a:ext cx="1132046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82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= hroznový, škrobový, krvný cukor</a:t>
            </a:r>
          </a:p>
          <a:p>
            <a:r>
              <a:rPr lang="sk-SK" dirty="0" smtClean="0"/>
              <a:t>glykémia – hladina glukózy v krvi</a:t>
            </a:r>
          </a:p>
          <a:p>
            <a:r>
              <a:rPr lang="sk-SK" dirty="0" smtClean="0"/>
              <a:t>normálna hodnota_________________  </a:t>
            </a:r>
            <a:r>
              <a:rPr lang="sk-SK" b="1" dirty="0" smtClean="0">
                <a:hlinkClick r:id="rId2"/>
              </a:rPr>
              <a:t>Nájdite:</a:t>
            </a:r>
            <a:endParaRPr lang="sk-SK" b="1" dirty="0" smtClean="0"/>
          </a:p>
          <a:p>
            <a:r>
              <a:rPr lang="sk-SK" dirty="0"/>
              <a:t>z</a:t>
            </a:r>
            <a:r>
              <a:rPr lang="sk-SK" dirty="0" smtClean="0"/>
              <a:t>výšená hladina = ______________________</a:t>
            </a:r>
          </a:p>
          <a:p>
            <a:r>
              <a:rPr lang="sk-SK" dirty="0" smtClean="0"/>
              <a:t>nižšia hodnota= </a:t>
            </a:r>
            <a:r>
              <a:rPr lang="sk-SK" dirty="0" err="1" smtClean="0"/>
              <a:t>hypoglykémia</a:t>
            </a:r>
            <a:endParaRPr lang="sk-SK" dirty="0" smtClean="0"/>
          </a:p>
          <a:p>
            <a:r>
              <a:rPr lang="sk-SK" dirty="0"/>
              <a:t>o</a:t>
            </a:r>
            <a:r>
              <a:rPr lang="sk-SK" dirty="0" smtClean="0"/>
              <a:t>chorenie __________________________</a:t>
            </a:r>
          </a:p>
          <a:p>
            <a:r>
              <a:rPr lang="sk-SK" dirty="0" smtClean="0"/>
              <a:t>obezita </a:t>
            </a:r>
          </a:p>
          <a:p>
            <a:r>
              <a:rPr lang="sk-SK" dirty="0" smtClean="0"/>
              <a:t>hormonálna regulácia – hormóny:</a:t>
            </a:r>
          </a:p>
          <a:p>
            <a:pPr marL="109728" indent="0">
              <a:buNone/>
            </a:pPr>
            <a:r>
              <a:rPr lang="sk-SK" dirty="0" smtClean="0"/>
              <a:t>	___________________</a:t>
            </a:r>
          </a:p>
          <a:p>
            <a:pPr marL="109728" indent="0">
              <a:buNone/>
            </a:pPr>
            <a:r>
              <a:rPr lang="sk-SK" dirty="0" smtClean="0"/>
              <a:t>	___________________</a:t>
            </a:r>
          </a:p>
          <a:p>
            <a:pPr marL="109728" indent="0"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Glukóza</a:t>
            </a:r>
            <a:endParaRPr lang="sk-SK" dirty="0"/>
          </a:p>
        </p:txBody>
      </p:sp>
      <p:pic>
        <p:nvPicPr>
          <p:cNvPr id="6146" name="Picture 2" descr="https://encrypted-tbn3.gstatic.com/images?q=tbn:ANd9GcRcM9Vc5SwlhALh-Up-3KLBtbyrafK0oLhsRWcHqwRmdvbt7ZT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75" y="4266"/>
            <a:ext cx="2298216" cy="176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b.ssrv.sk/images/i9630w460h276xyz1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869160"/>
            <a:ext cx="3013348" cy="180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97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www.youtube.com/watch?v=wPB9n_G0Hxk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✓ Úloha</a:t>
            </a:r>
            <a:r>
              <a:rPr lang="sk-SK" dirty="0" smtClean="0"/>
              <a:t>: Ako sa vyrába alkohol</a:t>
            </a:r>
            <a:r>
              <a:rPr lang="sk-SK" sz="4000" dirty="0" smtClean="0"/>
              <a:t>?</a:t>
            </a:r>
            <a:endParaRPr lang="sk-SK" dirty="0"/>
          </a:p>
        </p:txBody>
      </p:sp>
      <p:pic>
        <p:nvPicPr>
          <p:cNvPr id="4" name="Picture 2" descr="http://slnieckobadin.files.wordpress.com/2013/04/zubnc3a1-pasta-009-larg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7"/>
          <a:stretch/>
        </p:blipFill>
        <p:spPr bwMode="auto">
          <a:xfrm>
            <a:off x="4788024" y="2420888"/>
            <a:ext cx="3632507" cy="36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/>
          </a:bodyPr>
          <a:lstStyle/>
          <a:p>
            <a:r>
              <a:rPr lang="sk-SK" dirty="0" smtClean="0"/>
              <a:t>alkoholové kvasenie = fermentácia</a:t>
            </a:r>
          </a:p>
          <a:p>
            <a:r>
              <a:rPr lang="sk-SK" dirty="0" smtClean="0"/>
              <a:t>cukor sa mení na etanol a oxid uhličitý</a:t>
            </a:r>
          </a:p>
          <a:p>
            <a:pPr marL="109728" indent="0">
              <a:buNone/>
            </a:pPr>
            <a:r>
              <a:rPr lang="sk-SK" dirty="0"/>
              <a:t>✓ </a:t>
            </a:r>
            <a:r>
              <a:rPr lang="sk-SK" b="1" dirty="0" smtClean="0"/>
              <a:t>zapíšte priebeh reakcie chemickou rovnicou</a:t>
            </a:r>
            <a:r>
              <a:rPr lang="sk-SK" dirty="0" smtClean="0"/>
              <a:t>: </a:t>
            </a:r>
          </a:p>
          <a:p>
            <a:endParaRPr lang="sk-SK" dirty="0"/>
          </a:p>
          <a:p>
            <a:r>
              <a:rPr lang="sk-SK" dirty="0" smtClean="0"/>
              <a:t>__________________________________________</a:t>
            </a:r>
          </a:p>
          <a:p>
            <a:r>
              <a:rPr lang="sk-SK" dirty="0" smtClean="0"/>
              <a:t>mliečne kvasenie</a:t>
            </a:r>
          </a:p>
          <a:p>
            <a:r>
              <a:rPr lang="sk-SK" dirty="0"/>
              <a:t>b</a:t>
            </a:r>
            <a:r>
              <a:rPr lang="sk-SK" dirty="0" smtClean="0"/>
              <a:t>aktérie, kvasinky </a:t>
            </a:r>
          </a:p>
          <a:p>
            <a:r>
              <a:rPr lang="sk-SK" dirty="0"/>
              <a:t>k</a:t>
            </a:r>
            <a:r>
              <a:rPr lang="sk-SK" dirty="0" smtClean="0"/>
              <a:t>aramel </a:t>
            </a:r>
          </a:p>
          <a:p>
            <a:r>
              <a:rPr lang="sk-SK" dirty="0"/>
              <a:t>v</a:t>
            </a:r>
            <a:r>
              <a:rPr lang="sk-SK" dirty="0" smtClean="0"/>
              <a:t>itamín C</a:t>
            </a:r>
          </a:p>
          <a:p>
            <a:endParaRPr lang="sk-SK" dirty="0"/>
          </a:p>
        </p:txBody>
      </p:sp>
      <p:pic>
        <p:nvPicPr>
          <p:cNvPr id="7170" name="Picture 2" descr="http://www.oskole.sk/userfiles/image/Zofia/J%C3%BAl%20-%202012/Ch%C3%A9mia/Optick%C3%A1%20izom%C3%A9ria_html_b416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03079"/>
            <a:ext cx="30956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6012160" y="5718924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Kyselina mliečna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5014368" y="6088256"/>
            <a:ext cx="37785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3600" b="1" cap="none" spc="0" dirty="0" smtClean="0">
                <a:ln/>
                <a:solidFill>
                  <a:schemeClr val="accent3"/>
                </a:solidFill>
                <a:effectLst/>
              </a:rPr>
              <a:t>svalová horúčka</a:t>
            </a:r>
            <a:endParaRPr lang="sk-SK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8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= ovocný cukor</a:t>
            </a:r>
          </a:p>
          <a:p>
            <a:r>
              <a:rPr lang="sk-SK" dirty="0" smtClean="0"/>
              <a:t>v ovocí, v mede</a:t>
            </a:r>
          </a:p>
          <a:p>
            <a:r>
              <a:rPr lang="sk-SK" dirty="0" smtClean="0"/>
              <a:t>najsladší cukor </a:t>
            </a:r>
          </a:p>
          <a:p>
            <a:r>
              <a:rPr lang="sk-SK" dirty="0" smtClean="0"/>
              <a:t>nezvyšuje glykémiu v krvi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Fruktóza</a:t>
            </a:r>
            <a:endParaRPr lang="sk-SK" dirty="0"/>
          </a:p>
        </p:txBody>
      </p:sp>
      <p:pic>
        <p:nvPicPr>
          <p:cNvPr id="1028" name="Picture 4" descr="http://www.beruska8.cz/brouci/vcelky2/33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849" y="153601"/>
            <a:ext cx="3173338" cy="324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1.gstatic.com/images?q=tbn:ANd9GcSfIe2I0128-ocx6qWXxpNeD3nlYX_iA7W-5KLW8Ki5CjAwAI6ha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210" y="3714750"/>
            <a:ext cx="4724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2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082347"/>
          </a:xfrm>
        </p:spPr>
        <p:txBody>
          <a:bodyPr>
            <a:normAutofit/>
          </a:bodyPr>
          <a:lstStyle/>
          <a:p>
            <a:r>
              <a:rPr lang="sk-SK" sz="4000" b="1" dirty="0" err="1" smtClean="0"/>
              <a:t>Tipnite</a:t>
            </a:r>
            <a:r>
              <a:rPr lang="sk-SK" sz="4000" b="1" dirty="0" smtClean="0"/>
              <a:t> si </a:t>
            </a:r>
            <a:r>
              <a:rPr lang="sk-SK" sz="4000" b="1" dirty="0" smtClean="0">
                <a:sym typeface="Wingdings" pitchFamily="2" charset="2"/>
              </a:rPr>
              <a:t></a:t>
            </a:r>
          </a:p>
          <a:p>
            <a:endParaRPr lang="sk-SK" sz="4000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11560" y="45811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www.mojevideo.sk/video/103/kolko_cukru_je_v_coca_cole.html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323528" y="620688"/>
            <a:ext cx="8280920" cy="1143000"/>
          </a:xfrm>
          <a:prstGeom prst="rect">
            <a:avLst/>
          </a:prstGeom>
          <a:solidFill>
            <a:srgbClr val="FFFF99"/>
          </a:solidFill>
        </p:spPr>
        <p:txBody>
          <a:bodyPr vert="horz" rtlCol="0" anchor="ctr">
            <a:normAutofit fontScale="7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71500" indent="-571500" algn="just">
              <a:buFont typeface="Wingdings" pitchFamily="2" charset="2"/>
              <a:buChar char="ü"/>
            </a:pPr>
            <a:r>
              <a:rPr lang="sk-SK" dirty="0" smtClean="0"/>
              <a:t>ÚLOHA: Koľko cukru obsahuje pohár nápoja </a:t>
            </a:r>
            <a:r>
              <a:rPr lang="sk-SK" dirty="0" err="1" smtClean="0"/>
              <a:t>Coca-cola</a:t>
            </a:r>
            <a:r>
              <a:rPr lang="sk-SK" dirty="0" smtClean="0"/>
              <a:t> objemom 2 dcl?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689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D-glukóza</a:t>
            </a:r>
            <a:r>
              <a:rPr lang="sk-SK" dirty="0" smtClean="0"/>
              <a:t> + </a:t>
            </a:r>
            <a:r>
              <a:rPr lang="sk-SK" dirty="0" err="1" smtClean="0"/>
              <a:t>D-fruktóza</a:t>
            </a:r>
            <a:r>
              <a:rPr lang="sk-SK" dirty="0" smtClean="0"/>
              <a:t> v pomere 1:1</a:t>
            </a:r>
          </a:p>
          <a:p>
            <a:r>
              <a:rPr lang="sk-SK" dirty="0"/>
              <a:t>s</a:t>
            </a:r>
            <a:r>
              <a:rPr lang="sk-SK" dirty="0" smtClean="0"/>
              <a:t>acharóza</a:t>
            </a:r>
          </a:p>
          <a:p>
            <a:r>
              <a:rPr lang="sk-SK" dirty="0" smtClean="0"/>
              <a:t>17-20% voda</a:t>
            </a:r>
          </a:p>
          <a:p>
            <a:r>
              <a:rPr lang="sk-SK" dirty="0" smtClean="0"/>
              <a:t>minerálne látky – K, </a:t>
            </a:r>
            <a:r>
              <a:rPr lang="sk-SK" dirty="0" err="1" smtClean="0"/>
              <a:t>Fe</a:t>
            </a:r>
            <a:r>
              <a:rPr lang="sk-SK" dirty="0" smtClean="0"/>
              <a:t>, </a:t>
            </a:r>
            <a:r>
              <a:rPr lang="sk-SK" dirty="0" err="1" smtClean="0"/>
              <a:t>Cu</a:t>
            </a:r>
            <a:r>
              <a:rPr lang="sk-SK" dirty="0" smtClean="0"/>
              <a:t>, </a:t>
            </a:r>
            <a:r>
              <a:rPr lang="sk-SK" dirty="0" err="1" smtClean="0"/>
              <a:t>Ca</a:t>
            </a:r>
            <a:r>
              <a:rPr lang="sk-SK" dirty="0" smtClean="0"/>
              <a:t>, P, Mg, </a:t>
            </a:r>
            <a:r>
              <a:rPr lang="sk-SK" dirty="0" err="1" smtClean="0"/>
              <a:t>Zn</a:t>
            </a:r>
            <a:endParaRPr lang="sk-SK" dirty="0" smtClean="0"/>
          </a:p>
          <a:p>
            <a:r>
              <a:rPr lang="sk-SK" dirty="0" smtClean="0"/>
              <a:t>organické kyseliny – kyselina jablčná, vínna, citrónová</a:t>
            </a:r>
          </a:p>
          <a:p>
            <a:r>
              <a:rPr lang="sk-SK" dirty="0" smtClean="0"/>
              <a:t>vitamíny</a:t>
            </a:r>
          </a:p>
          <a:p>
            <a:r>
              <a:rPr lang="sk-SK" dirty="0" smtClean="0"/>
              <a:t>AMK</a:t>
            </a:r>
          </a:p>
          <a:p>
            <a:r>
              <a:rPr lang="sk-SK" dirty="0" smtClean="0"/>
              <a:t>enzýmy, hormóny, aromatické látky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Med</a:t>
            </a:r>
            <a:endParaRPr lang="sk-SK" dirty="0"/>
          </a:p>
        </p:txBody>
      </p:sp>
      <p:pic>
        <p:nvPicPr>
          <p:cNvPr id="1026" name="Picture 2" descr="http://www.predajmedu.eu/Content/ImagesContent/vceli_me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b="8076"/>
          <a:stretch/>
        </p:blipFill>
        <p:spPr bwMode="auto">
          <a:xfrm>
            <a:off x="6902244" y="3966514"/>
            <a:ext cx="2241755" cy="264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0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www.activeway.sk/2012/08/s-cukrom-opatrne.html</a:t>
            </a:r>
          </a:p>
          <a:p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://www.sportujeme.sk/fitness/sacharidy</a:t>
            </a:r>
            <a:endParaRPr lang="sk-SK" dirty="0" smtClean="0">
              <a:hlinkClick r:id="rId2"/>
            </a:endParaRPr>
          </a:p>
          <a:p>
            <a:r>
              <a:rPr lang="sk-SK" dirty="0">
                <a:hlinkClick r:id="rId2"/>
              </a:rPr>
              <a:t>http://www.svobodabrezik.cz/produkty/bezne-pecivo/</a:t>
            </a:r>
            <a:endParaRPr lang="sk-SK" dirty="0" smtClean="0">
              <a:hlinkClick r:id="rId2"/>
            </a:endParaRPr>
          </a:p>
          <a:p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www.teta.estranky.cz/clanky/vcely1.html</a:t>
            </a:r>
            <a:endParaRPr lang="sk-SK" dirty="0" smtClean="0"/>
          </a:p>
          <a:p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allinoneforyou.blog.cz/1403/naj-domace-zvieratko-v-aprili</a:t>
            </a:r>
            <a:endParaRPr lang="sk-SK" dirty="0" smtClean="0"/>
          </a:p>
          <a:p>
            <a:r>
              <a:rPr lang="sk-SK" dirty="0">
                <a:hlinkClick r:id="rId4"/>
              </a:rPr>
              <a:t>http://www.borodacova.stranka.info</a:t>
            </a:r>
            <a:r>
              <a:rPr lang="sk-SK" dirty="0" smtClean="0">
                <a:hlinkClick r:id="rId4"/>
              </a:rPr>
              <a:t>/</a:t>
            </a:r>
            <a:endParaRPr lang="sk-SK" dirty="0" smtClean="0"/>
          </a:p>
          <a:p>
            <a:r>
              <a:rPr lang="sk-SK" dirty="0" smtClean="0">
                <a:hlinkClick r:id="rId5"/>
              </a:rPr>
              <a:t>http</a:t>
            </a:r>
            <a:r>
              <a:rPr lang="sk-SK" dirty="0">
                <a:hlinkClick r:id="rId5"/>
              </a:rPr>
              <a:t>://</a:t>
            </a:r>
            <a:r>
              <a:rPr lang="sk-SK" dirty="0" smtClean="0">
                <a:hlinkClick r:id="rId5"/>
              </a:rPr>
              <a:t>www.veronica.host.sk/fytoterapia/herbar/153.htm</a:t>
            </a:r>
            <a:endParaRPr lang="sk-SK" dirty="0" smtClean="0"/>
          </a:p>
          <a:p>
            <a:r>
              <a:rPr lang="sk-SK" dirty="0">
                <a:hlinkClick r:id="rId6"/>
              </a:rPr>
              <a:t>http://</a:t>
            </a:r>
            <a:r>
              <a:rPr lang="sk-SK" dirty="0" smtClean="0">
                <a:hlinkClick r:id="rId6"/>
              </a:rPr>
              <a:t>www.slideshare.net/jakubmracek/sacharidy-struktura</a:t>
            </a:r>
            <a:endParaRPr lang="sk-SK" dirty="0" smtClean="0"/>
          </a:p>
          <a:p>
            <a:r>
              <a:rPr lang="sk-SK" dirty="0" smtClean="0">
                <a:hlinkClick r:id="rId7"/>
              </a:rPr>
              <a:t>http</a:t>
            </a:r>
            <a:r>
              <a:rPr lang="sk-SK" dirty="0">
                <a:hlinkClick r:id="rId7"/>
              </a:rPr>
              <a:t>://</a:t>
            </a:r>
            <a:r>
              <a:rPr lang="sk-SK" dirty="0" smtClean="0">
                <a:hlinkClick r:id="rId7"/>
              </a:rPr>
              <a:t>www.komenskeho66.cz/materialy/chemie/WEB-CHEMIE9/sacharidy.html</a:t>
            </a:r>
            <a:endParaRPr lang="sk-SK" dirty="0" smtClean="0"/>
          </a:p>
          <a:p>
            <a:r>
              <a:rPr lang="sk-SK" dirty="0">
                <a:hlinkClick r:id="rId8"/>
              </a:rPr>
              <a:t>http://</a:t>
            </a:r>
            <a:r>
              <a:rPr lang="sk-SK" dirty="0" smtClean="0">
                <a:hlinkClick r:id="rId8"/>
              </a:rPr>
              <a:t>chemvazba.moxo.cz/Lekce/lekce2.html</a:t>
            </a:r>
            <a:endParaRPr lang="sk-SK" dirty="0" smtClean="0"/>
          </a:p>
          <a:p>
            <a:r>
              <a:rPr lang="sk-SK" dirty="0" smtClean="0">
                <a:hlinkClick r:id="rId9"/>
              </a:rPr>
              <a:t>http</a:t>
            </a:r>
            <a:r>
              <a:rPr lang="sk-SK" dirty="0">
                <a:hlinkClick r:id="rId9"/>
              </a:rPr>
              <a:t>://</a:t>
            </a:r>
            <a:r>
              <a:rPr lang="sk-SK" dirty="0" smtClean="0">
                <a:hlinkClick r:id="rId9"/>
              </a:rPr>
              <a:t>www.2012rok.sk/wp/joga-tai-chi-qi-gong/6336-ajurveda-mudry-joga</a:t>
            </a:r>
            <a:endParaRPr lang="sk-SK" dirty="0" smtClean="0"/>
          </a:p>
          <a:p>
            <a:r>
              <a:rPr lang="sk-SK" dirty="0" smtClean="0">
                <a:hlinkClick r:id="rId10"/>
              </a:rPr>
              <a:t>http</a:t>
            </a:r>
            <a:r>
              <a:rPr lang="sk-SK" dirty="0">
                <a:hlinkClick r:id="rId10"/>
              </a:rPr>
              <a:t>://www.posilovani.net/fruktoza-metla-lidstva</a:t>
            </a:r>
            <a:r>
              <a:rPr lang="sk-SK" dirty="0" smtClean="0">
                <a:hlinkClick r:id="rId10"/>
              </a:rPr>
              <a:t>/</a:t>
            </a:r>
            <a:endParaRPr lang="sk-SK" dirty="0" smtClean="0"/>
          </a:p>
          <a:p>
            <a:r>
              <a:rPr lang="sk-SK" dirty="0">
                <a:hlinkClick r:id="rId11"/>
              </a:rPr>
              <a:t>http://fit.server.sk/choroby/pankreatitida</a:t>
            </a:r>
            <a:r>
              <a:rPr lang="sk-SK" dirty="0" smtClean="0">
                <a:hlinkClick r:id="rId11"/>
              </a:rPr>
              <a:t>/</a:t>
            </a:r>
            <a:endParaRPr lang="sk-SK" dirty="0" smtClean="0"/>
          </a:p>
          <a:p>
            <a:r>
              <a:rPr lang="sk-SK" dirty="0">
                <a:hlinkClick r:id="rId12"/>
              </a:rPr>
              <a:t>http://</a:t>
            </a:r>
            <a:r>
              <a:rPr lang="sk-SK" dirty="0" smtClean="0">
                <a:hlinkClick r:id="rId12"/>
              </a:rPr>
              <a:t>fotky.sme.sk/fotka/19838/list</a:t>
            </a:r>
            <a:endParaRPr lang="sk-SK" dirty="0" smtClean="0"/>
          </a:p>
          <a:p>
            <a:r>
              <a:rPr lang="sk-SK" dirty="0">
                <a:hlinkClick r:id="rId13"/>
              </a:rPr>
              <a:t>http://zvolen.virtualne.sk/detske-jasle-slniecko-.</a:t>
            </a:r>
            <a:r>
              <a:rPr lang="sk-SK" dirty="0" smtClean="0">
                <a:hlinkClick r:id="rId13"/>
              </a:rPr>
              <a:t>html</a:t>
            </a:r>
            <a:endParaRPr lang="sk-SK" dirty="0" smtClean="0"/>
          </a:p>
          <a:p>
            <a:r>
              <a:rPr lang="sk-SK" dirty="0">
                <a:hlinkClick r:id="rId14"/>
              </a:rPr>
              <a:t>http://slnieckobadin.wordpress.com/2013/04/16/destilacia-vodnou-parou</a:t>
            </a:r>
            <a:r>
              <a:rPr lang="sk-SK" dirty="0" smtClean="0">
                <a:hlinkClick r:id="rId14"/>
              </a:rPr>
              <a:t>/</a:t>
            </a:r>
            <a:endParaRPr lang="sk-SK" dirty="0" smtClean="0"/>
          </a:p>
          <a:p>
            <a:r>
              <a:rPr lang="sk-SK" dirty="0">
                <a:hlinkClick r:id="rId15"/>
              </a:rPr>
              <a:t>http://</a:t>
            </a:r>
            <a:r>
              <a:rPr lang="sk-SK" dirty="0" smtClean="0">
                <a:hlinkClick r:id="rId15"/>
              </a:rPr>
              <a:t>www.eclectics.com/denise/straycat.html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75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/>
          <a:lstStyle/>
          <a:p>
            <a:r>
              <a:rPr lang="sk-SK" dirty="0" smtClean="0"/>
              <a:t>Okamžitý zdroj energie (1g=17 </a:t>
            </a:r>
            <a:r>
              <a:rPr lang="sk-SK" dirty="0" err="1" smtClean="0"/>
              <a:t>kJ</a:t>
            </a:r>
            <a:r>
              <a:rPr lang="sk-SK" dirty="0" smtClean="0"/>
              <a:t>) a uhlíka</a:t>
            </a:r>
          </a:p>
          <a:p>
            <a:r>
              <a:rPr lang="sk-SK" dirty="0" smtClean="0"/>
              <a:t>Zásobná funkcia – glykogén (Ž,H), škrob (R)</a:t>
            </a:r>
          </a:p>
          <a:p>
            <a:r>
              <a:rPr lang="sk-SK" dirty="0" smtClean="0"/>
              <a:t>Stavebná funkcia – bunkové steny (celulóza u R, chitín u húb), tkanivá, pletivá</a:t>
            </a:r>
          </a:p>
          <a:p>
            <a:r>
              <a:rPr lang="sk-SK" dirty="0" smtClean="0"/>
              <a:t>súčasť NK, bielkovín, tukov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Význam a funkcia:</a:t>
            </a:r>
            <a:endParaRPr lang="sk-SK" dirty="0"/>
          </a:p>
        </p:txBody>
      </p:sp>
      <p:pic>
        <p:nvPicPr>
          <p:cNvPr id="2052" name="Picture 4" descr="http://files.lenulienka.meu.zoznam.sk/200000032-7e95e7f8fd/%5Bobrazky.4ever.sk%5D%20zajac,%20kralik%2085969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603970"/>
            <a:ext cx="2996208" cy="224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veronica.host.sk/fytoterapia/herbar/obrazky/1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429691"/>
            <a:ext cx="1482214" cy="242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707904" y="4429691"/>
            <a:ext cx="10801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&gt;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3707904" y="5770504"/>
            <a:ext cx="10801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579038" y="5168355"/>
            <a:ext cx="138105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sacharidy</a:t>
            </a:r>
            <a:endParaRPr lang="sk-SK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3635896" y="6488668"/>
            <a:ext cx="146896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bielkoviny</a:t>
            </a:r>
            <a:endParaRPr lang="sk-SK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15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733256"/>
          </a:xfrm>
        </p:spPr>
        <p:txBody>
          <a:bodyPr>
            <a:normAutofit/>
          </a:bodyPr>
          <a:lstStyle/>
          <a:p>
            <a:r>
              <a:rPr lang="sk-SK" b="1" dirty="0"/>
              <a:t>j</a:t>
            </a:r>
            <a:r>
              <a:rPr lang="sk-SK" b="1" dirty="0" smtClean="0"/>
              <a:t>ednoduché</a:t>
            </a:r>
            <a:r>
              <a:rPr lang="sk-SK" dirty="0" smtClean="0"/>
              <a:t> = </a:t>
            </a:r>
            <a:r>
              <a:rPr lang="sk-SK" dirty="0" err="1" smtClean="0"/>
              <a:t>monosacharidy</a:t>
            </a:r>
            <a:endParaRPr lang="sk-SK" dirty="0" smtClean="0"/>
          </a:p>
          <a:p>
            <a:r>
              <a:rPr lang="sk-SK" b="1" dirty="0" smtClean="0"/>
              <a:t>zložené</a:t>
            </a:r>
            <a:r>
              <a:rPr lang="sk-SK" dirty="0" smtClean="0"/>
              <a:t>  – </a:t>
            </a:r>
            <a:r>
              <a:rPr lang="sk-SK" dirty="0" err="1" smtClean="0"/>
              <a:t>oligosacharidy</a:t>
            </a:r>
            <a:r>
              <a:rPr lang="sk-SK" dirty="0" smtClean="0"/>
              <a:t> (do 10 </a:t>
            </a:r>
            <a:r>
              <a:rPr lang="sk-SK" dirty="0" err="1" smtClean="0"/>
              <a:t>monomérov</a:t>
            </a:r>
            <a:r>
              <a:rPr lang="sk-SK" dirty="0" smtClean="0"/>
              <a:t>)</a:t>
            </a:r>
          </a:p>
          <a:p>
            <a:pPr marL="109728" indent="0">
              <a:buNone/>
            </a:pPr>
            <a:r>
              <a:rPr lang="sk-SK" dirty="0" smtClean="0"/>
              <a:t>                - polysacharidy (&gt; 10 </a:t>
            </a:r>
            <a:r>
              <a:rPr lang="sk-SK" dirty="0" err="1" smtClean="0"/>
              <a:t>monomérov</a:t>
            </a:r>
            <a:r>
              <a:rPr lang="sk-SK" dirty="0" smtClean="0"/>
              <a:t>)</a:t>
            </a:r>
            <a:endParaRPr lang="sk-SK" dirty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/>
          </a:p>
          <a:p>
            <a:endParaRPr lang="sk-SK" b="1" dirty="0" smtClean="0"/>
          </a:p>
          <a:p>
            <a:pPr marL="109728" indent="0">
              <a:buNone/>
            </a:pPr>
            <a:endParaRPr lang="sk-SK" b="1" dirty="0" smtClean="0"/>
          </a:p>
          <a:p>
            <a:pPr marL="109728" indent="0">
              <a:buNone/>
            </a:pPr>
            <a:endParaRPr lang="sk-SK" b="1" dirty="0"/>
          </a:p>
          <a:p>
            <a:endParaRPr lang="sk-SK" b="1" dirty="0" smtClean="0"/>
          </a:p>
          <a:p>
            <a:r>
              <a:rPr lang="sk-SK" b="1" dirty="0" smtClean="0"/>
              <a:t>    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3568" y="188640"/>
            <a:ext cx="8460432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Sacharidy </a:t>
            </a:r>
            <a:br>
              <a:rPr lang="sk-SK" dirty="0" smtClean="0"/>
            </a:br>
            <a:r>
              <a:rPr lang="sk-SK" dirty="0" smtClean="0"/>
              <a:t>–stavebná </a:t>
            </a:r>
            <a:r>
              <a:rPr lang="sk-SK" dirty="0" err="1" smtClean="0"/>
              <a:t>jednotka-</a:t>
            </a:r>
            <a:r>
              <a:rPr lang="sk-SK" dirty="0" err="1" smtClean="0">
                <a:solidFill>
                  <a:srgbClr val="FF0000"/>
                </a:solidFill>
              </a:rPr>
              <a:t>monosacharidy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5122" name="Picture 2" descr="http://image.slidesharecdn.com/sacharidystruktura-130313174642-phpapp01/95/sacharidy-vod-do-struktury-2-638.jpg?cb=136321492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6" t="12720" r="16061" b="20683"/>
          <a:stretch/>
        </p:blipFill>
        <p:spPr bwMode="auto">
          <a:xfrm>
            <a:off x="3203848" y="2913162"/>
            <a:ext cx="393028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ál 6"/>
          <p:cNvSpPr/>
          <p:nvPr/>
        </p:nvSpPr>
        <p:spPr>
          <a:xfrm>
            <a:off x="3526770" y="3753858"/>
            <a:ext cx="1088958" cy="53923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6178737" y="4135906"/>
            <a:ext cx="769527" cy="48959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7410" name="Picture 2" descr="obraz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6022" y="5277700"/>
            <a:ext cx="1284650" cy="1212354"/>
          </a:xfrm>
          <a:prstGeom prst="rect">
            <a:avLst/>
          </a:prstGeom>
          <a:noFill/>
        </p:spPr>
      </p:pic>
      <p:pic>
        <p:nvPicPr>
          <p:cNvPr id="17412" name="Picture 4" descr="https://eluc.kr-olomoucky.cz/uploads/images/15990/content_ketonovaskupin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5589240"/>
            <a:ext cx="1224136" cy="1107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99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sk-SK" dirty="0" smtClean="0"/>
              <a:t>Biele kryštalické látky, rozpustné vo vode, sladká chuť – preto sa nazývajú cukry</a:t>
            </a:r>
          </a:p>
          <a:p>
            <a:pPr marL="109728" indent="0">
              <a:buFontTx/>
              <a:buChar char="-"/>
            </a:pPr>
            <a:r>
              <a:rPr lang="sk-SK" dirty="0" smtClean="0"/>
              <a:t>Názvy – koncovka –ÓZA</a:t>
            </a:r>
          </a:p>
          <a:p>
            <a:pPr marL="109728" indent="0">
              <a:buNone/>
            </a:pPr>
            <a:r>
              <a:rPr lang="sk-SK" dirty="0" smtClean="0"/>
              <a:t>Polysacharidy </a:t>
            </a:r>
            <a:r>
              <a:rPr lang="sk-SK" dirty="0" smtClean="0"/>
              <a:t>– nie sú sladké, nerozpustné vo </a:t>
            </a:r>
            <a:r>
              <a:rPr lang="sk-SK" dirty="0" smtClean="0"/>
              <a:t>vode</a:t>
            </a:r>
          </a:p>
          <a:p>
            <a:pPr marL="109728" indent="0">
              <a:buNone/>
            </a:pPr>
            <a:endParaRPr lang="sk-SK" dirty="0" smtClean="0"/>
          </a:p>
          <a:p>
            <a:r>
              <a:rPr lang="sk-SK" sz="2800" b="1" dirty="0" err="1"/>
              <a:t>Triózy</a:t>
            </a:r>
            <a:r>
              <a:rPr lang="sk-SK" sz="2800" b="1" dirty="0"/>
              <a:t> – 3C</a:t>
            </a:r>
          </a:p>
          <a:p>
            <a:r>
              <a:rPr lang="sk-SK" sz="2800" b="1" dirty="0" err="1"/>
              <a:t>pentózy</a:t>
            </a:r>
            <a:r>
              <a:rPr lang="sk-SK" sz="2800" dirty="0"/>
              <a:t> – 5C - </a:t>
            </a:r>
            <a:r>
              <a:rPr lang="sk-SK" sz="2800" dirty="0" err="1"/>
              <a:t>ribóza</a:t>
            </a:r>
            <a:r>
              <a:rPr lang="sk-SK" sz="2800" dirty="0"/>
              <a:t>, </a:t>
            </a:r>
            <a:r>
              <a:rPr lang="sk-SK" sz="2800" dirty="0" err="1"/>
              <a:t>deoxyribóza</a:t>
            </a:r>
            <a:endParaRPr lang="sk-SK" sz="2800" dirty="0"/>
          </a:p>
          <a:p>
            <a:r>
              <a:rPr lang="sk-SK" sz="2800" b="1" dirty="0" err="1"/>
              <a:t>hexózy</a:t>
            </a:r>
            <a:r>
              <a:rPr lang="sk-SK" sz="2800" dirty="0"/>
              <a:t> –   6C -  glukóza, fruktóza, </a:t>
            </a:r>
            <a:r>
              <a:rPr lang="sk-SK" sz="2800" dirty="0" err="1"/>
              <a:t>galaktóza</a:t>
            </a:r>
            <a:endParaRPr lang="sk-SK" sz="2800" dirty="0"/>
          </a:p>
          <a:p>
            <a:pPr marL="109728" indent="0"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MONOSACHARIDY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1068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1"/>
          <p:cNvSpPr txBox="1">
            <a:spLocks/>
          </p:cNvSpPr>
          <p:nvPr/>
        </p:nvSpPr>
        <p:spPr>
          <a:xfrm>
            <a:off x="467544" y="-58844"/>
            <a:ext cx="12261642" cy="71328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sk-SK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pPr marL="109728" indent="0">
              <a:buFont typeface="Wingdings 3"/>
              <a:buNone/>
            </a:pPr>
            <a:endParaRPr lang="sk-SK" b="1" dirty="0" smtClean="0"/>
          </a:p>
          <a:p>
            <a:pPr marL="109728" indent="0">
              <a:buFont typeface="Wingdings 3"/>
              <a:buNone/>
            </a:pPr>
            <a:endParaRPr lang="sk-SK" b="1" dirty="0" smtClean="0"/>
          </a:p>
          <a:p>
            <a:endParaRPr lang="sk-SK" b="1" dirty="0" smtClean="0"/>
          </a:p>
          <a:p>
            <a:r>
              <a:rPr lang="sk-SK" b="1" dirty="0" smtClean="0"/>
              <a:t>     </a:t>
            </a:r>
            <a:endParaRPr lang="sk-SK" dirty="0"/>
          </a:p>
        </p:txBody>
      </p:sp>
      <p:pic>
        <p:nvPicPr>
          <p:cNvPr id="5" name="Picture 2" descr="http://image.slidesharecdn.com/sacharidystruktura-130313174642-phpapp01/95/sacharidy-vod-do-struktury-2-638.jpg?cb=136321492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6" t="12720" r="16061" b="20683"/>
          <a:stretch/>
        </p:blipFill>
        <p:spPr bwMode="auto">
          <a:xfrm>
            <a:off x="1455351" y="220891"/>
            <a:ext cx="6283538" cy="472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obraz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871" y="4880641"/>
            <a:ext cx="1914056" cy="1806339"/>
          </a:xfrm>
          <a:prstGeom prst="rect">
            <a:avLst/>
          </a:prstGeom>
          <a:noFill/>
        </p:spPr>
      </p:pic>
      <p:pic>
        <p:nvPicPr>
          <p:cNvPr id="7" name="Picture 4" descr="https://eluc.kr-olomoucky.cz/uploads/images/15990/content_ketonovaskupin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8365" y="5040592"/>
            <a:ext cx="1823894" cy="16497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959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sk-SK" dirty="0" smtClean="0"/>
              <a:t>Optická aktivita</a:t>
            </a:r>
            <a:endParaRPr lang="sk-SK" dirty="0"/>
          </a:p>
        </p:txBody>
      </p:sp>
      <p:pic>
        <p:nvPicPr>
          <p:cNvPr id="4098" name="Picture 2" descr="http://www.mojechemie.cz/images/thumb/Glyceraldehyd.png/300px-Glyceraldehy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6385372" cy="408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ál 4"/>
          <p:cNvSpPr/>
          <p:nvPr/>
        </p:nvSpPr>
        <p:spPr>
          <a:xfrm>
            <a:off x="3234202" y="4516408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5613973" y="4516408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4283968" y="5854108"/>
            <a:ext cx="102944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zrkadlo</a:t>
            </a:r>
            <a:endParaRPr lang="sk-SK" dirty="0"/>
          </a:p>
        </p:txBody>
      </p:sp>
      <p:pic>
        <p:nvPicPr>
          <p:cNvPr id="1028" name="Picture 4" descr="http://www.2012rok.sk/wp/wp-content/uploads/subory/2012/03/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17" y="260648"/>
            <a:ext cx="353546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13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5679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Formy: </a:t>
            </a:r>
            <a:r>
              <a:rPr lang="sk-SK" dirty="0" err="1" smtClean="0"/>
              <a:t>enantioméry=stereoizoméry</a:t>
            </a:r>
            <a:r>
              <a:rPr lang="sk-SK" dirty="0" smtClean="0"/>
              <a:t>= optické antipódy</a:t>
            </a:r>
            <a:endParaRPr lang="sk-SK" dirty="0"/>
          </a:p>
        </p:txBody>
      </p:sp>
      <p:sp>
        <p:nvSpPr>
          <p:cNvPr id="1026" name="AutoShape 2" descr="Výsledok vyh&amp;lcaron;adávania obrázkov pre dopyt opticka aktivita glyceraldehyd"/>
          <p:cNvSpPr>
            <a:spLocks noChangeAspect="1" noChangeArrowheads="1"/>
          </p:cNvSpPr>
          <p:nvPr/>
        </p:nvSpPr>
        <p:spPr bwMode="auto">
          <a:xfrm>
            <a:off x="155575" y="-944563"/>
            <a:ext cx="3248025" cy="19812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8" name="Picture 4" descr="https://eluc.kr-olomoucky.cz/uploads/images/20744/content_DL-glyceraldehyde.gif"/>
          <p:cNvPicPr>
            <a:picLocks noChangeAspect="1" noChangeArrowheads="1"/>
          </p:cNvPicPr>
          <p:nvPr/>
        </p:nvPicPr>
        <p:blipFill>
          <a:blip r:embed="rId2" cstate="print"/>
          <a:srcRect b="17544"/>
          <a:stretch>
            <a:fillRect/>
          </a:stretch>
        </p:blipFill>
        <p:spPr bwMode="auto">
          <a:xfrm>
            <a:off x="1043608" y="1700808"/>
            <a:ext cx="6728936" cy="3384376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4067944" y="1504890"/>
            <a:ext cx="432048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2987824" y="3068960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4716016" y="3140968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1547664" y="4797152"/>
            <a:ext cx="204254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dirty="0" err="1" smtClean="0"/>
              <a:t>D-glyceraldehyd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3779912" y="6309320"/>
            <a:ext cx="102944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zrkadlo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5364088" y="4797152"/>
            <a:ext cx="216024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dirty="0" err="1" smtClean="0"/>
              <a:t>L-glyceraldehyd</a:t>
            </a:r>
            <a:endParaRPr lang="sk-SK" dirty="0"/>
          </a:p>
        </p:txBody>
      </p:sp>
      <p:sp>
        <p:nvSpPr>
          <p:cNvPr id="12" name="5-cípa hviezda 11"/>
          <p:cNvSpPr/>
          <p:nvPr/>
        </p:nvSpPr>
        <p:spPr>
          <a:xfrm>
            <a:off x="6084168" y="3068960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5-cípa hviezda 12"/>
          <p:cNvSpPr/>
          <p:nvPr/>
        </p:nvSpPr>
        <p:spPr>
          <a:xfrm>
            <a:off x="2483768" y="3140968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1478173" y="5259556"/>
            <a:ext cx="21755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D=</a:t>
            </a:r>
            <a:r>
              <a:rPr lang="sk-SK" dirty="0" err="1" smtClean="0"/>
              <a:t>dexter</a:t>
            </a:r>
            <a:r>
              <a:rPr lang="sk-SK" dirty="0" smtClean="0"/>
              <a:t>=PRAVÝ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5521519" y="5283415"/>
            <a:ext cx="184537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L=</a:t>
            </a:r>
            <a:r>
              <a:rPr lang="sk-SK" dirty="0" err="1" smtClean="0"/>
              <a:t>laevus</a:t>
            </a:r>
            <a:r>
              <a:rPr lang="sk-SK" dirty="0" smtClean="0"/>
              <a:t>=ľavý</a:t>
            </a:r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513186" y="5778282"/>
            <a:ext cx="321113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D-FORMA –OH skupina </a:t>
            </a:r>
          </a:p>
          <a:p>
            <a:pPr algn="ctr"/>
            <a:r>
              <a:rPr lang="sk-SK" dirty="0" err="1" smtClean="0"/>
              <a:t>chirálneho</a:t>
            </a:r>
            <a:r>
              <a:rPr lang="sk-SK" dirty="0" smtClean="0"/>
              <a:t> uhlíka je vpravo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4925288" y="5913286"/>
            <a:ext cx="398538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L-FORMA –OH skupina </a:t>
            </a:r>
            <a:r>
              <a:rPr lang="sk-SK" dirty="0" err="1" smtClean="0"/>
              <a:t>chirálneho</a:t>
            </a:r>
            <a:endParaRPr lang="sk-SK" dirty="0" smtClean="0"/>
          </a:p>
          <a:p>
            <a:pPr algn="ctr"/>
            <a:r>
              <a:rPr lang="sk-SK" dirty="0" smtClean="0"/>
              <a:t> uhlíka je naľavo</a:t>
            </a:r>
            <a:endParaRPr lang="sk-SK" dirty="0"/>
          </a:p>
        </p:txBody>
      </p:sp>
      <p:pic>
        <p:nvPicPr>
          <p:cNvPr id="18" name="Picture 4" descr="http://www.2012rok.sk/wp/wp-content/uploads/subory/2012/03/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848" y="1196752"/>
            <a:ext cx="1933034" cy="12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err="1" smtClean="0"/>
              <a:t>Chirálny</a:t>
            </a:r>
            <a:r>
              <a:rPr lang="sk-SK" sz="2800" dirty="0" smtClean="0"/>
              <a:t> uhlík, </a:t>
            </a:r>
            <a:r>
              <a:rPr lang="sk-SK" sz="2800" dirty="0" err="1" smtClean="0"/>
              <a:t>stereogénne</a:t>
            </a:r>
            <a:r>
              <a:rPr lang="sk-SK" sz="2800" dirty="0" smtClean="0"/>
              <a:t> </a:t>
            </a:r>
            <a:r>
              <a:rPr lang="sk-SK" sz="2800" dirty="0" err="1" smtClean="0"/>
              <a:t>centum</a:t>
            </a:r>
            <a:r>
              <a:rPr lang="sk-SK" sz="2800" dirty="0" smtClean="0"/>
              <a:t>, opticky aktívny uhlík C*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r>
              <a:rPr lang="sk-SK" sz="2800" dirty="0" smtClean="0"/>
              <a:t>Uhlík, ktorý má 4 jednoduché väzby a naviazané 4 rôzne </a:t>
            </a:r>
            <a:r>
              <a:rPr lang="sk-SK" sz="2800" dirty="0" err="1" smtClean="0"/>
              <a:t>substituenty</a:t>
            </a:r>
            <a:endParaRPr lang="sk-SK" sz="2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Podmienkou </a:t>
            </a:r>
            <a:r>
              <a:rPr lang="sk-SK" dirty="0" err="1" smtClean="0"/>
              <a:t>opt</a:t>
            </a:r>
            <a:r>
              <a:rPr lang="sk-SK" dirty="0" smtClean="0"/>
              <a:t>. </a:t>
            </a:r>
            <a:r>
              <a:rPr lang="sk-SK" dirty="0"/>
              <a:t>a</a:t>
            </a:r>
            <a:r>
              <a:rPr lang="sk-SK" dirty="0" smtClean="0"/>
              <a:t>ktivity je: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38095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430</TotalTime>
  <Words>601</Words>
  <Application>Microsoft Office PowerPoint</Application>
  <PresentationFormat>Prezentácia na obrazovke (4:3)</PresentationFormat>
  <Paragraphs>191</Paragraphs>
  <Slides>27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28" baseType="lpstr">
      <vt:lpstr>Hala</vt:lpstr>
      <vt:lpstr>Sacharidy</vt:lpstr>
      <vt:lpstr>Prezentácia programu PowerPoint</vt:lpstr>
      <vt:lpstr>Význam a funkcia:</vt:lpstr>
      <vt:lpstr>Sacharidy  –stavebná jednotka-monosacharidy</vt:lpstr>
      <vt:lpstr>MONOSACHARIDY</vt:lpstr>
      <vt:lpstr>Prezentácia programu PowerPoint</vt:lpstr>
      <vt:lpstr>Optická aktivita</vt:lpstr>
      <vt:lpstr>Formy: enantioméry=stereoizoméry= optické antipódy</vt:lpstr>
      <vt:lpstr>Podmienkou opt. aktivity je:</vt:lpstr>
      <vt:lpstr> a) D-glukóza</vt:lpstr>
      <vt:lpstr>3D model molekuly glukózy</vt:lpstr>
      <vt:lpstr>Riešenie </vt:lpstr>
      <vt:lpstr>D-fruktóza</vt:lpstr>
      <vt:lpstr>Prezentácia programu PowerPoint</vt:lpstr>
      <vt:lpstr>_Fisherov__  vzorec       Tollensov vzorec    __Haworthov__vzorec</vt:lpstr>
      <vt:lpstr>__________  vzorec       Tollensov vzorec    ___________vzorec</vt:lpstr>
      <vt:lpstr>Anoméria</vt:lpstr>
      <vt:lpstr>Chemická rovnica fotosyntézy:</vt:lpstr>
      <vt:lpstr>✓ Zamyslite sa:</vt:lpstr>
      <vt:lpstr>Oxidačné a redukčné vlastnosti</vt:lpstr>
      <vt:lpstr>Glukóza</vt:lpstr>
      <vt:lpstr>✓ Úloha: Ako sa vyrába alkohol?</vt:lpstr>
      <vt:lpstr>Prezentácia programu PowerPoint</vt:lpstr>
      <vt:lpstr>Fruktóza</vt:lpstr>
      <vt:lpstr>http://www.mojevideo.sk/video/103/kolko_cukru_je_v_coca_cole.html </vt:lpstr>
      <vt:lpstr>Med</vt:lpstr>
      <vt:lpstr>Zdroje: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vlastnosti sacharidov</dc:title>
  <dc:creator>lensk</dc:creator>
  <cp:lastModifiedBy>Guest</cp:lastModifiedBy>
  <cp:revision>62</cp:revision>
  <dcterms:created xsi:type="dcterms:W3CDTF">2014-10-21T14:45:21Z</dcterms:created>
  <dcterms:modified xsi:type="dcterms:W3CDTF">2020-10-20T06:16:11Z</dcterms:modified>
</cp:coreProperties>
</file>