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8153C9-06EF-4E8F-96E7-ACE254A253BE}" type="datetimeFigureOut">
              <a:rPr lang="sk-SK" smtClean="0"/>
              <a:t>10. 6. 2019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664D9-39DA-41EC-8800-4F275E1581EA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53C9-06EF-4E8F-96E7-ACE254A253BE}" type="datetimeFigureOut">
              <a:rPr lang="sk-SK" smtClean="0"/>
              <a:t>10. 6. 2019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4D9-39DA-41EC-8800-4F275E1581E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8153C9-06EF-4E8F-96E7-ACE254A253BE}" type="datetimeFigureOut">
              <a:rPr lang="sk-SK" smtClean="0"/>
              <a:t>10. 6. 2019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1664D9-39DA-41EC-8800-4F275E1581EA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53C9-06EF-4E8F-96E7-ACE254A253BE}" type="datetimeFigureOut">
              <a:rPr lang="sk-SK" smtClean="0"/>
              <a:t>10. 6. 2019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1664D9-39DA-41EC-8800-4F275E1581E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53C9-06EF-4E8F-96E7-ACE254A253BE}" type="datetimeFigureOut">
              <a:rPr lang="sk-SK" smtClean="0"/>
              <a:t>10. 6. 2019</a:t>
            </a:fld>
            <a:endParaRPr lang="sk-SK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1664D9-39DA-41EC-8800-4F275E1581EA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8153C9-06EF-4E8F-96E7-ACE254A253BE}" type="datetimeFigureOut">
              <a:rPr lang="sk-SK" smtClean="0"/>
              <a:t>10. 6. 2019</a:t>
            </a:fld>
            <a:endParaRPr lang="sk-SK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1664D9-39DA-41EC-8800-4F275E1581EA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8153C9-06EF-4E8F-96E7-ACE254A253BE}" type="datetimeFigureOut">
              <a:rPr lang="sk-SK" smtClean="0"/>
              <a:t>10. 6. 2019</a:t>
            </a:fld>
            <a:endParaRPr lang="sk-SK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1664D9-39DA-41EC-8800-4F275E1581EA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k-SK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53C9-06EF-4E8F-96E7-ACE254A253BE}" type="datetimeFigureOut">
              <a:rPr lang="sk-SK" smtClean="0"/>
              <a:t>10. 6. 2019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1664D9-39DA-41EC-8800-4F275E1581E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53C9-06EF-4E8F-96E7-ACE254A253BE}" type="datetimeFigureOut">
              <a:rPr lang="sk-SK" smtClean="0"/>
              <a:t>10. 6. 2019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664D9-39DA-41EC-8800-4F275E1581E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53C9-06EF-4E8F-96E7-ACE254A253BE}" type="datetimeFigureOut">
              <a:rPr lang="sk-SK" smtClean="0"/>
              <a:t>10. 6. 2019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1664D9-39DA-41EC-8800-4F275E1581EA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8153C9-06EF-4E8F-96E7-ACE254A253BE}" type="datetimeFigureOut">
              <a:rPr lang="sk-SK" smtClean="0"/>
              <a:t>10. 6. 2019</a:t>
            </a:fld>
            <a:endParaRPr lang="sk-SK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1664D9-39DA-41EC-8800-4F275E1581EA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8153C9-06EF-4E8F-96E7-ACE254A253BE}" type="datetimeFigureOut">
              <a:rPr lang="sk-SK" smtClean="0"/>
              <a:t>10. 6. 2019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1664D9-39DA-41EC-8800-4F275E1581EA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50"/>
                </a:solidFill>
              </a:rPr>
              <a:t>Drogy a toxikománia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Sebastián Theis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B050"/>
                </a:solidFill>
              </a:rPr>
              <a:t>Čo je to droga?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800" dirty="0" smtClean="0"/>
              <a:t>je psychotropná látka, ktorej používanie môže viesť k drogovej závislosti. Názov pochádza z holandského </a:t>
            </a:r>
            <a:r>
              <a:rPr lang="sk-SK" sz="2800" dirty="0" err="1" smtClean="0"/>
              <a:t>droog</a:t>
            </a:r>
            <a:r>
              <a:rPr lang="sk-SK" sz="2800" dirty="0" smtClean="0"/>
              <a:t> - „vyprahnutý“. Drogy sú prírodné alebo umelo vyrobené látky.</a:t>
            </a:r>
          </a:p>
          <a:p>
            <a:r>
              <a:rPr lang="sk-SK" sz="2800" dirty="0" smtClean="0"/>
              <a:t>Drogy ovplyvňujú myseľ, vôľu a úsudok, čo môže vyvolať závislosť, tiež známu ako návyk. Drogy často pôsobia pod vplyvom jedného alebo niekoľkých alkaloidov, akým je nikotín, ktoré modifikujú </a:t>
            </a:r>
            <a:r>
              <a:rPr lang="sk-SK" sz="2800" dirty="0" err="1" smtClean="0"/>
              <a:t>synaptický</a:t>
            </a:r>
            <a:r>
              <a:rPr lang="sk-SK" sz="2800" dirty="0" smtClean="0"/>
              <a:t> prenos.</a:t>
            </a:r>
          </a:p>
          <a:p>
            <a:r>
              <a:rPr lang="sk-SK" sz="2800" dirty="0" smtClean="0"/>
              <a:t>Drogy sú prítomné vo všetkých spoločenských vrstvách. Ich konzumácia sa často spája s celkovým nepokojom a stratou sebadôvery, a opakovaná konzumácia drogy môže viesť k vytvoreniu závislosti.</a:t>
            </a:r>
          </a:p>
          <a:p>
            <a:endParaRPr lang="sk-SK" dirty="0"/>
          </a:p>
        </p:txBody>
      </p:sp>
      <p:pic>
        <p:nvPicPr>
          <p:cNvPr id="4" name="Obrázek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5301208"/>
            <a:ext cx="2335187" cy="1556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</a:t>
            </a:r>
            <a:r>
              <a:rPr lang="sk-SK" dirty="0" smtClean="0">
                <a:solidFill>
                  <a:srgbClr val="00B050"/>
                </a:solidFill>
              </a:rPr>
              <a:t>Druhy Drog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 smtClean="0"/>
              <a:t>Podľa </a:t>
            </a:r>
            <a:r>
              <a:rPr lang="sk-SK" sz="2800" dirty="0" smtClean="0"/>
              <a:t>tzv. </a:t>
            </a:r>
            <a:r>
              <a:rPr lang="sk-SK" sz="2800" dirty="0" smtClean="0"/>
              <a:t>tvrdosti:</a:t>
            </a:r>
          </a:p>
          <a:p>
            <a:pPr>
              <a:buNone/>
            </a:pPr>
            <a:r>
              <a:rPr lang="sk-SK" sz="2800" dirty="0" smtClean="0"/>
              <a:t> </a:t>
            </a:r>
            <a:r>
              <a:rPr lang="sk-SK" sz="2800" dirty="0" smtClean="0"/>
              <a:t>  1.mäkké</a:t>
            </a:r>
            <a:r>
              <a:rPr lang="sk-SK" sz="2800" dirty="0" smtClean="0"/>
              <a:t>: </a:t>
            </a:r>
            <a:r>
              <a:rPr lang="sk-SK" sz="2800" dirty="0" smtClean="0">
                <a:solidFill>
                  <a:srgbClr val="00B050"/>
                </a:solidFill>
              </a:rPr>
              <a:t>marihuana, hašiš, kofeín</a:t>
            </a:r>
            <a:r>
              <a:rPr lang="sk-SK" sz="2800" dirty="0" smtClean="0">
                <a:solidFill>
                  <a:srgbClr val="00B050"/>
                </a:solidFill>
              </a:rPr>
              <a:t>...  </a:t>
            </a:r>
          </a:p>
          <a:p>
            <a:pPr>
              <a:buNone/>
            </a:pPr>
            <a:r>
              <a:rPr lang="sk-SK" sz="2800" dirty="0" smtClean="0"/>
              <a:t>   2.tvrdé: </a:t>
            </a:r>
            <a:r>
              <a:rPr lang="sk-SK" sz="2800" dirty="0" smtClean="0">
                <a:solidFill>
                  <a:srgbClr val="00B050"/>
                </a:solidFill>
              </a:rPr>
              <a:t>alkohol,</a:t>
            </a:r>
            <a:r>
              <a:rPr lang="sk-SK" sz="2800" dirty="0" smtClean="0">
                <a:solidFill>
                  <a:srgbClr val="00B050"/>
                </a:solidFill>
              </a:rPr>
              <a:t> </a:t>
            </a:r>
            <a:r>
              <a:rPr lang="sk-SK" sz="2800" dirty="0" smtClean="0">
                <a:solidFill>
                  <a:srgbClr val="00B050"/>
                </a:solidFill>
              </a:rPr>
              <a:t>nikotín,</a:t>
            </a:r>
            <a:r>
              <a:rPr lang="sk-SK" sz="2800" dirty="0" smtClean="0">
                <a:solidFill>
                  <a:srgbClr val="00B050"/>
                </a:solidFill>
              </a:rPr>
              <a:t> kokaín, </a:t>
            </a:r>
            <a:r>
              <a:rPr lang="sk-SK" sz="2800" dirty="0" err="1" smtClean="0">
                <a:solidFill>
                  <a:srgbClr val="00B050"/>
                </a:solidFill>
              </a:rPr>
              <a:t>pervitín</a:t>
            </a:r>
            <a:r>
              <a:rPr lang="sk-SK" sz="2800" dirty="0" smtClean="0">
                <a:solidFill>
                  <a:srgbClr val="00B050"/>
                </a:solidFill>
              </a:rPr>
              <a:t>, heroín</a:t>
            </a:r>
            <a:r>
              <a:rPr lang="sk-SK" sz="2800" dirty="0" smtClean="0">
                <a:solidFill>
                  <a:srgbClr val="00B050"/>
                </a:solidFill>
              </a:rPr>
              <a:t>...</a:t>
            </a:r>
          </a:p>
          <a:p>
            <a:pPr>
              <a:buNone/>
            </a:pPr>
            <a:r>
              <a:rPr lang="sk-SK" sz="2800" dirty="0" smtClean="0"/>
              <a:t> </a:t>
            </a:r>
            <a:r>
              <a:rPr lang="sk-SK" sz="2800" dirty="0" smtClean="0"/>
              <a:t>  Podľa </a:t>
            </a:r>
            <a:r>
              <a:rPr lang="sk-SK" sz="2800" dirty="0" smtClean="0"/>
              <a:t>účinkov</a:t>
            </a:r>
            <a:r>
              <a:rPr lang="sk-SK" sz="2800" dirty="0" smtClean="0"/>
              <a:t>:</a:t>
            </a:r>
          </a:p>
          <a:p>
            <a:r>
              <a:rPr lang="sk-SK" sz="2800" dirty="0" err="1" smtClean="0"/>
              <a:t>Kannabinoidné</a:t>
            </a:r>
            <a:r>
              <a:rPr lang="sk-SK" sz="2800" dirty="0" smtClean="0"/>
              <a:t>: </a:t>
            </a:r>
            <a:r>
              <a:rPr lang="sk-SK" sz="2800" dirty="0" smtClean="0">
                <a:solidFill>
                  <a:srgbClr val="00B050"/>
                </a:solidFill>
              </a:rPr>
              <a:t>marihuana, hašiš, hašišový </a:t>
            </a:r>
            <a:r>
              <a:rPr lang="sk-SK" sz="2800" dirty="0" smtClean="0">
                <a:solidFill>
                  <a:srgbClr val="00B050"/>
                </a:solidFill>
              </a:rPr>
              <a:t>olej</a:t>
            </a:r>
            <a:endParaRPr lang="sk-SK" sz="2800" dirty="0" smtClean="0">
              <a:solidFill>
                <a:srgbClr val="00B050"/>
              </a:solidFill>
            </a:endParaRPr>
          </a:p>
          <a:p>
            <a:r>
              <a:rPr lang="sk-SK" sz="2800" dirty="0" smtClean="0"/>
              <a:t>Halucinogény:</a:t>
            </a:r>
            <a:r>
              <a:rPr lang="sk-SK" sz="2800" dirty="0" smtClean="0">
                <a:solidFill>
                  <a:srgbClr val="00B050"/>
                </a:solidFill>
              </a:rPr>
              <a:t> LSD, </a:t>
            </a:r>
            <a:r>
              <a:rPr lang="sk-SK" sz="2800" dirty="0" err="1" smtClean="0">
                <a:solidFill>
                  <a:srgbClr val="00B050"/>
                </a:solidFill>
              </a:rPr>
              <a:t>durman</a:t>
            </a:r>
            <a:r>
              <a:rPr lang="sk-SK" sz="2800" dirty="0" smtClean="0">
                <a:solidFill>
                  <a:srgbClr val="00B050"/>
                </a:solidFill>
              </a:rPr>
              <a:t> obyčajný...</a:t>
            </a:r>
          </a:p>
          <a:p>
            <a:r>
              <a:rPr lang="sk-SK" sz="2800" dirty="0" err="1" smtClean="0"/>
              <a:t>Stimulanty</a:t>
            </a:r>
            <a:r>
              <a:rPr lang="sk-SK" sz="2800" dirty="0" smtClean="0"/>
              <a:t>: </a:t>
            </a:r>
            <a:r>
              <a:rPr lang="sk-SK" sz="2800" dirty="0" err="1" smtClean="0">
                <a:solidFill>
                  <a:srgbClr val="00B050"/>
                </a:solidFill>
              </a:rPr>
              <a:t>pervitín</a:t>
            </a:r>
            <a:r>
              <a:rPr lang="sk-SK" sz="2800" dirty="0" smtClean="0">
                <a:solidFill>
                  <a:srgbClr val="00B050"/>
                </a:solidFill>
              </a:rPr>
              <a:t>, kokaín, </a:t>
            </a:r>
            <a:r>
              <a:rPr lang="sk-SK" sz="2800" dirty="0" err="1" smtClean="0">
                <a:solidFill>
                  <a:srgbClr val="00B050"/>
                </a:solidFill>
              </a:rPr>
              <a:t>crack</a:t>
            </a:r>
            <a:r>
              <a:rPr lang="sk-SK" sz="2800" dirty="0" smtClean="0">
                <a:solidFill>
                  <a:srgbClr val="00B050"/>
                </a:solidFill>
              </a:rPr>
              <a:t>...</a:t>
            </a:r>
          </a:p>
          <a:p>
            <a:r>
              <a:rPr lang="sk-SK" sz="2800" dirty="0" smtClean="0"/>
              <a:t>Ópiové drogy: </a:t>
            </a:r>
            <a:r>
              <a:rPr lang="sk-SK" sz="2800" dirty="0" smtClean="0">
                <a:solidFill>
                  <a:srgbClr val="00B050"/>
                </a:solidFill>
              </a:rPr>
              <a:t>heroín, morfium, metadon...</a:t>
            </a:r>
          </a:p>
          <a:p>
            <a:r>
              <a:rPr lang="sk-SK" sz="2800" dirty="0" smtClean="0"/>
              <a:t>Organické rozpúšťadlá: </a:t>
            </a:r>
            <a:r>
              <a:rPr lang="sk-SK" sz="2800" dirty="0" smtClean="0">
                <a:solidFill>
                  <a:srgbClr val="00B050"/>
                </a:solidFill>
              </a:rPr>
              <a:t>toluén, acetón...</a:t>
            </a:r>
          </a:p>
          <a:p>
            <a:pPr>
              <a:buNone/>
            </a:pPr>
            <a:endParaRPr lang="sk-SK" dirty="0" smtClean="0">
              <a:solidFill>
                <a:srgbClr val="00B050"/>
              </a:solidFill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        </a:t>
            </a:r>
            <a:r>
              <a:rPr lang="sk-SK" dirty="0" smtClean="0">
                <a:solidFill>
                  <a:srgbClr val="00B050"/>
                </a:solidFill>
              </a:rPr>
              <a:t>Čo je to Toxikománia?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/>
              <a:t>je odvodený od gréckych </a:t>
            </a:r>
            <a:r>
              <a:rPr lang="sk-SK" sz="2600" dirty="0" smtClean="0"/>
              <a:t>slov </a:t>
            </a:r>
            <a:r>
              <a:rPr lang="sk-SK" sz="2600" dirty="0" smtClean="0">
                <a:solidFill>
                  <a:srgbClr val="00B050"/>
                </a:solidFill>
              </a:rPr>
              <a:t>"</a:t>
            </a:r>
            <a:r>
              <a:rPr lang="sk-SK" sz="2600" dirty="0" err="1" smtClean="0">
                <a:solidFill>
                  <a:srgbClr val="00B050"/>
                </a:solidFill>
              </a:rPr>
              <a:t>toxikos</a:t>
            </a:r>
            <a:r>
              <a:rPr lang="sk-SK" sz="2600" dirty="0" smtClean="0">
                <a:solidFill>
                  <a:srgbClr val="00B050"/>
                </a:solidFill>
              </a:rPr>
              <a:t>", </a:t>
            </a:r>
            <a:r>
              <a:rPr lang="sk-SK" sz="2600" dirty="0" smtClean="0"/>
              <a:t>čo znamená jed a "mánia", čo označuje vášeň, </a:t>
            </a:r>
            <a:r>
              <a:rPr lang="sk-SK" sz="2600" dirty="0" smtClean="0"/>
              <a:t>náruživosť</a:t>
            </a:r>
            <a:r>
              <a:rPr lang="sk-SK" sz="2600" dirty="0" smtClean="0"/>
              <a:t>. „Toxikománia je stav, pri ktorom vzniká chorobná závislosť od určitej drogy s následnými telesnými a psychickými poruchami: Vyznačuje sa neovládateľnou túžbou po droge, tendenciou zvyšovať jej dávky, psychickou a fyzickou závislosťou od drogy.“„Toxikománia je štádium opakovanej, alebo chronickej otravy, ktorú vyvoláva používanie, či skôr zneužívanie, prirodzenej, alebo syntetickej (chemicky vyrobenej), zdraviu škodlivej drogy.“ </a:t>
            </a:r>
            <a:endParaRPr lang="sk-SK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B050"/>
                </a:solidFill>
              </a:rPr>
              <a:t>LSD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sk-SK" sz="2400" dirty="0" smtClean="0"/>
              <a:t> </a:t>
            </a:r>
            <a:r>
              <a:rPr lang="sk-SK" sz="2000" dirty="0" smtClean="0"/>
              <a:t>je psychotropná látka patriaca do skupiny halucinogénov. V poslednom čase stúplo jeho užívanie hlavne v Bratislave. LSD je “lepšou vecou” medzi drogami. Pri LSD zo začiatku nevidno, že ho niekto berie. Užívateľ si dáva minimálne dávky, robí to asi raz za mesiac a zväčša v súkromí. LSD nie je fyzicky návykové a preto nemusí dávku opakovať. To je pre užívateľov výhoda a pre ľudí, ktorí robia proti drogám nevýhoda. Na LSD a halucinogény všeobecne sa nedá naviazať fyzicky, ale psychické poškodenie je potom ďaleko </a:t>
            </a:r>
            <a:r>
              <a:rPr lang="sk-SK" sz="2000" dirty="0" err="1" smtClean="0"/>
              <a:t>vačšie</a:t>
            </a:r>
            <a:r>
              <a:rPr lang="sk-SK" sz="2000" dirty="0" smtClean="0"/>
              <a:t>. LSD zväčša berú ľudia inteligentnejší, ktorým sú heroín alebo marihuana nemoderné. LSD je pomerne dobre dostupné a je aj lacné a to aj pre žiakov. Jedna dávka stojí okolo </a:t>
            </a:r>
            <a:r>
              <a:rPr lang="sk-SK" sz="2000" dirty="0" smtClean="0"/>
              <a:t>8-10 EUR(d).</a:t>
            </a:r>
          </a:p>
          <a:p>
            <a:r>
              <a:rPr lang="sk-SK" sz="2000" dirty="0" smtClean="0"/>
              <a:t>Účinky: Fyzické: </a:t>
            </a:r>
            <a:r>
              <a:rPr lang="sk-SK" sz="2000" dirty="0" smtClean="0">
                <a:solidFill>
                  <a:srgbClr val="00B050"/>
                </a:solidFill>
              </a:rPr>
              <a:t>zvýšenie krvného tlaku, srdečnej frekvencie, zvýšenie                                                     telesnej teploty.                   </a:t>
            </a:r>
          </a:p>
          <a:p>
            <a:r>
              <a:rPr lang="sk-SK" sz="2000" dirty="0" smtClean="0"/>
              <a:t>           Psychické: </a:t>
            </a:r>
            <a:r>
              <a:rPr lang="sk-SK" sz="2000" dirty="0" smtClean="0">
                <a:solidFill>
                  <a:srgbClr val="00B050"/>
                </a:solidFill>
              </a:rPr>
              <a:t>vizuálne </a:t>
            </a:r>
            <a:r>
              <a:rPr lang="sk-SK" sz="2000" dirty="0" err="1" smtClean="0">
                <a:solidFill>
                  <a:srgbClr val="00B050"/>
                </a:solidFill>
              </a:rPr>
              <a:t>pseudohalucinácie</a:t>
            </a:r>
            <a:r>
              <a:rPr lang="sk-SK" sz="2000" dirty="0" smtClean="0">
                <a:solidFill>
                  <a:srgbClr val="00B050"/>
                </a:solidFill>
              </a:rPr>
              <a:t>, ilúzie, zmeny vnímania reality, priestoru a času.</a:t>
            </a:r>
            <a:endParaRPr lang="sk-SK" sz="2000" dirty="0">
              <a:solidFill>
                <a:srgbClr val="00B050"/>
              </a:solidFill>
            </a:endParaRPr>
          </a:p>
        </p:txBody>
      </p:sp>
      <p:pic>
        <p:nvPicPr>
          <p:cNvPr id="4" name="Obrázek 3" descr="images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0"/>
            <a:ext cx="2736304" cy="1693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B050"/>
                </a:solidFill>
              </a:rPr>
              <a:t>Extáza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je najrozšírenejšia spomedzi tzv. diskotékových, tanečných </a:t>
            </a:r>
            <a:r>
              <a:rPr lang="sk-SK" sz="2000" dirty="0" smtClean="0">
                <a:solidFill>
                  <a:srgbClr val="00B050"/>
                </a:solidFill>
              </a:rPr>
              <a:t>drog</a:t>
            </a:r>
            <a:r>
              <a:rPr lang="sk-SK" sz="2000" dirty="0" smtClean="0"/>
              <a:t>. MDMA, účinnú látku v tabletkách extázy po prvý raz syntetizovali v roku </a:t>
            </a:r>
            <a:r>
              <a:rPr lang="sk-SK" sz="2000" dirty="0" smtClean="0">
                <a:solidFill>
                  <a:srgbClr val="00B050"/>
                </a:solidFill>
              </a:rPr>
              <a:t>1898</a:t>
            </a:r>
            <a:r>
              <a:rPr lang="sk-SK" sz="2000" dirty="0" smtClean="0"/>
              <a:t>. Verejnosť však túto drogu takmer 50 rokov prehliadala. </a:t>
            </a:r>
            <a:r>
              <a:rPr lang="sk-SK" sz="2000" dirty="0" smtClean="0">
                <a:solidFill>
                  <a:srgbClr val="00B050"/>
                </a:solidFill>
              </a:rPr>
              <a:t>Medicínske</a:t>
            </a:r>
            <a:r>
              <a:rPr lang="sk-SK" sz="2000" dirty="0" smtClean="0"/>
              <a:t> pokusy použiť drogu ako prostriedok znižujúci chuť do </a:t>
            </a:r>
            <a:r>
              <a:rPr lang="sk-SK" sz="2000" dirty="0" smtClean="0"/>
              <a:t>jedenia alebo „drogu </a:t>
            </a:r>
            <a:r>
              <a:rPr lang="sk-SK" sz="2000" dirty="0" smtClean="0"/>
              <a:t>pravdy“ – neboli úspešné, alebo ich zastavili pre „zvláštne vedľajšie účinky“. Extáza </a:t>
            </a:r>
            <a:r>
              <a:rPr lang="sk-SK" sz="2000" dirty="0" smtClean="0"/>
              <a:t>sa </a:t>
            </a:r>
            <a:r>
              <a:rPr lang="sk-SK" sz="2000" dirty="0" smtClean="0"/>
              <a:t>rozšírila až v súvislosti s </a:t>
            </a:r>
            <a:r>
              <a:rPr lang="sk-SK" sz="2000" dirty="0" err="1" smtClean="0"/>
              <a:t>techno</a:t>
            </a:r>
            <a:r>
              <a:rPr lang="sk-SK" sz="2000" dirty="0" smtClean="0"/>
              <a:t> hudbou – ale zato veľmi razantne. Extáza patrí ku koloritu </a:t>
            </a:r>
            <a:r>
              <a:rPr lang="sk-SK" sz="2000" dirty="0" err="1" smtClean="0"/>
              <a:t>techno-parties</a:t>
            </a:r>
            <a:r>
              <a:rPr lang="sk-SK" sz="2000" dirty="0" smtClean="0"/>
              <a:t>, pretože po jej užití dokáže mládež bez akýchkoľvek problémov pretancovať celé noci. Pilulky sa vyrábajú v rôznych farbách, veľkostiach a s rôznou potlačou</a:t>
            </a:r>
            <a:r>
              <a:rPr lang="sk-SK" sz="2000" dirty="0" smtClean="0"/>
              <a:t>.</a:t>
            </a:r>
          </a:p>
          <a:p>
            <a:r>
              <a:rPr lang="sk-SK" sz="2000" dirty="0" smtClean="0"/>
              <a:t>Cena sa pohybuje medzi 3-10 EUR(t).</a:t>
            </a:r>
          </a:p>
          <a:p>
            <a:r>
              <a:rPr lang="sk-SK" sz="2000" dirty="0" smtClean="0"/>
              <a:t>Účinky: dehydratácia organizmu, kolapsy, halucinácie</a:t>
            </a:r>
            <a:endParaRPr lang="sk-SK" sz="2000" dirty="0"/>
          </a:p>
        </p:txBody>
      </p:sp>
      <p:pic>
        <p:nvPicPr>
          <p:cNvPr id="4" name="Obrázek 3" descr="images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4365104"/>
            <a:ext cx="2771800" cy="2161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B050"/>
                </a:solidFill>
              </a:rPr>
              <a:t>Kokaín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sz="2100" dirty="0" smtClean="0"/>
              <a:t> je práškovitá, biela, kryštalická hmota najrozšírenejšia ako droga. Ide o alkaloid juhoamerického kra koka pravá.</a:t>
            </a:r>
          </a:p>
          <a:p>
            <a:r>
              <a:rPr lang="sk-SK" sz="2100" dirty="0" smtClean="0"/>
              <a:t>Voľná báza kokaínu </a:t>
            </a:r>
            <a:r>
              <a:rPr lang="sk-SK" sz="2100" dirty="0" err="1" smtClean="0">
                <a:solidFill>
                  <a:srgbClr val="00B050"/>
                </a:solidFill>
              </a:rPr>
              <a:t>crack</a:t>
            </a:r>
            <a:r>
              <a:rPr lang="sk-SK" sz="2100" dirty="0" smtClean="0"/>
              <a:t> vzniká zmiešaním s alkalickým činidlom </a:t>
            </a:r>
            <a:r>
              <a:rPr lang="sk-SK" sz="2100" dirty="0" smtClean="0"/>
              <a:t>najčastejšie </a:t>
            </a:r>
            <a:r>
              <a:rPr lang="sk-SK" sz="2100" dirty="0" smtClean="0"/>
              <a:t>sódou, ale používa sa napríklad aj </a:t>
            </a:r>
            <a:r>
              <a:rPr lang="sk-SK" sz="2100" dirty="0" smtClean="0">
                <a:solidFill>
                  <a:srgbClr val="00B050"/>
                </a:solidFill>
              </a:rPr>
              <a:t>vápno</a:t>
            </a:r>
            <a:r>
              <a:rPr lang="sk-SK" sz="2100" dirty="0" smtClean="0"/>
              <a:t> alebo pr</a:t>
            </a:r>
            <a:r>
              <a:rPr lang="sk-SK" sz="2100" dirty="0" smtClean="0">
                <a:solidFill>
                  <a:srgbClr val="00B050"/>
                </a:solidFill>
              </a:rPr>
              <a:t>ášok </a:t>
            </a:r>
            <a:r>
              <a:rPr lang="sk-SK" sz="2100" dirty="0" smtClean="0">
                <a:solidFill>
                  <a:srgbClr val="00B050"/>
                </a:solidFill>
              </a:rPr>
              <a:t>do pečiva</a:t>
            </a:r>
            <a:r>
              <a:rPr lang="sk-SK" sz="2100" dirty="0" smtClean="0"/>
              <a:t>, </a:t>
            </a:r>
            <a:r>
              <a:rPr lang="sk-SK" sz="2100" dirty="0" smtClean="0"/>
              <a:t>ďalej s éterom alebo menej častým čpavkom a následnou tepelnou úpravou. Na výrobu 1 kg kokaínu je potrebných 100-170 kg lístkov.</a:t>
            </a:r>
          </a:p>
          <a:p>
            <a:r>
              <a:rPr lang="sk-SK" sz="2100" dirty="0" smtClean="0"/>
              <a:t>Kokaín prvýkrát vyrobil nemecký chemik </a:t>
            </a:r>
            <a:r>
              <a:rPr lang="sk-SK" sz="2100" dirty="0" smtClean="0">
                <a:solidFill>
                  <a:srgbClr val="00B050"/>
                </a:solidFill>
              </a:rPr>
              <a:t>Albert </a:t>
            </a:r>
            <a:r>
              <a:rPr lang="sk-SK" sz="2100" dirty="0" err="1" smtClean="0">
                <a:solidFill>
                  <a:srgbClr val="00B050"/>
                </a:solidFill>
              </a:rPr>
              <a:t>Niemann</a:t>
            </a:r>
            <a:r>
              <a:rPr lang="sk-SK" sz="2100" dirty="0" smtClean="0"/>
              <a:t> v roku </a:t>
            </a:r>
            <a:r>
              <a:rPr lang="sk-SK" sz="2100" dirty="0" smtClean="0">
                <a:solidFill>
                  <a:srgbClr val="00B050"/>
                </a:solidFill>
              </a:rPr>
              <a:t>1860</a:t>
            </a:r>
            <a:r>
              <a:rPr lang="sk-SK" sz="2100" dirty="0" smtClean="0"/>
              <a:t>. V </a:t>
            </a:r>
            <a:r>
              <a:rPr lang="sk-SK" sz="2100" dirty="0" smtClean="0"/>
              <a:t>oku</a:t>
            </a:r>
            <a:r>
              <a:rPr lang="sk-SK" sz="2100" dirty="0" smtClean="0"/>
              <a:t> </a:t>
            </a:r>
            <a:r>
              <a:rPr lang="sk-SK" sz="2100" dirty="0" smtClean="0">
                <a:solidFill>
                  <a:srgbClr val="00B050"/>
                </a:solidFill>
              </a:rPr>
              <a:t>1862 </a:t>
            </a:r>
            <a:r>
              <a:rPr lang="sk-SK" sz="2100" dirty="0" smtClean="0"/>
              <a:t>bola spustená komerčná výroba v nemeckom meste </a:t>
            </a:r>
            <a:r>
              <a:rPr lang="sk-SK" sz="2100" dirty="0" err="1" smtClean="0">
                <a:solidFill>
                  <a:srgbClr val="00B050"/>
                </a:solidFill>
              </a:rPr>
              <a:t>Darmstadt</a:t>
            </a:r>
            <a:r>
              <a:rPr lang="sk-SK" sz="2100" dirty="0" smtClean="0"/>
              <a:t> firmou</a:t>
            </a:r>
            <a:r>
              <a:rPr lang="sk-SK" sz="2100" dirty="0" smtClean="0"/>
              <a:t> </a:t>
            </a:r>
            <a:r>
              <a:rPr lang="sk-SK" sz="2100" dirty="0" err="1" smtClean="0">
                <a:solidFill>
                  <a:srgbClr val="00B050"/>
                </a:solidFill>
              </a:rPr>
              <a:t>Merck</a:t>
            </a:r>
            <a:r>
              <a:rPr lang="sk-SK" sz="2100" dirty="0" smtClean="0"/>
              <a:t>.</a:t>
            </a:r>
          </a:p>
          <a:p>
            <a:r>
              <a:rPr lang="sk-SK" sz="2100" dirty="0" smtClean="0"/>
              <a:t>Pravidelné podávanie kokaínu je návykové. Užívatelia sa môžu stať psychicky závislí na jeho somatických a mentálnych účinkoch, čo vedie k zvyšovaniu dávok kokaínu pre udržanie alebo zvýšenie týchto účinkov. Riziko závislosti je osobitne vysoké po kokaíne vo forme </a:t>
            </a:r>
            <a:r>
              <a:rPr lang="sk-SK" sz="2100" dirty="0" err="1" smtClean="0"/>
              <a:t>kreku</a:t>
            </a:r>
            <a:r>
              <a:rPr lang="sk-SK" sz="2100" dirty="0" smtClean="0"/>
              <a:t>.</a:t>
            </a:r>
          </a:p>
          <a:p>
            <a:r>
              <a:rPr lang="sk-SK" sz="2100" dirty="0" smtClean="0"/>
              <a:t>Účinky: stimuluje </a:t>
            </a:r>
            <a:r>
              <a:rPr lang="sk-SK" sz="2100" dirty="0" smtClean="0"/>
              <a:t>CNS - Centrálny nervový </a:t>
            </a:r>
            <a:r>
              <a:rPr lang="sk-SK" sz="2100" dirty="0" smtClean="0"/>
              <a:t>systém, </a:t>
            </a:r>
            <a:r>
              <a:rPr lang="sk-SK" sz="2100" dirty="0" smtClean="0"/>
              <a:t>spôsobuje </a:t>
            </a:r>
            <a:r>
              <a:rPr lang="sk-SK" sz="2100" dirty="0" err="1" smtClean="0"/>
              <a:t>tachykardiu</a:t>
            </a:r>
            <a:r>
              <a:rPr lang="sk-SK" sz="2100" dirty="0" smtClean="0"/>
              <a:t>, potenie, hypertenziu, </a:t>
            </a:r>
            <a:r>
              <a:rPr lang="sk-SK" sz="2100" dirty="0" err="1" smtClean="0"/>
              <a:t>mydriázu</a:t>
            </a:r>
            <a:endParaRPr lang="sk-SK" sz="2100" dirty="0" smtClean="0"/>
          </a:p>
          <a:p>
            <a:r>
              <a:rPr lang="sk-SK" sz="2100" dirty="0" smtClean="0"/>
              <a:t>závažná intoxikácia ohrozuje život pacienta</a:t>
            </a:r>
          </a:p>
          <a:p>
            <a:r>
              <a:rPr lang="sk-SK" sz="2100" dirty="0" smtClean="0"/>
              <a:t>môžu vznikať srdcové </a:t>
            </a:r>
            <a:r>
              <a:rPr lang="sk-SK" sz="2100" dirty="0" err="1" smtClean="0"/>
              <a:t>arytmie</a:t>
            </a:r>
            <a:r>
              <a:rPr lang="sk-SK" sz="2100" dirty="0" smtClean="0"/>
              <a:t>   Cena: 70-120(g)</a:t>
            </a:r>
            <a:endParaRPr lang="sk-SK" sz="2100" dirty="0" smtClean="0"/>
          </a:p>
          <a:p>
            <a:pPr>
              <a:buNone/>
            </a:pPr>
            <a:endParaRPr lang="sk-SK" sz="2200" dirty="0" smtClean="0"/>
          </a:p>
          <a:p>
            <a:endParaRPr lang="sk-SK" dirty="0"/>
          </a:p>
        </p:txBody>
      </p:sp>
      <p:pic>
        <p:nvPicPr>
          <p:cNvPr id="4" name="Obrázek 3" descr="images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7736" y="5079956"/>
            <a:ext cx="2376264" cy="1778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153400" cy="990600"/>
          </a:xfrm>
        </p:spPr>
        <p:txBody>
          <a:bodyPr/>
          <a:lstStyle/>
          <a:p>
            <a:r>
              <a:rPr lang="sk-SK" dirty="0" smtClean="0"/>
              <a:t>Ďakujem za pozornosť.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</TotalTime>
  <Words>186</Words>
  <Application>Microsoft Office PowerPoint</Application>
  <PresentationFormat>Předvádění na obrazovce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Medián</vt:lpstr>
      <vt:lpstr>Drogy a toxikománia</vt:lpstr>
      <vt:lpstr>Čo je to droga?</vt:lpstr>
      <vt:lpstr>              Druhy Drog</vt:lpstr>
      <vt:lpstr>        Čo je to Toxikománia?</vt:lpstr>
      <vt:lpstr>LSD</vt:lpstr>
      <vt:lpstr>Extáza</vt:lpstr>
      <vt:lpstr>Kokaín</vt:lpstr>
      <vt:lpstr>Ďakujem za pozornosť.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Drogy a toxikománia</dc:title>
  <dc:creator>ASUS</dc:creator>
  <cp:lastModifiedBy>ASUS</cp:lastModifiedBy>
  <cp:revision>5</cp:revision>
  <dcterms:created xsi:type="dcterms:W3CDTF">2019-06-10T13:52:40Z</dcterms:created>
  <dcterms:modified xsi:type="dcterms:W3CDTF">2019-06-10T14:38:17Z</dcterms:modified>
</cp:coreProperties>
</file>