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0"/>
  </p:handoutMasterIdLst>
  <p:sldIdLst>
    <p:sldId id="256" r:id="rId2"/>
    <p:sldId id="326" r:id="rId3"/>
    <p:sldId id="328" r:id="rId4"/>
    <p:sldId id="325" r:id="rId5"/>
    <p:sldId id="329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2" r:id="rId14"/>
    <p:sldId id="336" r:id="rId15"/>
    <p:sldId id="354" r:id="rId16"/>
    <p:sldId id="355" r:id="rId17"/>
    <p:sldId id="356" r:id="rId18"/>
    <p:sldId id="351" r:id="rId19"/>
  </p:sldIdLst>
  <p:sldSz cx="9144000" cy="6858000" type="screen4x3"/>
  <p:notesSz cx="6858000" cy="9144000"/>
  <p:defaultTextStyle>
    <a:defPPr>
      <a:defRPr lang="cs-CZ"/>
    </a:defPPr>
    <a:lvl1pPr algn="ctr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00"/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1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C18AAD-FDB5-4425-A2D5-5679AF406B31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513952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 txBox="1">
            <a:spLocks noGrp="1"/>
          </p:cNvSpPr>
          <p:nvPr userDrawn="1"/>
        </p:nvSpPr>
        <p:spPr>
          <a:xfrm>
            <a:off x="815975" y="6453188"/>
            <a:ext cx="7572375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1200" i="1" dirty="0">
                <a:solidFill>
                  <a:schemeClr val="tx1">
                    <a:tint val="75000"/>
                  </a:schemeClr>
                </a:solidFill>
                <a:latin typeface="+mn-lt"/>
              </a:rPr>
              <a:t>Dostupné z Metodického portálu www.</a:t>
            </a:r>
            <a:r>
              <a:rPr lang="cs-CZ" sz="1200" i="1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rvp.cz</a:t>
            </a:r>
            <a:r>
              <a:rPr lang="cs-CZ" sz="1200" i="1" dirty="0">
                <a:solidFill>
                  <a:schemeClr val="tx1">
                    <a:tint val="75000"/>
                  </a:schemeClr>
                </a:solidFill>
                <a:latin typeface="+mn-lt"/>
              </a:rPr>
              <a:t>, ISSN: 1802-4785, financovaného z ESF a státního rozpočtu ČR. Provozováno Výzkumným ústavem pedagogickým v Praze.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447800"/>
            <a:ext cx="7848600" cy="1295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048000"/>
            <a:ext cx="8077200" cy="635000"/>
          </a:xfrm>
        </p:spPr>
        <p:txBody>
          <a:bodyPr/>
          <a:lstStyle>
            <a:lvl1pPr marL="0" indent="0" algn="ctr">
              <a:buFontTx/>
              <a:buNone/>
              <a:defRPr sz="3600"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Trebuchet MS" panose="020B0603020202020204" pitchFamily="34" charset="0"/>
              </a:defRPr>
            </a:lvl1pPr>
          </a:lstStyle>
          <a:p>
            <a:fld id="{AA7AA579-7AEA-4E97-8377-4B990141AE03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5678910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6FB10F-57EF-4EE3-BE73-568D697DD5D3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388498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85800"/>
            <a:ext cx="2019300" cy="5715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5905500" cy="57150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57A4C-148B-45A5-9B81-A5BABC8DB4E7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7087085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/>
          </p:nvPr>
        </p:nvSpPr>
        <p:spPr>
          <a:xfrm>
            <a:off x="457200" y="685800"/>
            <a:ext cx="8077200" cy="5715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5A46C-92C3-4C90-8CA4-00B7A8F1C7B8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771250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44489-2BAF-4044-A10D-3F3D1944F6C5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4375145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626083-CA82-460F-A273-81FC913E7D8F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4245393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B986C6-9A5C-4DF7-94BE-3681B6FDDCE7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904617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E5A40D-12D6-4D1F-80FF-B522C7E88886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8685514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945942-0F76-4F0F-8640-63ADA340FED2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00122515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21158-9A61-445A-B2C3-FBE92EB581C5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412685477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74324-9176-43DB-BEDD-76969D7720B2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4600707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9FD9A-A4D9-44DC-93B5-E8CAA00868D1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222794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077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styly předlohy textu.</a:t>
            </a:r>
          </a:p>
          <a:p>
            <a:pPr lvl="1"/>
            <a:r>
              <a:rPr lang="cs-CZ" altLang="sk-SK" smtClean="0"/>
              <a:t>Text s odrážkami na druhé úrovni</a:t>
            </a:r>
          </a:p>
          <a:p>
            <a:pPr lvl="2"/>
            <a:r>
              <a:rPr lang="cs-CZ" altLang="sk-SK" smtClean="0"/>
              <a:t>Text s odrážkami na třetí úrovni</a:t>
            </a:r>
          </a:p>
          <a:p>
            <a:pPr lvl="3"/>
            <a:r>
              <a:rPr lang="cs-CZ" altLang="sk-SK" smtClean="0"/>
              <a:t> Text s odrážkami na čtvrté úrovni</a:t>
            </a:r>
          </a:p>
          <a:p>
            <a:pPr lvl="4"/>
            <a:r>
              <a:rPr lang="cs-CZ" altLang="sk-SK" smtClean="0"/>
              <a:t>Text s odrážkami na páté úrovni</a:t>
            </a:r>
          </a:p>
          <a:p>
            <a:pPr lvl="1"/>
            <a:endParaRPr lang="cs-CZ" altLang="sk-SK" smtClean="0"/>
          </a:p>
          <a:p>
            <a:pPr lvl="2"/>
            <a:endParaRPr lang="cs-CZ" altLang="sk-SK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 předlohy nadpisů.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latin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fld id="{7A500ACF-7354-4656-A27E-D481E0A0BE7E}" type="slidenum">
              <a:rPr lang="cs-CZ" altLang="sk-SK"/>
              <a:pPr/>
              <a:t>‹#›</a:t>
            </a:fld>
            <a:endParaRPr lang="cs-CZ" altLang="sk-SK"/>
          </a:p>
        </p:txBody>
      </p:sp>
      <p:sp>
        <p:nvSpPr>
          <p:cNvPr id="4" name="Zástupný symbol pro zápatí 3"/>
          <p:cNvSpPr txBox="1">
            <a:spLocks noGrp="1"/>
          </p:cNvSpPr>
          <p:nvPr userDrawn="1"/>
        </p:nvSpPr>
        <p:spPr>
          <a:xfrm>
            <a:off x="815975" y="6453188"/>
            <a:ext cx="7572375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1200" i="1" dirty="0">
                <a:solidFill>
                  <a:schemeClr val="tx1">
                    <a:tint val="75000"/>
                  </a:schemeClr>
                </a:solidFill>
                <a:latin typeface="+mn-lt"/>
              </a:rPr>
              <a:t>Dostupné z Metodického portálu www.</a:t>
            </a:r>
            <a:r>
              <a:rPr lang="cs-CZ" sz="1200" i="1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rvp.cz</a:t>
            </a:r>
            <a:r>
              <a:rPr lang="cs-CZ" sz="1200" i="1" dirty="0">
                <a:solidFill>
                  <a:schemeClr val="tx1">
                    <a:tint val="75000"/>
                  </a:schemeClr>
                </a:solidFill>
                <a:latin typeface="+mn-lt"/>
              </a:rPr>
              <a:t>, ISSN: 1802-4785, financovaného z ESF a státního rozpočtu ČR. Provozováno Výzkumným ústavem pedagogickým v Praze.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3200">
          <a:solidFill>
            <a:srgbClr val="284C6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rebuchet MS" panose="020B0603020202020204" pitchFamily="34" charset="0"/>
        <a:buChar char="−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rebuchet MS" panose="020B0603020202020204" pitchFamily="34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altLang="sk-SK" b="1" smtClean="0"/>
              <a:t>Celé čísla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860800"/>
            <a:ext cx="8077200" cy="1873250"/>
          </a:xfrm>
        </p:spPr>
        <p:txBody>
          <a:bodyPr/>
          <a:lstStyle/>
          <a:p>
            <a:pPr eaLnBrk="1" hangingPunct="1"/>
            <a:r>
              <a:rPr lang="cs-CZ" altLang="sk-SK" smtClean="0"/>
              <a:t>Počtové operácie s celými číslami:</a:t>
            </a:r>
          </a:p>
          <a:p>
            <a:pPr eaLnBrk="1" hangingPunct="1"/>
            <a:r>
              <a:rPr lang="cs-CZ" altLang="sk-SK" smtClean="0"/>
              <a:t>sčítanie a odčítanie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84213" y="2565400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 sz="4800" b="1">
              <a:solidFill>
                <a:srgbClr val="284C6A"/>
              </a:solidFill>
              <a:latin typeface="Trebuchet MS" panose="020B0603020202020204" pitchFamily="34" charset="0"/>
            </a:endParaRPr>
          </a:p>
        </p:txBody>
      </p:sp>
      <p:pic>
        <p:nvPicPr>
          <p:cNvPr id="307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125538"/>
            <a:ext cx="1763712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496888" y="1484313"/>
            <a:ext cx="8135937" cy="48974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468313" y="26035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200" b="1">
                <a:solidFill>
                  <a:srgbClr val="284C6A"/>
                </a:solidFill>
                <a:latin typeface="Trebuchet MS" panose="020B0603020202020204" pitchFamily="34" charset="0"/>
              </a:rPr>
              <a:t>Sčítanie a odčítanie celých čísel.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468313" y="90805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2. Čísla majú rôzne znamienka</a:t>
            </a:r>
          </a:p>
        </p:txBody>
      </p:sp>
      <p:pic>
        <p:nvPicPr>
          <p:cNvPr id="135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557338"/>
            <a:ext cx="792003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2484438" y="3357563"/>
            <a:ext cx="41751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- 2 + 4 =</a:t>
            </a:r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5580063" y="3357563"/>
            <a:ext cx="14398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+ 2</a:t>
            </a:r>
          </a:p>
        </p:txBody>
      </p:sp>
      <p:pic>
        <p:nvPicPr>
          <p:cNvPr id="13518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03675"/>
            <a:ext cx="7920037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83" name="Line 15"/>
          <p:cNvSpPr>
            <a:spLocks noChangeShapeType="1"/>
          </p:cNvSpPr>
          <p:nvPr/>
        </p:nvSpPr>
        <p:spPr bwMode="auto">
          <a:xfrm>
            <a:off x="3924300" y="4897438"/>
            <a:ext cx="576263" cy="0"/>
          </a:xfrm>
          <a:prstGeom prst="line">
            <a:avLst/>
          </a:prstGeom>
          <a:noFill/>
          <a:ln w="19050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5184" name="Line 16"/>
          <p:cNvSpPr>
            <a:spLocks noChangeAspect="1" noChangeShapeType="1"/>
          </p:cNvSpPr>
          <p:nvPr/>
        </p:nvSpPr>
        <p:spPr bwMode="auto">
          <a:xfrm>
            <a:off x="3925888" y="4954588"/>
            <a:ext cx="1150937" cy="1587"/>
          </a:xfrm>
          <a:prstGeom prst="line">
            <a:avLst/>
          </a:prstGeom>
          <a:noFill/>
          <a:ln w="952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5185" name="Line 17"/>
          <p:cNvSpPr>
            <a:spLocks noChangeAspect="1" noChangeShapeType="1"/>
          </p:cNvSpPr>
          <p:nvPr/>
        </p:nvSpPr>
        <p:spPr bwMode="auto">
          <a:xfrm>
            <a:off x="4508500" y="4852988"/>
            <a:ext cx="582613" cy="0"/>
          </a:xfrm>
          <a:prstGeom prst="line">
            <a:avLst/>
          </a:prstGeom>
          <a:noFill/>
          <a:ln w="952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5186" name="Rectangle 18"/>
          <p:cNvSpPr>
            <a:spLocks noChangeArrowheads="1"/>
          </p:cNvSpPr>
          <p:nvPr/>
        </p:nvSpPr>
        <p:spPr bwMode="auto">
          <a:xfrm>
            <a:off x="3028950" y="5589588"/>
            <a:ext cx="29829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chemeClr val="accent2"/>
                </a:solidFill>
                <a:latin typeface="Trebuchet MS" panose="020B0603020202020204" pitchFamily="34" charset="0"/>
              </a:rPr>
              <a:t>   + 4</a:t>
            </a:r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 </a:t>
            </a:r>
            <a:r>
              <a:rPr lang="cs-CZ" altLang="sk-SK" sz="6000" b="1">
                <a:latin typeface="Trebuchet MS" panose="020B0603020202020204" pitchFamily="34" charset="0"/>
              </a:rPr>
              <a:t>=</a:t>
            </a:r>
          </a:p>
        </p:txBody>
      </p:sp>
      <p:sp>
        <p:nvSpPr>
          <p:cNvPr id="135187" name="Rectangle 19"/>
          <p:cNvSpPr>
            <a:spLocks noChangeArrowheads="1"/>
          </p:cNvSpPr>
          <p:nvPr/>
        </p:nvSpPr>
        <p:spPr bwMode="auto">
          <a:xfrm>
            <a:off x="2484438" y="5589588"/>
            <a:ext cx="18716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- 2</a:t>
            </a:r>
            <a:r>
              <a:rPr lang="cs-CZ" altLang="sk-SK" sz="6000" b="1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cs-CZ" altLang="sk-SK" sz="6000" b="1">
              <a:solidFill>
                <a:srgbClr val="284C6A"/>
              </a:solidFill>
              <a:latin typeface="Trebuchet MS" panose="020B0603020202020204" pitchFamily="34" charset="0"/>
            </a:endParaRPr>
          </a:p>
        </p:txBody>
      </p:sp>
      <p:sp>
        <p:nvSpPr>
          <p:cNvPr id="135188" name="Rectangle 20"/>
          <p:cNvSpPr>
            <a:spLocks noChangeArrowheads="1"/>
          </p:cNvSpPr>
          <p:nvPr/>
        </p:nvSpPr>
        <p:spPr bwMode="auto">
          <a:xfrm>
            <a:off x="5664200" y="5589588"/>
            <a:ext cx="16875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FF0000"/>
                </a:solidFill>
                <a:latin typeface="Trebuchet MS" panose="020B0603020202020204" pitchFamily="34" charset="0"/>
              </a:rPr>
              <a:t>+ 2</a:t>
            </a:r>
            <a:r>
              <a:rPr lang="cs-CZ" altLang="sk-SK" sz="6000" b="1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cs-CZ" altLang="sk-SK" sz="6000" b="1">
              <a:solidFill>
                <a:srgbClr val="284C6A"/>
              </a:solidFill>
              <a:latin typeface="Trebuchet MS" panose="020B0603020202020204" pitchFamily="34" charset="0"/>
            </a:endParaRPr>
          </a:p>
        </p:txBody>
      </p:sp>
      <p:sp>
        <p:nvSpPr>
          <p:cNvPr id="135189" name="Freeform 21"/>
          <p:cNvSpPr>
            <a:spLocks/>
          </p:cNvSpPr>
          <p:nvPr/>
        </p:nvSpPr>
        <p:spPr bwMode="auto">
          <a:xfrm>
            <a:off x="3895725" y="2811463"/>
            <a:ext cx="1150938" cy="257175"/>
          </a:xfrm>
          <a:custGeom>
            <a:avLst/>
            <a:gdLst>
              <a:gd name="T0" fmla="*/ 0 w 2041"/>
              <a:gd name="T1" fmla="*/ 0 h 318"/>
              <a:gd name="T2" fmla="*/ 0 w 2041"/>
              <a:gd name="T3" fmla="*/ 2147483647 h 318"/>
              <a:gd name="T4" fmla="*/ 2147483647 w 2041"/>
              <a:gd name="T5" fmla="*/ 2147483647 h 318"/>
              <a:gd name="T6" fmla="*/ 0 60000 65536"/>
              <a:gd name="T7" fmla="*/ 0 60000 65536"/>
              <a:gd name="T8" fmla="*/ 0 60000 65536"/>
              <a:gd name="T9" fmla="*/ 0 w 2041"/>
              <a:gd name="T10" fmla="*/ 0 h 318"/>
              <a:gd name="T11" fmla="*/ 2041 w 2041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1" h="318">
                <a:moveTo>
                  <a:pt x="0" y="0"/>
                </a:moveTo>
                <a:lnTo>
                  <a:pt x="0" y="318"/>
                </a:lnTo>
                <a:lnTo>
                  <a:pt x="2041" y="31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5190" name="Line 22"/>
          <p:cNvSpPr>
            <a:spLocks noChangeShapeType="1"/>
          </p:cNvSpPr>
          <p:nvPr/>
        </p:nvSpPr>
        <p:spPr bwMode="auto">
          <a:xfrm>
            <a:off x="3924300" y="1916113"/>
            <a:ext cx="0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5191" name="Line 23"/>
          <p:cNvSpPr>
            <a:spLocks noChangeShapeType="1"/>
          </p:cNvSpPr>
          <p:nvPr/>
        </p:nvSpPr>
        <p:spPr bwMode="auto">
          <a:xfrm>
            <a:off x="4183063" y="1916113"/>
            <a:ext cx="0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5192" name="Line 24"/>
          <p:cNvSpPr>
            <a:spLocks noChangeShapeType="1"/>
          </p:cNvSpPr>
          <p:nvPr/>
        </p:nvSpPr>
        <p:spPr bwMode="auto">
          <a:xfrm>
            <a:off x="4498975" y="1916113"/>
            <a:ext cx="0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5193" name="Line 25"/>
          <p:cNvSpPr>
            <a:spLocks noChangeShapeType="1"/>
          </p:cNvSpPr>
          <p:nvPr/>
        </p:nvSpPr>
        <p:spPr bwMode="auto">
          <a:xfrm>
            <a:off x="4787900" y="1916113"/>
            <a:ext cx="0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5194" name="Rectangle 26"/>
          <p:cNvSpPr>
            <a:spLocks noChangeArrowheads="1"/>
          </p:cNvSpPr>
          <p:nvPr/>
        </p:nvSpPr>
        <p:spPr bwMode="auto">
          <a:xfrm>
            <a:off x="4154488" y="2636838"/>
            <a:ext cx="647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1600" b="1">
                <a:solidFill>
                  <a:srgbClr val="FF0000"/>
                </a:solidFill>
                <a:latin typeface="Trebuchet MS" panose="020B0603020202020204" pitchFamily="34" charset="0"/>
              </a:rPr>
              <a:t>+4</a:t>
            </a:r>
          </a:p>
        </p:txBody>
      </p:sp>
      <p:sp>
        <p:nvSpPr>
          <p:cNvPr id="135195" name="Line 27"/>
          <p:cNvSpPr>
            <a:spLocks noChangeShapeType="1"/>
          </p:cNvSpPr>
          <p:nvPr/>
        </p:nvSpPr>
        <p:spPr bwMode="auto">
          <a:xfrm>
            <a:off x="5076825" y="4394200"/>
            <a:ext cx="0" cy="649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92 L 0.02986 -0.0009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0092 L 0.03472 -0.0009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092 L 0.0316 -0.0009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35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3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0092 L 0.03299 -0.0009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0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nimBg="1"/>
      <p:bldP spid="135171" grpId="0"/>
      <p:bldP spid="135172" grpId="0"/>
      <p:bldP spid="135174" grpId="0"/>
      <p:bldP spid="135175" grpId="0"/>
      <p:bldP spid="135183" grpId="0" animBg="1"/>
      <p:bldP spid="135184" grpId="0" animBg="1"/>
      <p:bldP spid="135185" grpId="0" animBg="1"/>
      <p:bldP spid="135186" grpId="0"/>
      <p:bldP spid="135187" grpId="0"/>
      <p:bldP spid="135188" grpId="0"/>
      <p:bldP spid="135189" grpId="0" animBg="1"/>
      <p:bldP spid="135190" grpId="0" animBg="1"/>
      <p:bldP spid="135190" grpId="1" animBg="1"/>
      <p:bldP spid="135190" grpId="2" animBg="1"/>
      <p:bldP spid="135191" grpId="0" animBg="1"/>
      <p:bldP spid="135191" grpId="1" animBg="1"/>
      <p:bldP spid="135191" grpId="2" animBg="1"/>
      <p:bldP spid="135192" grpId="0" animBg="1"/>
      <p:bldP spid="135192" grpId="1" animBg="1"/>
      <p:bldP spid="135192" grpId="2" animBg="1"/>
      <p:bldP spid="135193" grpId="0" animBg="1"/>
      <p:bldP spid="135193" grpId="1" animBg="1"/>
      <p:bldP spid="135194" grpId="0"/>
      <p:bldP spid="1351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496888" y="1484313"/>
            <a:ext cx="8135937" cy="48974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468313" y="26035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200" b="1">
                <a:solidFill>
                  <a:srgbClr val="284C6A"/>
                </a:solidFill>
                <a:latin typeface="Trebuchet MS" panose="020B0603020202020204" pitchFamily="34" charset="0"/>
              </a:rPr>
              <a:t>Sčítanie a odčítanie celých čísel.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468313" y="90805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2. Čísla majú rôzne znamienka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3203575" y="1484313"/>
            <a:ext cx="38893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</a:rPr>
              <a:t>2 </a:t>
            </a:r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</a:rPr>
              <a:t> 4 = </a:t>
            </a:r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2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2743200" y="2003425"/>
            <a:ext cx="46101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</a:rPr>
              <a:t> 2 + 4 = + 2</a:t>
            </a: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755650" y="2997200"/>
            <a:ext cx="77041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2400" b="1">
                <a:solidFill>
                  <a:srgbClr val="FF0000"/>
                </a:solidFill>
                <a:latin typeface="Trebuchet MS" panose="020B0603020202020204" pitchFamily="34" charset="0"/>
              </a:rPr>
              <a:t>Ak majú dve čísla rôzne znamienka, určíme výsledok tak, že odčítame absolútnu hodnotu čísel </a:t>
            </a:r>
            <a:r>
              <a:rPr lang="cs-CZ" altLang="sk-SK" sz="1600" b="1">
                <a:solidFill>
                  <a:srgbClr val="FF0000"/>
                </a:solidFill>
                <a:latin typeface="Trebuchet MS" panose="020B0603020202020204" pitchFamily="34" charset="0"/>
              </a:rPr>
              <a:t>(od väčšej menšiu)</a:t>
            </a:r>
            <a:r>
              <a:rPr lang="cs-CZ" altLang="sk-SK" sz="2400" b="1">
                <a:solidFill>
                  <a:srgbClr val="FF0000"/>
                </a:solidFill>
                <a:latin typeface="Trebuchet MS" panose="020B0603020202020204" pitchFamily="34" charset="0"/>
              </a:rPr>
              <a:t> a vo výsledku napíšeme znamienko, ktoré je pred číslom s väčšou absolútnou hodnotou.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2065338" y="4292600"/>
            <a:ext cx="37306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+ 2 </a:t>
            </a:r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 4 =</a:t>
            </a:r>
          </a:p>
        </p:txBody>
      </p:sp>
      <p:sp>
        <p:nvSpPr>
          <p:cNvPr id="136202" name="Oval 10"/>
          <p:cNvSpPr>
            <a:spLocks noChangeArrowheads="1"/>
          </p:cNvSpPr>
          <p:nvPr/>
        </p:nvSpPr>
        <p:spPr bwMode="auto">
          <a:xfrm>
            <a:off x="3463925" y="4337050"/>
            <a:ext cx="574675" cy="5746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>
              <a:solidFill>
                <a:schemeClr val="accent2"/>
              </a:solidFill>
            </a:endParaRPr>
          </a:p>
        </p:txBody>
      </p:sp>
      <p:sp>
        <p:nvSpPr>
          <p:cNvPr id="136203" name="Oval 11"/>
          <p:cNvSpPr>
            <a:spLocks noChangeArrowheads="1"/>
          </p:cNvSpPr>
          <p:nvPr/>
        </p:nvSpPr>
        <p:spPr bwMode="auto">
          <a:xfrm>
            <a:off x="5495925" y="4335463"/>
            <a:ext cx="574675" cy="5746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>
              <a:solidFill>
                <a:schemeClr val="accent2"/>
              </a:solidFill>
            </a:endParaRPr>
          </a:p>
        </p:txBody>
      </p:sp>
      <p:sp>
        <p:nvSpPr>
          <p:cNvPr id="136204" name="Freeform 12"/>
          <p:cNvSpPr>
            <a:spLocks/>
          </p:cNvSpPr>
          <p:nvPr/>
        </p:nvSpPr>
        <p:spPr bwMode="auto">
          <a:xfrm>
            <a:off x="3808413" y="4941888"/>
            <a:ext cx="1800225" cy="574675"/>
          </a:xfrm>
          <a:custGeom>
            <a:avLst/>
            <a:gdLst>
              <a:gd name="T0" fmla="*/ 0 w 1134"/>
              <a:gd name="T1" fmla="*/ 0 h 362"/>
              <a:gd name="T2" fmla="*/ 2147483647 w 1134"/>
              <a:gd name="T3" fmla="*/ 2147483647 h 362"/>
              <a:gd name="T4" fmla="*/ 2147483647 w 1134"/>
              <a:gd name="T5" fmla="*/ 0 h 362"/>
              <a:gd name="T6" fmla="*/ 0 60000 65536"/>
              <a:gd name="T7" fmla="*/ 0 60000 65536"/>
              <a:gd name="T8" fmla="*/ 0 60000 65536"/>
              <a:gd name="T9" fmla="*/ 0 w 1134"/>
              <a:gd name="T10" fmla="*/ 0 h 362"/>
              <a:gd name="T11" fmla="*/ 1134 w 1134"/>
              <a:gd name="T12" fmla="*/ 362 h 3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4" h="362">
                <a:moveTo>
                  <a:pt x="0" y="0"/>
                </a:moveTo>
                <a:cubicBezTo>
                  <a:pt x="132" y="181"/>
                  <a:pt x="265" y="362"/>
                  <a:pt x="454" y="362"/>
                </a:cubicBezTo>
                <a:cubicBezTo>
                  <a:pt x="643" y="362"/>
                  <a:pt x="888" y="181"/>
                  <a:pt x="113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5464175" y="4292600"/>
            <a:ext cx="635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6097588" y="4292600"/>
            <a:ext cx="635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36208" name="Oval 16"/>
          <p:cNvSpPr>
            <a:spLocks noChangeArrowheads="1"/>
          </p:cNvSpPr>
          <p:nvPr/>
        </p:nvSpPr>
        <p:spPr bwMode="auto">
          <a:xfrm>
            <a:off x="2065338" y="4105275"/>
            <a:ext cx="1296987" cy="1008063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6209" name="Line 17"/>
          <p:cNvSpPr>
            <a:spLocks noChangeShapeType="1"/>
          </p:cNvSpPr>
          <p:nvPr/>
        </p:nvSpPr>
        <p:spPr bwMode="auto">
          <a:xfrm>
            <a:off x="2727325" y="5157788"/>
            <a:ext cx="0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2195513" y="5473700"/>
            <a:ext cx="10810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18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+</a:t>
            </a:r>
            <a:r>
              <a:rPr lang="cs-CZ" altLang="sk-SK" sz="1800" b="1">
                <a:solidFill>
                  <a:srgbClr val="00CC00"/>
                </a:solidFill>
                <a:latin typeface="Trebuchet MS" panose="020B0603020202020204" pitchFamily="34" charset="0"/>
              </a:rPr>
              <a:t>2</a:t>
            </a:r>
            <a:r>
              <a:rPr lang="cs-CZ" altLang="sk-SK" sz="18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 = 2</a:t>
            </a:r>
          </a:p>
        </p:txBody>
      </p:sp>
      <p:sp>
        <p:nvSpPr>
          <p:cNvPr id="136211" name="Oval 19"/>
          <p:cNvSpPr>
            <a:spLocks noChangeArrowheads="1"/>
          </p:cNvSpPr>
          <p:nvPr/>
        </p:nvSpPr>
        <p:spPr bwMode="auto">
          <a:xfrm>
            <a:off x="3433763" y="4105275"/>
            <a:ext cx="1296987" cy="1008063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6212" name="Line 20"/>
          <p:cNvSpPr>
            <a:spLocks noChangeShapeType="1"/>
          </p:cNvSpPr>
          <p:nvPr/>
        </p:nvSpPr>
        <p:spPr bwMode="auto">
          <a:xfrm>
            <a:off x="4095750" y="5157788"/>
            <a:ext cx="0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3563938" y="5473700"/>
            <a:ext cx="10810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18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-4 = 4</a:t>
            </a:r>
          </a:p>
        </p:txBody>
      </p:sp>
      <p:sp>
        <p:nvSpPr>
          <p:cNvPr id="136214" name="Oval 22"/>
          <p:cNvSpPr>
            <a:spLocks noChangeArrowheads="1"/>
          </p:cNvSpPr>
          <p:nvPr/>
        </p:nvSpPr>
        <p:spPr bwMode="auto">
          <a:xfrm>
            <a:off x="2846388" y="5619750"/>
            <a:ext cx="285750" cy="28575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6215" name="Oval 23"/>
          <p:cNvSpPr>
            <a:spLocks noChangeArrowheads="1"/>
          </p:cNvSpPr>
          <p:nvPr/>
        </p:nvSpPr>
        <p:spPr bwMode="auto">
          <a:xfrm>
            <a:off x="4183063" y="5618163"/>
            <a:ext cx="285750" cy="28575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6216" name="Oval 24"/>
          <p:cNvSpPr>
            <a:spLocks noChangeArrowheads="1"/>
          </p:cNvSpPr>
          <p:nvPr/>
        </p:nvSpPr>
        <p:spPr bwMode="auto">
          <a:xfrm>
            <a:off x="6013450" y="4192588"/>
            <a:ext cx="804863" cy="792162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6217" name="Freeform 25"/>
          <p:cNvSpPr>
            <a:spLocks/>
          </p:cNvSpPr>
          <p:nvPr/>
        </p:nvSpPr>
        <p:spPr bwMode="auto">
          <a:xfrm>
            <a:off x="4356100" y="5013325"/>
            <a:ext cx="1944688" cy="1092200"/>
          </a:xfrm>
          <a:custGeom>
            <a:avLst/>
            <a:gdLst>
              <a:gd name="T0" fmla="*/ 0 w 1225"/>
              <a:gd name="T1" fmla="*/ 2147483647 h 688"/>
              <a:gd name="T2" fmla="*/ 2147483647 w 1225"/>
              <a:gd name="T3" fmla="*/ 2147483647 h 688"/>
              <a:gd name="T4" fmla="*/ 2147483647 w 1225"/>
              <a:gd name="T5" fmla="*/ 0 h 688"/>
              <a:gd name="T6" fmla="*/ 0 60000 65536"/>
              <a:gd name="T7" fmla="*/ 0 60000 65536"/>
              <a:gd name="T8" fmla="*/ 0 60000 65536"/>
              <a:gd name="T9" fmla="*/ 0 w 1225"/>
              <a:gd name="T10" fmla="*/ 0 h 688"/>
              <a:gd name="T11" fmla="*/ 1225 w 1225"/>
              <a:gd name="T12" fmla="*/ 688 h 6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5" h="688">
                <a:moveTo>
                  <a:pt x="0" y="590"/>
                </a:moveTo>
                <a:cubicBezTo>
                  <a:pt x="238" y="639"/>
                  <a:pt x="476" y="688"/>
                  <a:pt x="680" y="590"/>
                </a:cubicBezTo>
                <a:cubicBezTo>
                  <a:pt x="884" y="492"/>
                  <a:pt x="1054" y="246"/>
                  <a:pt x="1225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6218" name="Freeform 26"/>
          <p:cNvSpPr>
            <a:spLocks/>
          </p:cNvSpPr>
          <p:nvPr/>
        </p:nvSpPr>
        <p:spPr bwMode="auto">
          <a:xfrm>
            <a:off x="2987675" y="5084763"/>
            <a:ext cx="3384550" cy="1225550"/>
          </a:xfrm>
          <a:custGeom>
            <a:avLst/>
            <a:gdLst>
              <a:gd name="T0" fmla="*/ 0 w 2132"/>
              <a:gd name="T1" fmla="*/ 2147483647 h 772"/>
              <a:gd name="T2" fmla="*/ 2147483647 w 2132"/>
              <a:gd name="T3" fmla="*/ 2147483647 h 772"/>
              <a:gd name="T4" fmla="*/ 2147483647 w 2132"/>
              <a:gd name="T5" fmla="*/ 0 h 772"/>
              <a:gd name="T6" fmla="*/ 0 60000 65536"/>
              <a:gd name="T7" fmla="*/ 0 60000 65536"/>
              <a:gd name="T8" fmla="*/ 0 60000 65536"/>
              <a:gd name="T9" fmla="*/ 0 w 2132"/>
              <a:gd name="T10" fmla="*/ 0 h 772"/>
              <a:gd name="T11" fmla="*/ 2132 w 2132"/>
              <a:gd name="T12" fmla="*/ 772 h 7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2" h="772">
                <a:moveTo>
                  <a:pt x="0" y="545"/>
                </a:moveTo>
                <a:cubicBezTo>
                  <a:pt x="639" y="658"/>
                  <a:pt x="1278" y="772"/>
                  <a:pt x="1633" y="681"/>
                </a:cubicBezTo>
                <a:cubicBezTo>
                  <a:pt x="1988" y="590"/>
                  <a:pt x="2060" y="295"/>
                  <a:pt x="213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6219" name="AutoShape 27"/>
          <p:cNvSpPr>
            <a:spLocks noChangeArrowheads="1"/>
          </p:cNvSpPr>
          <p:nvPr/>
        </p:nvSpPr>
        <p:spPr bwMode="auto">
          <a:xfrm>
            <a:off x="6300788" y="5300663"/>
            <a:ext cx="2160587" cy="1008062"/>
          </a:xfrm>
          <a:prstGeom prst="cloudCallout">
            <a:avLst>
              <a:gd name="adj1" fmla="val -34421"/>
              <a:gd name="adj2" fmla="val -89685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4000" b="1">
                <a:solidFill>
                  <a:schemeClr val="accent2"/>
                </a:solidFill>
                <a:sym typeface="Symbol" panose="05050102010706020507" pitchFamily="18" charset="2"/>
              </a:rPr>
              <a:t>4 - 2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13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36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36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136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36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136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nimBg="1"/>
      <p:bldP spid="136195" grpId="0"/>
      <p:bldP spid="136196" grpId="0"/>
      <p:bldP spid="136197" grpId="0"/>
      <p:bldP spid="136198" grpId="0"/>
      <p:bldP spid="136199" grpId="0"/>
      <p:bldP spid="136200" grpId="0"/>
      <p:bldP spid="136202" grpId="0" animBg="1"/>
      <p:bldP spid="136202" grpId="1" animBg="1"/>
      <p:bldP spid="136203" grpId="0" animBg="1"/>
      <p:bldP spid="136203" grpId="1" animBg="1"/>
      <p:bldP spid="136204" grpId="0" animBg="1"/>
      <p:bldP spid="136204" grpId="1" animBg="1"/>
      <p:bldP spid="136206" grpId="0"/>
      <p:bldP spid="136207" grpId="0"/>
      <p:bldP spid="136208" grpId="0" animBg="1"/>
      <p:bldP spid="136208" grpId="1" animBg="1"/>
      <p:bldP spid="136209" grpId="0" animBg="1"/>
      <p:bldP spid="136209" grpId="1" animBg="1"/>
      <p:bldP spid="136210" grpId="0"/>
      <p:bldP spid="136210" grpId="1"/>
      <p:bldP spid="136211" grpId="0" animBg="1"/>
      <p:bldP spid="136211" grpId="1" animBg="1"/>
      <p:bldP spid="136212" grpId="0" animBg="1"/>
      <p:bldP spid="136212" grpId="1" animBg="1"/>
      <p:bldP spid="136213" grpId="0"/>
      <p:bldP spid="136213" grpId="1"/>
      <p:bldP spid="136214" grpId="0" animBg="1"/>
      <p:bldP spid="136214" grpId="1" animBg="1"/>
      <p:bldP spid="136214" grpId="2" animBg="1"/>
      <p:bldP spid="136215" grpId="0" animBg="1"/>
      <p:bldP spid="136215" grpId="1" animBg="1"/>
      <p:bldP spid="136215" grpId="2" animBg="1"/>
      <p:bldP spid="136216" grpId="0" animBg="1"/>
      <p:bldP spid="136216" grpId="1" animBg="1"/>
      <p:bldP spid="136217" grpId="0" animBg="1"/>
      <p:bldP spid="136217" grpId="1" animBg="1"/>
      <p:bldP spid="136218" grpId="0" animBg="1"/>
      <p:bldP spid="136218" grpId="1" animBg="1"/>
      <p:bldP spid="136219" grpId="0" animBg="1"/>
      <p:bldP spid="13621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96888" y="1484313"/>
            <a:ext cx="8135937" cy="48974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68313" y="26035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200" b="1">
                <a:solidFill>
                  <a:srgbClr val="284C6A"/>
                </a:solidFill>
                <a:latin typeface="Trebuchet MS" panose="020B0603020202020204" pitchFamily="34" charset="0"/>
              </a:rPr>
              <a:t>Sčítanie a odčítanie celých čísel.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68313" y="90805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2. Čísla majú rôzne znamienka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03575" y="1484313"/>
            <a:ext cx="38893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</a:rPr>
              <a:t>2 </a:t>
            </a:r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</a:rPr>
              <a:t> 4 = </a:t>
            </a:r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2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743200" y="2003425"/>
            <a:ext cx="46101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</a:rPr>
              <a:t> 2 + 4 = + 2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755650" y="2997200"/>
            <a:ext cx="77041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2400" b="1">
                <a:solidFill>
                  <a:srgbClr val="FF0000"/>
                </a:solidFill>
                <a:latin typeface="Trebuchet MS" panose="020B0603020202020204" pitchFamily="34" charset="0"/>
              </a:rPr>
              <a:t>Ak majú dve čísla rôzne znamienka, určíme výsledok tak, že odčítame absolútnu hodnotu čísel </a:t>
            </a:r>
            <a:r>
              <a:rPr lang="cs-CZ" altLang="sk-SK" sz="1600" b="1">
                <a:solidFill>
                  <a:srgbClr val="FF0000"/>
                </a:solidFill>
                <a:latin typeface="Trebuchet MS" panose="020B0603020202020204" pitchFamily="34" charset="0"/>
              </a:rPr>
              <a:t>(od väčšieho menšiu)</a:t>
            </a:r>
            <a:r>
              <a:rPr lang="cs-CZ" altLang="sk-SK" sz="2400" b="1">
                <a:solidFill>
                  <a:srgbClr val="FF0000"/>
                </a:solidFill>
                <a:latin typeface="Trebuchet MS" panose="020B0603020202020204" pitchFamily="34" charset="0"/>
              </a:rPr>
              <a:t> a vo výsledku napíšeme znamienko, ktoré je pred číslom s väčšou absolútnou hodnotou.</a:t>
            </a: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2065338" y="4292600"/>
            <a:ext cx="37306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 2 </a:t>
            </a:r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+</a:t>
            </a:r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 4 =</a:t>
            </a:r>
          </a:p>
        </p:txBody>
      </p:sp>
      <p:sp>
        <p:nvSpPr>
          <p:cNvPr id="137225" name="Oval 9"/>
          <p:cNvSpPr>
            <a:spLocks noChangeArrowheads="1"/>
          </p:cNvSpPr>
          <p:nvPr/>
        </p:nvSpPr>
        <p:spPr bwMode="auto">
          <a:xfrm>
            <a:off x="3449638" y="4337050"/>
            <a:ext cx="574675" cy="5746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>
              <a:solidFill>
                <a:schemeClr val="accent2"/>
              </a:solidFill>
            </a:endParaRPr>
          </a:p>
        </p:txBody>
      </p:sp>
      <p:sp>
        <p:nvSpPr>
          <p:cNvPr id="137226" name="Oval 10"/>
          <p:cNvSpPr>
            <a:spLocks noChangeArrowheads="1"/>
          </p:cNvSpPr>
          <p:nvPr/>
        </p:nvSpPr>
        <p:spPr bwMode="auto">
          <a:xfrm>
            <a:off x="5495925" y="4335463"/>
            <a:ext cx="574675" cy="5746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>
              <a:solidFill>
                <a:schemeClr val="accent2"/>
              </a:solidFill>
            </a:endParaRPr>
          </a:p>
        </p:txBody>
      </p:sp>
      <p:sp>
        <p:nvSpPr>
          <p:cNvPr id="137227" name="Freeform 11"/>
          <p:cNvSpPr>
            <a:spLocks/>
          </p:cNvSpPr>
          <p:nvPr/>
        </p:nvSpPr>
        <p:spPr bwMode="auto">
          <a:xfrm>
            <a:off x="3808413" y="4941888"/>
            <a:ext cx="1800225" cy="574675"/>
          </a:xfrm>
          <a:custGeom>
            <a:avLst/>
            <a:gdLst>
              <a:gd name="T0" fmla="*/ 0 w 1134"/>
              <a:gd name="T1" fmla="*/ 0 h 362"/>
              <a:gd name="T2" fmla="*/ 2147483647 w 1134"/>
              <a:gd name="T3" fmla="*/ 2147483647 h 362"/>
              <a:gd name="T4" fmla="*/ 2147483647 w 1134"/>
              <a:gd name="T5" fmla="*/ 0 h 362"/>
              <a:gd name="T6" fmla="*/ 0 60000 65536"/>
              <a:gd name="T7" fmla="*/ 0 60000 65536"/>
              <a:gd name="T8" fmla="*/ 0 60000 65536"/>
              <a:gd name="T9" fmla="*/ 0 w 1134"/>
              <a:gd name="T10" fmla="*/ 0 h 362"/>
              <a:gd name="T11" fmla="*/ 1134 w 1134"/>
              <a:gd name="T12" fmla="*/ 362 h 3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4" h="362">
                <a:moveTo>
                  <a:pt x="0" y="0"/>
                </a:moveTo>
                <a:cubicBezTo>
                  <a:pt x="132" y="181"/>
                  <a:pt x="265" y="362"/>
                  <a:pt x="454" y="362"/>
                </a:cubicBezTo>
                <a:cubicBezTo>
                  <a:pt x="643" y="362"/>
                  <a:pt x="888" y="181"/>
                  <a:pt x="113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5464175" y="4292600"/>
            <a:ext cx="635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+</a:t>
            </a: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6097588" y="4292600"/>
            <a:ext cx="635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37230" name="Oval 14"/>
          <p:cNvSpPr>
            <a:spLocks noChangeArrowheads="1"/>
          </p:cNvSpPr>
          <p:nvPr/>
        </p:nvSpPr>
        <p:spPr bwMode="auto">
          <a:xfrm>
            <a:off x="2065338" y="4105275"/>
            <a:ext cx="1296987" cy="1008063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2727325" y="5157788"/>
            <a:ext cx="0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2195513" y="5473700"/>
            <a:ext cx="10810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18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-</a:t>
            </a:r>
            <a:r>
              <a:rPr lang="cs-CZ" altLang="sk-SK" sz="1800" b="1">
                <a:solidFill>
                  <a:srgbClr val="00CC00"/>
                </a:solidFill>
                <a:latin typeface="Trebuchet MS" panose="020B0603020202020204" pitchFamily="34" charset="0"/>
              </a:rPr>
              <a:t>2</a:t>
            </a:r>
            <a:r>
              <a:rPr lang="cs-CZ" altLang="sk-SK" sz="18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 = 2</a:t>
            </a:r>
          </a:p>
        </p:txBody>
      </p:sp>
      <p:sp>
        <p:nvSpPr>
          <p:cNvPr id="137233" name="Oval 17"/>
          <p:cNvSpPr>
            <a:spLocks noChangeArrowheads="1"/>
          </p:cNvSpPr>
          <p:nvPr/>
        </p:nvSpPr>
        <p:spPr bwMode="auto">
          <a:xfrm>
            <a:off x="3433763" y="4105275"/>
            <a:ext cx="1296987" cy="1008063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>
            <a:off x="4095750" y="5157788"/>
            <a:ext cx="0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7235" name="Rectangle 19"/>
          <p:cNvSpPr>
            <a:spLocks noChangeArrowheads="1"/>
          </p:cNvSpPr>
          <p:nvPr/>
        </p:nvSpPr>
        <p:spPr bwMode="auto">
          <a:xfrm>
            <a:off x="3563938" y="5473700"/>
            <a:ext cx="10810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18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+4 = 4</a:t>
            </a:r>
          </a:p>
        </p:txBody>
      </p:sp>
      <p:sp>
        <p:nvSpPr>
          <p:cNvPr id="137236" name="Oval 20"/>
          <p:cNvSpPr>
            <a:spLocks noChangeArrowheads="1"/>
          </p:cNvSpPr>
          <p:nvPr/>
        </p:nvSpPr>
        <p:spPr bwMode="auto">
          <a:xfrm>
            <a:off x="2817813" y="5619750"/>
            <a:ext cx="285750" cy="28575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7237" name="Oval 21"/>
          <p:cNvSpPr>
            <a:spLocks noChangeArrowheads="1"/>
          </p:cNvSpPr>
          <p:nvPr/>
        </p:nvSpPr>
        <p:spPr bwMode="auto">
          <a:xfrm>
            <a:off x="4225925" y="5618163"/>
            <a:ext cx="285750" cy="28575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7238" name="Oval 22"/>
          <p:cNvSpPr>
            <a:spLocks noChangeArrowheads="1"/>
          </p:cNvSpPr>
          <p:nvPr/>
        </p:nvSpPr>
        <p:spPr bwMode="auto">
          <a:xfrm>
            <a:off x="6013450" y="4192588"/>
            <a:ext cx="804863" cy="792162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7239" name="Freeform 23"/>
          <p:cNvSpPr>
            <a:spLocks/>
          </p:cNvSpPr>
          <p:nvPr/>
        </p:nvSpPr>
        <p:spPr bwMode="auto">
          <a:xfrm>
            <a:off x="4356100" y="5013325"/>
            <a:ext cx="1944688" cy="1092200"/>
          </a:xfrm>
          <a:custGeom>
            <a:avLst/>
            <a:gdLst>
              <a:gd name="T0" fmla="*/ 0 w 1225"/>
              <a:gd name="T1" fmla="*/ 2147483647 h 688"/>
              <a:gd name="T2" fmla="*/ 2147483647 w 1225"/>
              <a:gd name="T3" fmla="*/ 2147483647 h 688"/>
              <a:gd name="T4" fmla="*/ 2147483647 w 1225"/>
              <a:gd name="T5" fmla="*/ 0 h 688"/>
              <a:gd name="T6" fmla="*/ 0 60000 65536"/>
              <a:gd name="T7" fmla="*/ 0 60000 65536"/>
              <a:gd name="T8" fmla="*/ 0 60000 65536"/>
              <a:gd name="T9" fmla="*/ 0 w 1225"/>
              <a:gd name="T10" fmla="*/ 0 h 688"/>
              <a:gd name="T11" fmla="*/ 1225 w 1225"/>
              <a:gd name="T12" fmla="*/ 688 h 6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5" h="688">
                <a:moveTo>
                  <a:pt x="0" y="590"/>
                </a:moveTo>
                <a:cubicBezTo>
                  <a:pt x="238" y="639"/>
                  <a:pt x="476" y="688"/>
                  <a:pt x="680" y="590"/>
                </a:cubicBezTo>
                <a:cubicBezTo>
                  <a:pt x="884" y="492"/>
                  <a:pt x="1054" y="246"/>
                  <a:pt x="1225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7240" name="Freeform 24"/>
          <p:cNvSpPr>
            <a:spLocks/>
          </p:cNvSpPr>
          <p:nvPr/>
        </p:nvSpPr>
        <p:spPr bwMode="auto">
          <a:xfrm>
            <a:off x="2987675" y="5084763"/>
            <a:ext cx="3384550" cy="1225550"/>
          </a:xfrm>
          <a:custGeom>
            <a:avLst/>
            <a:gdLst>
              <a:gd name="T0" fmla="*/ 0 w 2132"/>
              <a:gd name="T1" fmla="*/ 2147483647 h 772"/>
              <a:gd name="T2" fmla="*/ 2147483647 w 2132"/>
              <a:gd name="T3" fmla="*/ 2147483647 h 772"/>
              <a:gd name="T4" fmla="*/ 2147483647 w 2132"/>
              <a:gd name="T5" fmla="*/ 0 h 772"/>
              <a:gd name="T6" fmla="*/ 0 60000 65536"/>
              <a:gd name="T7" fmla="*/ 0 60000 65536"/>
              <a:gd name="T8" fmla="*/ 0 60000 65536"/>
              <a:gd name="T9" fmla="*/ 0 w 2132"/>
              <a:gd name="T10" fmla="*/ 0 h 772"/>
              <a:gd name="T11" fmla="*/ 2132 w 2132"/>
              <a:gd name="T12" fmla="*/ 772 h 7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2" h="772">
                <a:moveTo>
                  <a:pt x="0" y="545"/>
                </a:moveTo>
                <a:cubicBezTo>
                  <a:pt x="639" y="658"/>
                  <a:pt x="1278" y="772"/>
                  <a:pt x="1633" y="681"/>
                </a:cubicBezTo>
                <a:cubicBezTo>
                  <a:pt x="1988" y="590"/>
                  <a:pt x="2060" y="295"/>
                  <a:pt x="213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7241" name="AutoShape 25"/>
          <p:cNvSpPr>
            <a:spLocks noChangeArrowheads="1"/>
          </p:cNvSpPr>
          <p:nvPr/>
        </p:nvSpPr>
        <p:spPr bwMode="auto">
          <a:xfrm>
            <a:off x="6300788" y="5300663"/>
            <a:ext cx="2160587" cy="1008062"/>
          </a:xfrm>
          <a:prstGeom prst="cloudCallout">
            <a:avLst>
              <a:gd name="adj1" fmla="val -34421"/>
              <a:gd name="adj2" fmla="val -89685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4000" b="1">
                <a:solidFill>
                  <a:schemeClr val="accent2"/>
                </a:solidFill>
                <a:sym typeface="Symbol" panose="05050102010706020507" pitchFamily="18" charset="2"/>
              </a:rPr>
              <a:t>4 - 2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13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37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4" grpId="0"/>
      <p:bldP spid="137225" grpId="0" animBg="1"/>
      <p:bldP spid="137225" grpId="1" animBg="1"/>
      <p:bldP spid="137226" grpId="0" animBg="1"/>
      <p:bldP spid="137226" grpId="1" animBg="1"/>
      <p:bldP spid="137227" grpId="0" animBg="1"/>
      <p:bldP spid="137227" grpId="1" animBg="1"/>
      <p:bldP spid="137228" grpId="0"/>
      <p:bldP spid="137229" grpId="0"/>
      <p:bldP spid="137230" grpId="0" animBg="1"/>
      <p:bldP spid="137230" grpId="1" animBg="1"/>
      <p:bldP spid="137231" grpId="0" animBg="1"/>
      <p:bldP spid="137231" grpId="1" animBg="1"/>
      <p:bldP spid="137232" grpId="0"/>
      <p:bldP spid="137232" grpId="1"/>
      <p:bldP spid="137233" grpId="0" animBg="1"/>
      <p:bldP spid="137233" grpId="1" animBg="1"/>
      <p:bldP spid="137234" grpId="0" animBg="1"/>
      <p:bldP spid="137234" grpId="1" animBg="1"/>
      <p:bldP spid="137235" grpId="0"/>
      <p:bldP spid="137235" grpId="1"/>
      <p:bldP spid="137236" grpId="0" animBg="1"/>
      <p:bldP spid="137236" grpId="1" animBg="1"/>
      <p:bldP spid="137236" grpId="2" animBg="1"/>
      <p:bldP spid="137237" grpId="0" animBg="1"/>
      <p:bldP spid="137237" grpId="1" animBg="1"/>
      <p:bldP spid="137237" grpId="2" animBg="1"/>
      <p:bldP spid="137238" grpId="0" animBg="1"/>
      <p:bldP spid="137238" grpId="1" animBg="1"/>
      <p:bldP spid="137239" grpId="0" animBg="1"/>
      <p:bldP spid="137239" grpId="1" animBg="1"/>
      <p:bldP spid="137240" grpId="0" animBg="1"/>
      <p:bldP spid="137240" grpId="1" animBg="1"/>
      <p:bldP spid="137241" grpId="0" animBg="1"/>
      <p:bldP spid="13724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496888" y="2060575"/>
            <a:ext cx="8251825" cy="43211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468313" y="404813"/>
            <a:ext cx="82089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200" b="1">
                <a:solidFill>
                  <a:srgbClr val="284C6A"/>
                </a:solidFill>
                <a:latin typeface="Trebuchet MS" panose="020B0603020202020204" pitchFamily="34" charset="0"/>
              </a:rPr>
              <a:t>Sčítanie a odčítanie celých čísel.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468313" y="1268413"/>
            <a:ext cx="82089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3. Sčítanie a odčítanie väčšieho počtu celých čísel „naraz“.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682625" y="2420938"/>
            <a:ext cx="55451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4000" b="1">
                <a:solidFill>
                  <a:srgbClr val="284C6A"/>
                </a:solidFill>
                <a:latin typeface="Trebuchet MS" panose="020B0603020202020204" pitchFamily="34" charset="0"/>
              </a:rPr>
              <a:t>2 </a:t>
            </a:r>
            <a:r>
              <a:rPr lang="cs-CZ" altLang="sk-SK" sz="40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4000" b="1">
                <a:solidFill>
                  <a:srgbClr val="284C6A"/>
                </a:solidFill>
                <a:latin typeface="Trebuchet MS" panose="020B0603020202020204" pitchFamily="34" charset="0"/>
              </a:rPr>
              <a:t> 4 + 3 </a:t>
            </a:r>
            <a:r>
              <a:rPr lang="cs-CZ" altLang="sk-SK" sz="40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4000" b="1">
                <a:solidFill>
                  <a:srgbClr val="284C6A"/>
                </a:solidFill>
                <a:latin typeface="Trebuchet MS" panose="020B0603020202020204" pitchFamily="34" charset="0"/>
              </a:rPr>
              <a:t> 6 </a:t>
            </a:r>
            <a:r>
              <a:rPr lang="cs-CZ" altLang="sk-SK" sz="40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4000" b="1">
                <a:solidFill>
                  <a:srgbClr val="284C6A"/>
                </a:solidFill>
                <a:latin typeface="Trebuchet MS" panose="020B0603020202020204" pitchFamily="34" charset="0"/>
              </a:rPr>
              <a:t> 1 + 5 =</a:t>
            </a:r>
            <a:endParaRPr lang="cs-CZ" altLang="sk-SK" sz="4000" b="1">
              <a:solidFill>
                <a:srgbClr val="284C6A"/>
              </a:solidFill>
              <a:latin typeface="Trebuchet MS" panose="020B0603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900113" y="3789363"/>
            <a:ext cx="77041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00CC00"/>
                </a:solidFill>
                <a:latin typeface="Trebuchet MS" panose="020B0603020202020204" pitchFamily="34" charset="0"/>
              </a:rPr>
              <a:t>1. Sčítame všetky kladné čísla a výsledku dáme znamienko +.</a:t>
            </a:r>
          </a:p>
        </p:txBody>
      </p:sp>
      <p:sp>
        <p:nvSpPr>
          <p:cNvPr id="140314" name="Line 26"/>
          <p:cNvSpPr>
            <a:spLocks noChangeShapeType="1"/>
          </p:cNvSpPr>
          <p:nvPr/>
        </p:nvSpPr>
        <p:spPr bwMode="auto">
          <a:xfrm>
            <a:off x="611188" y="2997200"/>
            <a:ext cx="576262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40315" name="Line 27"/>
          <p:cNvSpPr>
            <a:spLocks noChangeShapeType="1"/>
          </p:cNvSpPr>
          <p:nvPr/>
        </p:nvSpPr>
        <p:spPr bwMode="auto">
          <a:xfrm>
            <a:off x="2195513" y="2997200"/>
            <a:ext cx="576262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40316" name="Line 28"/>
          <p:cNvSpPr>
            <a:spLocks noChangeShapeType="1"/>
          </p:cNvSpPr>
          <p:nvPr/>
        </p:nvSpPr>
        <p:spPr bwMode="auto">
          <a:xfrm>
            <a:off x="4859338" y="2997200"/>
            <a:ext cx="576262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5942013" y="2420938"/>
            <a:ext cx="9350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900113" y="4581525"/>
            <a:ext cx="77041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chemeClr val="accent2"/>
                </a:solidFill>
                <a:latin typeface="Trebuchet MS" panose="020B0603020202020204" pitchFamily="34" charset="0"/>
              </a:rPr>
              <a:t>2. Sčítame všetky záporné čísla a výsledku dáme znamienko </a:t>
            </a:r>
            <a:r>
              <a:rPr lang="cs-CZ" altLang="sk-SK" sz="2400" b="1">
                <a:solidFill>
                  <a:schemeClr val="accent2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chemeClr val="accent2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140319" name="Line 31"/>
          <p:cNvSpPr>
            <a:spLocks noChangeShapeType="1"/>
          </p:cNvSpPr>
          <p:nvPr/>
        </p:nvSpPr>
        <p:spPr bwMode="auto">
          <a:xfrm>
            <a:off x="1287463" y="2997200"/>
            <a:ext cx="5762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40320" name="Line 32"/>
          <p:cNvSpPr>
            <a:spLocks noChangeShapeType="1"/>
          </p:cNvSpPr>
          <p:nvPr/>
        </p:nvSpPr>
        <p:spPr bwMode="auto">
          <a:xfrm>
            <a:off x="3059113" y="2997200"/>
            <a:ext cx="5762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40321" name="Line 33"/>
          <p:cNvSpPr>
            <a:spLocks noChangeShapeType="1"/>
          </p:cNvSpPr>
          <p:nvPr/>
        </p:nvSpPr>
        <p:spPr bwMode="auto">
          <a:xfrm>
            <a:off x="3924300" y="2997200"/>
            <a:ext cx="5762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661150" y="2420938"/>
            <a:ext cx="13668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4000" b="1">
                <a:solidFill>
                  <a:schemeClr val="accent2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11</a:t>
            </a:r>
            <a:r>
              <a:rPr lang="cs-CZ" altLang="sk-SK" sz="4000" b="1">
                <a:latin typeface="Trebuchet MS" panose="020B0603020202020204" pitchFamily="34" charset="0"/>
                <a:sym typeface="Symbol" panose="05050102010706020507" pitchFamily="18" charset="2"/>
              </a:rPr>
              <a:t>=</a:t>
            </a:r>
          </a:p>
        </p:txBody>
      </p:sp>
      <p:sp>
        <p:nvSpPr>
          <p:cNvPr id="140323" name="Rectangle 35"/>
          <p:cNvSpPr>
            <a:spLocks noChangeArrowheads="1"/>
          </p:cNvSpPr>
          <p:nvPr/>
        </p:nvSpPr>
        <p:spPr bwMode="auto">
          <a:xfrm>
            <a:off x="900113" y="5373688"/>
            <a:ext cx="77041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FF0000"/>
                </a:solidFill>
                <a:latin typeface="Trebuchet MS" panose="020B0603020202020204" pitchFamily="34" charset="0"/>
              </a:rPr>
              <a:t>3. Odčítame absolútnu hodnotu čísel a pridáme znamienko čísla s väčšou absolútnou hodnotou.</a:t>
            </a:r>
          </a:p>
        </p:txBody>
      </p:sp>
      <p:sp>
        <p:nvSpPr>
          <p:cNvPr id="140324" name="Rectangle 36"/>
          <p:cNvSpPr>
            <a:spLocks noChangeArrowheads="1"/>
          </p:cNvSpPr>
          <p:nvPr/>
        </p:nvSpPr>
        <p:spPr bwMode="auto">
          <a:xfrm>
            <a:off x="7942263" y="2420938"/>
            <a:ext cx="10080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4000" b="1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nimBg="1"/>
      <p:bldP spid="140291" grpId="0"/>
      <p:bldP spid="140292" grpId="0"/>
      <p:bldP spid="140293" grpId="0"/>
      <p:bldP spid="140295" grpId="0"/>
      <p:bldP spid="140314" grpId="0" animBg="1"/>
      <p:bldP spid="140315" grpId="0" animBg="1"/>
      <p:bldP spid="140316" grpId="0" animBg="1"/>
      <p:bldP spid="140317" grpId="0"/>
      <p:bldP spid="140318" grpId="0"/>
      <p:bldP spid="140319" grpId="0" animBg="1"/>
      <p:bldP spid="140320" grpId="0" animBg="1"/>
      <p:bldP spid="140321" grpId="0" animBg="1"/>
      <p:bldP spid="140322" grpId="0"/>
      <p:bldP spid="140323" grpId="0"/>
      <p:bldP spid="1403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96888" y="908050"/>
            <a:ext cx="8135937" cy="540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 sz="180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38138" y="404813"/>
            <a:ext cx="77628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200" b="1">
                <a:solidFill>
                  <a:srgbClr val="284C6A"/>
                </a:solidFill>
                <a:latin typeface="Trebuchet MS" panose="020B0603020202020204" pitchFamily="34" charset="0"/>
              </a:rPr>
              <a:t>A teraz niečo na precvičenie – po prvé.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539750" y="981075"/>
            <a:ext cx="67691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Vypočítaj:</a:t>
            </a:r>
          </a:p>
        </p:txBody>
      </p:sp>
      <p:sp>
        <p:nvSpPr>
          <p:cNvPr id="122928" name="Rectangle 48"/>
          <p:cNvSpPr>
            <a:spLocks noChangeArrowheads="1"/>
          </p:cNvSpPr>
          <p:nvPr/>
        </p:nvSpPr>
        <p:spPr bwMode="auto">
          <a:xfrm>
            <a:off x="1260475" y="1555750"/>
            <a:ext cx="2016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2 + 4 =</a:t>
            </a:r>
          </a:p>
        </p:txBody>
      </p:sp>
      <p:sp>
        <p:nvSpPr>
          <p:cNvPr id="122929" name="Rectangle 49"/>
          <p:cNvSpPr>
            <a:spLocks noChangeArrowheads="1"/>
          </p:cNvSpPr>
          <p:nvPr/>
        </p:nvSpPr>
        <p:spPr bwMode="auto">
          <a:xfrm>
            <a:off x="1260475" y="1916113"/>
            <a:ext cx="20161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7 + 8 =</a:t>
            </a:r>
          </a:p>
        </p:txBody>
      </p:sp>
      <p:sp>
        <p:nvSpPr>
          <p:cNvPr id="122930" name="Rectangle 50"/>
          <p:cNvSpPr>
            <a:spLocks noChangeArrowheads="1"/>
          </p:cNvSpPr>
          <p:nvPr/>
        </p:nvSpPr>
        <p:spPr bwMode="auto">
          <a:xfrm>
            <a:off x="1260475" y="2276475"/>
            <a:ext cx="2016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9 =</a:t>
            </a:r>
          </a:p>
        </p:txBody>
      </p:sp>
      <p:sp>
        <p:nvSpPr>
          <p:cNvPr id="122931" name="Rectangle 51"/>
          <p:cNvSpPr>
            <a:spLocks noChangeArrowheads="1"/>
          </p:cNvSpPr>
          <p:nvPr/>
        </p:nvSpPr>
        <p:spPr bwMode="auto">
          <a:xfrm>
            <a:off x="1260475" y="2708275"/>
            <a:ext cx="2016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9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2 =</a:t>
            </a:r>
          </a:p>
        </p:txBody>
      </p:sp>
      <p:sp>
        <p:nvSpPr>
          <p:cNvPr id="122932" name="Rectangle 52"/>
          <p:cNvSpPr>
            <a:spLocks noChangeArrowheads="1"/>
          </p:cNvSpPr>
          <p:nvPr/>
        </p:nvSpPr>
        <p:spPr bwMode="auto">
          <a:xfrm>
            <a:off x="1260475" y="3140075"/>
            <a:ext cx="2016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11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 =</a:t>
            </a:r>
          </a:p>
        </p:txBody>
      </p:sp>
      <p:sp>
        <p:nvSpPr>
          <p:cNvPr id="122933" name="Rectangle 53"/>
          <p:cNvSpPr>
            <a:spLocks noChangeArrowheads="1"/>
          </p:cNvSpPr>
          <p:nvPr/>
        </p:nvSpPr>
        <p:spPr bwMode="auto">
          <a:xfrm>
            <a:off x="1260475" y="3573463"/>
            <a:ext cx="20161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6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15 =</a:t>
            </a:r>
          </a:p>
        </p:txBody>
      </p:sp>
      <p:sp>
        <p:nvSpPr>
          <p:cNvPr id="122934" name="Rectangle 54"/>
          <p:cNvSpPr>
            <a:spLocks noChangeArrowheads="1"/>
          </p:cNvSpPr>
          <p:nvPr/>
        </p:nvSpPr>
        <p:spPr bwMode="auto">
          <a:xfrm>
            <a:off x="1260475" y="4005263"/>
            <a:ext cx="20161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0 =</a:t>
            </a:r>
          </a:p>
        </p:txBody>
      </p:sp>
      <p:sp>
        <p:nvSpPr>
          <p:cNvPr id="122935" name="Rectangle 55"/>
          <p:cNvSpPr>
            <a:spLocks noChangeArrowheads="1"/>
          </p:cNvSpPr>
          <p:nvPr/>
        </p:nvSpPr>
        <p:spPr bwMode="auto">
          <a:xfrm>
            <a:off x="1260475" y="4437063"/>
            <a:ext cx="20161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32 + 40 =</a:t>
            </a:r>
          </a:p>
        </p:txBody>
      </p:sp>
      <p:sp>
        <p:nvSpPr>
          <p:cNvPr id="122936" name="Rectangle 56"/>
          <p:cNvSpPr>
            <a:spLocks noChangeArrowheads="1"/>
          </p:cNvSpPr>
          <p:nvPr/>
        </p:nvSpPr>
        <p:spPr bwMode="auto">
          <a:xfrm>
            <a:off x="1260475" y="4868863"/>
            <a:ext cx="20161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54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67 =</a:t>
            </a:r>
          </a:p>
        </p:txBody>
      </p:sp>
      <p:sp>
        <p:nvSpPr>
          <p:cNvPr id="122937" name="Rectangle 57"/>
          <p:cNvSpPr>
            <a:spLocks noChangeArrowheads="1"/>
          </p:cNvSpPr>
          <p:nvPr/>
        </p:nvSpPr>
        <p:spPr bwMode="auto">
          <a:xfrm>
            <a:off x="1260475" y="5300663"/>
            <a:ext cx="20161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1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48 =</a:t>
            </a:r>
          </a:p>
        </p:txBody>
      </p:sp>
      <p:sp>
        <p:nvSpPr>
          <p:cNvPr id="122938" name="Rectangle 58"/>
          <p:cNvSpPr>
            <a:spLocks noChangeArrowheads="1"/>
          </p:cNvSpPr>
          <p:nvPr/>
        </p:nvSpPr>
        <p:spPr bwMode="auto">
          <a:xfrm>
            <a:off x="1260475" y="5732463"/>
            <a:ext cx="20161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234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230 =</a:t>
            </a:r>
          </a:p>
        </p:txBody>
      </p:sp>
      <p:sp>
        <p:nvSpPr>
          <p:cNvPr id="122939" name="Rectangle 59"/>
          <p:cNvSpPr>
            <a:spLocks noChangeArrowheads="1"/>
          </p:cNvSpPr>
          <p:nvPr/>
        </p:nvSpPr>
        <p:spPr bwMode="auto">
          <a:xfrm>
            <a:off x="4860925" y="1557338"/>
            <a:ext cx="20161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7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45 =</a:t>
            </a:r>
          </a:p>
        </p:txBody>
      </p:sp>
      <p:sp>
        <p:nvSpPr>
          <p:cNvPr id="122940" name="Rectangle 60"/>
          <p:cNvSpPr>
            <a:spLocks noChangeArrowheads="1"/>
          </p:cNvSpPr>
          <p:nvPr/>
        </p:nvSpPr>
        <p:spPr bwMode="auto">
          <a:xfrm>
            <a:off x="4860925" y="1917700"/>
            <a:ext cx="2016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34 + 23 =</a:t>
            </a:r>
          </a:p>
        </p:txBody>
      </p:sp>
      <p:sp>
        <p:nvSpPr>
          <p:cNvPr id="122941" name="Rectangle 61"/>
          <p:cNvSpPr>
            <a:spLocks noChangeArrowheads="1"/>
          </p:cNvSpPr>
          <p:nvPr/>
        </p:nvSpPr>
        <p:spPr bwMode="auto">
          <a:xfrm>
            <a:off x="4860925" y="2278063"/>
            <a:ext cx="20161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54 + 55 =</a:t>
            </a:r>
          </a:p>
        </p:txBody>
      </p:sp>
      <p:sp>
        <p:nvSpPr>
          <p:cNvPr id="122942" name="Rectangle 62"/>
          <p:cNvSpPr>
            <a:spLocks noChangeArrowheads="1"/>
          </p:cNvSpPr>
          <p:nvPr/>
        </p:nvSpPr>
        <p:spPr bwMode="auto">
          <a:xfrm>
            <a:off x="4860925" y="2709863"/>
            <a:ext cx="20161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67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88 =</a:t>
            </a:r>
          </a:p>
        </p:txBody>
      </p:sp>
      <p:sp>
        <p:nvSpPr>
          <p:cNvPr id="122943" name="Rectangle 63"/>
          <p:cNvSpPr>
            <a:spLocks noChangeArrowheads="1"/>
          </p:cNvSpPr>
          <p:nvPr/>
        </p:nvSpPr>
        <p:spPr bwMode="auto">
          <a:xfrm>
            <a:off x="4860925" y="3141663"/>
            <a:ext cx="20161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43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65 =</a:t>
            </a:r>
          </a:p>
        </p:txBody>
      </p:sp>
      <p:sp>
        <p:nvSpPr>
          <p:cNvPr id="122944" name="Rectangle 64"/>
          <p:cNvSpPr>
            <a:spLocks noChangeArrowheads="1"/>
          </p:cNvSpPr>
          <p:nvPr/>
        </p:nvSpPr>
        <p:spPr bwMode="auto">
          <a:xfrm>
            <a:off x="4860925" y="3575050"/>
            <a:ext cx="2016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64 + 23 =</a:t>
            </a:r>
          </a:p>
        </p:txBody>
      </p:sp>
      <p:sp>
        <p:nvSpPr>
          <p:cNvPr id="122945" name="Rectangle 65"/>
          <p:cNvSpPr>
            <a:spLocks noChangeArrowheads="1"/>
          </p:cNvSpPr>
          <p:nvPr/>
        </p:nvSpPr>
        <p:spPr bwMode="auto">
          <a:xfrm>
            <a:off x="4860925" y="4006850"/>
            <a:ext cx="2016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66 + 66 =</a:t>
            </a:r>
          </a:p>
        </p:txBody>
      </p:sp>
      <p:sp>
        <p:nvSpPr>
          <p:cNvPr id="122946" name="Rectangle 66"/>
          <p:cNvSpPr>
            <a:spLocks noChangeArrowheads="1"/>
          </p:cNvSpPr>
          <p:nvPr/>
        </p:nvSpPr>
        <p:spPr bwMode="auto">
          <a:xfrm>
            <a:off x="4860925" y="4438650"/>
            <a:ext cx="2016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29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129 =</a:t>
            </a:r>
          </a:p>
        </p:txBody>
      </p:sp>
      <p:sp>
        <p:nvSpPr>
          <p:cNvPr id="122947" name="Rectangle 67"/>
          <p:cNvSpPr>
            <a:spLocks noChangeArrowheads="1"/>
          </p:cNvSpPr>
          <p:nvPr/>
        </p:nvSpPr>
        <p:spPr bwMode="auto">
          <a:xfrm>
            <a:off x="4860925" y="4870450"/>
            <a:ext cx="2016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60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61 =</a:t>
            </a:r>
          </a:p>
        </p:txBody>
      </p:sp>
      <p:sp>
        <p:nvSpPr>
          <p:cNvPr id="122948" name="Rectangle 68"/>
          <p:cNvSpPr>
            <a:spLocks noChangeArrowheads="1"/>
          </p:cNvSpPr>
          <p:nvPr/>
        </p:nvSpPr>
        <p:spPr bwMode="auto">
          <a:xfrm>
            <a:off x="4860925" y="5302250"/>
            <a:ext cx="2016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43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0 =</a:t>
            </a:r>
          </a:p>
        </p:txBody>
      </p:sp>
      <p:sp>
        <p:nvSpPr>
          <p:cNvPr id="122949" name="Rectangle 69"/>
          <p:cNvSpPr>
            <a:spLocks noChangeArrowheads="1"/>
          </p:cNvSpPr>
          <p:nvPr/>
        </p:nvSpPr>
        <p:spPr bwMode="auto">
          <a:xfrm>
            <a:off x="4860925" y="5734050"/>
            <a:ext cx="2016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54 + 76 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/>
      <p:bldP spid="122928" grpId="0"/>
      <p:bldP spid="122929" grpId="0"/>
      <p:bldP spid="122930" grpId="0"/>
      <p:bldP spid="122931" grpId="0"/>
      <p:bldP spid="122932" grpId="0"/>
      <p:bldP spid="122933" grpId="0"/>
      <p:bldP spid="122934" grpId="0"/>
      <p:bldP spid="122935" grpId="0"/>
      <p:bldP spid="122936" grpId="0"/>
      <p:bldP spid="122937" grpId="0"/>
      <p:bldP spid="122938" grpId="0"/>
      <p:bldP spid="122939" grpId="0"/>
      <p:bldP spid="122940" grpId="0"/>
      <p:bldP spid="122941" grpId="0"/>
      <p:bldP spid="122942" grpId="0"/>
      <p:bldP spid="122943" grpId="0"/>
      <p:bldP spid="122944" grpId="0"/>
      <p:bldP spid="122945" grpId="0"/>
      <p:bldP spid="122946" grpId="0"/>
      <p:bldP spid="122947" grpId="0"/>
      <p:bldP spid="122948" grpId="0"/>
      <p:bldP spid="1229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96888" y="908050"/>
            <a:ext cx="8135937" cy="540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 sz="18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38138" y="404813"/>
            <a:ext cx="81216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200" b="1">
                <a:solidFill>
                  <a:srgbClr val="284C6A"/>
                </a:solidFill>
                <a:latin typeface="Trebuchet MS" panose="020B0603020202020204" pitchFamily="34" charset="0"/>
              </a:rPr>
              <a:t>A teraz niečo na precvičenie – po prvé.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39750" y="981075"/>
            <a:ext cx="67691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Riešenie: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260475" y="1555750"/>
            <a:ext cx="2016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2 + 4 =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260475" y="1916113"/>
            <a:ext cx="20161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7 + 8 = 15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827088" y="2276475"/>
            <a:ext cx="24495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9 =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14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260475" y="2708275"/>
            <a:ext cx="2016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9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2 = 7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755650" y="3140075"/>
            <a:ext cx="2520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11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 =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16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1260475" y="3573463"/>
            <a:ext cx="20161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6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15 =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9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1260475" y="4005263"/>
            <a:ext cx="20161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0 =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5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827088" y="4437063"/>
            <a:ext cx="24495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32 + 40 = 8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827088" y="4868863"/>
            <a:ext cx="24495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54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67 =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13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827088" y="5300663"/>
            <a:ext cx="24495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1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48 =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49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900113" y="5732463"/>
            <a:ext cx="23764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234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230 = 4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4140200" y="1557338"/>
            <a:ext cx="2736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7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45 =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52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4860925" y="1917700"/>
            <a:ext cx="2016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34 + 23 = 57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4500563" y="2278063"/>
            <a:ext cx="23764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54 + 55 = 1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4500563" y="2709863"/>
            <a:ext cx="23764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67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88 =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21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3995738" y="3141663"/>
            <a:ext cx="28813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43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65 =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108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4860925" y="3575050"/>
            <a:ext cx="2016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64 + 23 = 87</a:t>
            </a: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4500563" y="4006850"/>
            <a:ext cx="23764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66 + 66 = 0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4067175" y="4438650"/>
            <a:ext cx="28098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29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129 =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100</a:t>
            </a: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4284663" y="4870450"/>
            <a:ext cx="25923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60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61 =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1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4860925" y="5302250"/>
            <a:ext cx="2016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43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0 = 43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4427538" y="5734050"/>
            <a:ext cx="24495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54 + 76 = 130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95288" y="908050"/>
            <a:ext cx="8280400" cy="540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 sz="180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38138" y="404813"/>
            <a:ext cx="79787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200" b="1">
                <a:solidFill>
                  <a:srgbClr val="284C6A"/>
                </a:solidFill>
                <a:latin typeface="Trebuchet MS" panose="020B0603020202020204" pitchFamily="34" charset="0"/>
              </a:rPr>
              <a:t>A teraz niečo na precvičenie – po druhé.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539750" y="981075"/>
            <a:ext cx="67691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Vypočítaj: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971550" y="1412875"/>
            <a:ext cx="41767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5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2 + 4 + 6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2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=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1403350" y="1844675"/>
            <a:ext cx="37449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3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7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4 + 6 + 8 =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900113" y="2276475"/>
            <a:ext cx="4248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1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9 + 2 + 5 + 6 =</a:t>
            </a: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755650" y="2708275"/>
            <a:ext cx="43926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4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 6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0 + 2 + 7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9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2 =</a:t>
            </a:r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684213" y="3140075"/>
            <a:ext cx="44640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4 + 2  1 + 2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1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 =</a:t>
            </a:r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755650" y="3573463"/>
            <a:ext cx="43926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4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6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 + 7 + 2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1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= </a:t>
            </a:r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1258888" y="4005263"/>
            <a:ext cx="38893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  2 + 1  2 + 1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0 =</a:t>
            </a:r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755650" y="4437063"/>
            <a:ext cx="43926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 40 + 2  4 + 32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32 + 40 =</a:t>
            </a:r>
          </a:p>
        </p:txBody>
      </p:sp>
      <p:sp>
        <p:nvSpPr>
          <p:cNvPr id="143373" name="Rectangle 13"/>
          <p:cNvSpPr>
            <a:spLocks noChangeArrowheads="1"/>
          </p:cNvSpPr>
          <p:nvPr/>
        </p:nvSpPr>
        <p:spPr bwMode="auto">
          <a:xfrm>
            <a:off x="900113" y="4868863"/>
            <a:ext cx="42481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1 + 34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54 + 54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67 =</a:t>
            </a:r>
          </a:p>
        </p:txBody>
      </p:sp>
      <p:sp>
        <p:nvSpPr>
          <p:cNvPr id="143374" name="Rectangle 14"/>
          <p:cNvSpPr>
            <a:spLocks noChangeArrowheads="1"/>
          </p:cNvSpPr>
          <p:nvPr/>
        </p:nvSpPr>
        <p:spPr bwMode="auto">
          <a:xfrm>
            <a:off x="1258888" y="5300663"/>
            <a:ext cx="38893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4 + 3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 + 7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1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4 =</a:t>
            </a:r>
          </a:p>
        </p:txBody>
      </p:sp>
      <p:sp>
        <p:nvSpPr>
          <p:cNvPr id="143375" name="Rectangle 15"/>
          <p:cNvSpPr>
            <a:spLocks noChangeArrowheads="1"/>
          </p:cNvSpPr>
          <p:nvPr/>
        </p:nvSpPr>
        <p:spPr bwMode="auto">
          <a:xfrm>
            <a:off x="323850" y="5732463"/>
            <a:ext cx="48244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23 + 234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15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23 + 15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234 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/>
      <p:bldP spid="143365" grpId="0"/>
      <p:bldP spid="143366" grpId="0"/>
      <p:bldP spid="143367" grpId="0"/>
      <p:bldP spid="143368" grpId="0"/>
      <p:bldP spid="143369" grpId="0"/>
      <p:bldP spid="143370" grpId="0"/>
      <p:bldP spid="143371" grpId="0"/>
      <p:bldP spid="143372" grpId="0"/>
      <p:bldP spid="143373" grpId="0"/>
      <p:bldP spid="143374" grpId="0"/>
      <p:bldP spid="1433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95288" y="908050"/>
            <a:ext cx="8280400" cy="540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 sz="180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38138" y="404813"/>
            <a:ext cx="8050212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200" b="1">
                <a:solidFill>
                  <a:srgbClr val="284C6A"/>
                </a:solidFill>
                <a:latin typeface="Trebuchet MS" panose="020B0603020202020204" pitchFamily="34" charset="0"/>
              </a:rPr>
              <a:t>A teraz niečo na precvičenie – po druhé.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969963" y="981075"/>
            <a:ext cx="67691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Riešenie: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401763" y="1412875"/>
            <a:ext cx="41767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5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2 + 4 + 6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2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=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833563" y="1844675"/>
            <a:ext cx="37449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3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7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4 + 6 + 8 =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330325" y="2276475"/>
            <a:ext cx="4248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1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9 + 2 + 5 + 6 =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185863" y="2708275"/>
            <a:ext cx="43926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4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 6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0 + 2 + 7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9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2 =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114425" y="3140075"/>
            <a:ext cx="44640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4 + 2  1 + 2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1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 =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185863" y="3573463"/>
            <a:ext cx="43926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4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6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 + 7 + 2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1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= 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689100" y="4005263"/>
            <a:ext cx="38893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  2 + 1  2 + 1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0 =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1185863" y="4437063"/>
            <a:ext cx="43926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 40 + 2  4 + 32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32 + 40 =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1330325" y="4868863"/>
            <a:ext cx="42481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1 + 34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54 + 54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67 =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689100" y="5300663"/>
            <a:ext cx="38893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4 + 3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5 + 7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1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4 =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681038" y="5732463"/>
            <a:ext cx="48974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23 + 234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15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23 + 15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234 =</a:t>
            </a:r>
          </a:p>
        </p:txBody>
      </p:sp>
      <p:sp>
        <p:nvSpPr>
          <p:cNvPr id="19472" name="Rectangle 27"/>
          <p:cNvSpPr>
            <a:spLocks noChangeArrowheads="1"/>
          </p:cNvSpPr>
          <p:nvPr/>
        </p:nvSpPr>
        <p:spPr bwMode="auto">
          <a:xfrm>
            <a:off x="5505450" y="1414463"/>
            <a:ext cx="30972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15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4 = 11</a:t>
            </a:r>
          </a:p>
        </p:txBody>
      </p:sp>
      <p:sp>
        <p:nvSpPr>
          <p:cNvPr id="19473" name="Rectangle 29"/>
          <p:cNvSpPr>
            <a:spLocks noChangeArrowheads="1"/>
          </p:cNvSpPr>
          <p:nvPr/>
        </p:nvSpPr>
        <p:spPr bwMode="auto">
          <a:xfrm>
            <a:off x="5507038" y="1844675"/>
            <a:ext cx="30972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17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11 = 6</a:t>
            </a:r>
          </a:p>
        </p:txBody>
      </p:sp>
      <p:sp>
        <p:nvSpPr>
          <p:cNvPr id="19474" name="Rectangle 30"/>
          <p:cNvSpPr>
            <a:spLocks noChangeArrowheads="1"/>
          </p:cNvSpPr>
          <p:nvPr/>
        </p:nvSpPr>
        <p:spPr bwMode="auto">
          <a:xfrm>
            <a:off x="5507038" y="2276475"/>
            <a:ext cx="30972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14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14 = 0</a:t>
            </a:r>
          </a:p>
        </p:txBody>
      </p:sp>
      <p:sp>
        <p:nvSpPr>
          <p:cNvPr id="19475" name="Rectangle 31"/>
          <p:cNvSpPr>
            <a:spLocks noChangeArrowheads="1"/>
          </p:cNvSpPr>
          <p:nvPr/>
        </p:nvSpPr>
        <p:spPr bwMode="auto">
          <a:xfrm>
            <a:off x="5505450" y="2708275"/>
            <a:ext cx="30972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13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17 =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4</a:t>
            </a:r>
          </a:p>
        </p:txBody>
      </p:sp>
      <p:sp>
        <p:nvSpPr>
          <p:cNvPr id="19476" name="Rectangle 33"/>
          <p:cNvSpPr>
            <a:spLocks noChangeArrowheads="1"/>
          </p:cNvSpPr>
          <p:nvPr/>
        </p:nvSpPr>
        <p:spPr bwMode="auto">
          <a:xfrm>
            <a:off x="5507038" y="3140075"/>
            <a:ext cx="30972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8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7 = 1</a:t>
            </a:r>
            <a:endParaRPr lang="cs-CZ" altLang="sk-SK" sz="2400" b="1">
              <a:solidFill>
                <a:srgbClr val="284C6A"/>
              </a:solidFill>
              <a:latin typeface="Trebuchet MS" panose="020B0603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9477" name="Rectangle 34"/>
          <p:cNvSpPr>
            <a:spLocks noChangeArrowheads="1"/>
          </p:cNvSpPr>
          <p:nvPr/>
        </p:nvSpPr>
        <p:spPr bwMode="auto">
          <a:xfrm>
            <a:off x="5507038" y="3573463"/>
            <a:ext cx="30972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13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12 = 1</a:t>
            </a:r>
            <a:endParaRPr lang="cs-CZ" altLang="sk-SK" sz="2400" b="1">
              <a:solidFill>
                <a:srgbClr val="284C6A"/>
              </a:solidFill>
              <a:latin typeface="Trebuchet MS" panose="020B0603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9478" name="Rectangle 35"/>
          <p:cNvSpPr>
            <a:spLocks noChangeArrowheads="1"/>
          </p:cNvSpPr>
          <p:nvPr/>
        </p:nvSpPr>
        <p:spPr bwMode="auto">
          <a:xfrm>
            <a:off x="5507038" y="4005263"/>
            <a:ext cx="30972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2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9 =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7</a:t>
            </a:r>
          </a:p>
        </p:txBody>
      </p:sp>
      <p:sp>
        <p:nvSpPr>
          <p:cNvPr id="19479" name="Rectangle 36"/>
          <p:cNvSpPr>
            <a:spLocks noChangeArrowheads="1"/>
          </p:cNvSpPr>
          <p:nvPr/>
        </p:nvSpPr>
        <p:spPr bwMode="auto">
          <a:xfrm>
            <a:off x="5507038" y="4437063"/>
            <a:ext cx="30972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2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4 =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2</a:t>
            </a:r>
          </a:p>
        </p:txBody>
      </p:sp>
      <p:sp>
        <p:nvSpPr>
          <p:cNvPr id="19480" name="Line 37"/>
          <p:cNvSpPr>
            <a:spLocks noChangeShapeType="1"/>
          </p:cNvSpPr>
          <p:nvPr/>
        </p:nvSpPr>
        <p:spPr bwMode="auto">
          <a:xfrm flipV="1">
            <a:off x="1401763" y="4437063"/>
            <a:ext cx="64770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9481" name="Line 38"/>
          <p:cNvSpPr>
            <a:spLocks noChangeShapeType="1"/>
          </p:cNvSpPr>
          <p:nvPr/>
        </p:nvSpPr>
        <p:spPr bwMode="auto">
          <a:xfrm flipV="1">
            <a:off x="4714875" y="4437063"/>
            <a:ext cx="64770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9482" name="Line 39"/>
          <p:cNvSpPr>
            <a:spLocks noChangeShapeType="1"/>
          </p:cNvSpPr>
          <p:nvPr/>
        </p:nvSpPr>
        <p:spPr bwMode="auto">
          <a:xfrm flipV="1">
            <a:off x="3201988" y="4437063"/>
            <a:ext cx="64770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9483" name="Line 40"/>
          <p:cNvSpPr>
            <a:spLocks noChangeShapeType="1"/>
          </p:cNvSpPr>
          <p:nvPr/>
        </p:nvSpPr>
        <p:spPr bwMode="auto">
          <a:xfrm flipV="1">
            <a:off x="3849688" y="4437063"/>
            <a:ext cx="64770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9484" name="Rectangle 41"/>
          <p:cNvSpPr>
            <a:spLocks noChangeArrowheads="1"/>
          </p:cNvSpPr>
          <p:nvPr/>
        </p:nvSpPr>
        <p:spPr bwMode="auto">
          <a:xfrm>
            <a:off x="5507038" y="4868863"/>
            <a:ext cx="30972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34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68 =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34</a:t>
            </a:r>
          </a:p>
        </p:txBody>
      </p:sp>
      <p:sp>
        <p:nvSpPr>
          <p:cNvPr id="19485" name="Line 42"/>
          <p:cNvSpPr>
            <a:spLocks noChangeShapeType="1"/>
          </p:cNvSpPr>
          <p:nvPr/>
        </p:nvSpPr>
        <p:spPr bwMode="auto">
          <a:xfrm flipV="1">
            <a:off x="3922713" y="4868863"/>
            <a:ext cx="64770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9486" name="Line 43"/>
          <p:cNvSpPr>
            <a:spLocks noChangeShapeType="1"/>
          </p:cNvSpPr>
          <p:nvPr/>
        </p:nvSpPr>
        <p:spPr bwMode="auto">
          <a:xfrm flipV="1">
            <a:off x="3130550" y="4868863"/>
            <a:ext cx="64770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9487" name="Rectangle 44"/>
          <p:cNvSpPr>
            <a:spLocks noChangeArrowheads="1"/>
          </p:cNvSpPr>
          <p:nvPr/>
        </p:nvSpPr>
        <p:spPr bwMode="auto">
          <a:xfrm>
            <a:off x="5507038" y="5300663"/>
            <a:ext cx="30972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10 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14 = 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 4</a:t>
            </a:r>
          </a:p>
        </p:txBody>
      </p:sp>
      <p:sp>
        <p:nvSpPr>
          <p:cNvPr id="19488" name="Rectangle 45"/>
          <p:cNvSpPr>
            <a:spLocks noChangeArrowheads="1"/>
          </p:cNvSpPr>
          <p:nvPr/>
        </p:nvSpPr>
        <p:spPr bwMode="auto">
          <a:xfrm>
            <a:off x="5507038" y="5734050"/>
            <a:ext cx="30972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0</a:t>
            </a:r>
            <a:endParaRPr lang="cs-CZ" altLang="sk-SK" sz="2400" b="1">
              <a:solidFill>
                <a:srgbClr val="284C6A"/>
              </a:solidFill>
              <a:latin typeface="Trebuchet MS" panose="020B0603020202020204" pitchFamily="34" charset="0"/>
            </a:endParaRPr>
          </a:p>
        </p:txBody>
      </p:sp>
      <p:sp>
        <p:nvSpPr>
          <p:cNvPr id="19489" name="Line 46"/>
          <p:cNvSpPr>
            <a:spLocks noChangeShapeType="1"/>
          </p:cNvSpPr>
          <p:nvPr/>
        </p:nvSpPr>
        <p:spPr bwMode="auto">
          <a:xfrm flipV="1">
            <a:off x="4527550" y="5732463"/>
            <a:ext cx="64770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9490" name="Line 47"/>
          <p:cNvSpPr>
            <a:spLocks noChangeShapeType="1"/>
          </p:cNvSpPr>
          <p:nvPr/>
        </p:nvSpPr>
        <p:spPr bwMode="auto">
          <a:xfrm flipV="1">
            <a:off x="1546225" y="5734050"/>
            <a:ext cx="64770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9491" name="Line 48"/>
          <p:cNvSpPr>
            <a:spLocks noChangeShapeType="1"/>
          </p:cNvSpPr>
          <p:nvPr/>
        </p:nvSpPr>
        <p:spPr bwMode="auto">
          <a:xfrm flipV="1">
            <a:off x="754063" y="5734050"/>
            <a:ext cx="64770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9492" name="Line 49"/>
          <p:cNvSpPr>
            <a:spLocks noChangeShapeType="1"/>
          </p:cNvSpPr>
          <p:nvPr/>
        </p:nvSpPr>
        <p:spPr bwMode="auto">
          <a:xfrm flipV="1">
            <a:off x="3059113" y="5734050"/>
            <a:ext cx="64770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9493" name="Line 50"/>
          <p:cNvSpPr>
            <a:spLocks noChangeShapeType="1"/>
          </p:cNvSpPr>
          <p:nvPr/>
        </p:nvSpPr>
        <p:spPr bwMode="auto">
          <a:xfrm flipV="1">
            <a:off x="3778250" y="5734050"/>
            <a:ext cx="64770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9494" name="Line 51"/>
          <p:cNvSpPr>
            <a:spLocks noChangeShapeType="1"/>
          </p:cNvSpPr>
          <p:nvPr/>
        </p:nvSpPr>
        <p:spPr bwMode="auto">
          <a:xfrm flipV="1">
            <a:off x="2265363" y="5734050"/>
            <a:ext cx="64770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96888" y="981075"/>
            <a:ext cx="8135937" cy="540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pic>
        <p:nvPicPr>
          <p:cNvPr id="20483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31686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23850" y="260350"/>
            <a:ext cx="84963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200" b="1">
                <a:solidFill>
                  <a:srgbClr val="284C6A"/>
                </a:solidFill>
                <a:latin typeface="Trebuchet MS" panose="020B0603020202020204" pitchFamily="34" charset="0"/>
              </a:rPr>
              <a:t>Sčítanie a odčítanie celých čísel - zhrnutie.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456113" y="3787775"/>
            <a:ext cx="38893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</a:rPr>
              <a:t>2 </a:t>
            </a:r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</a:rPr>
              <a:t> 4 = </a:t>
            </a:r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2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995738" y="4306888"/>
            <a:ext cx="4610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</a:rPr>
              <a:t> 2 + 4 = + 2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755650" y="5300663"/>
            <a:ext cx="77041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2400" b="1">
                <a:solidFill>
                  <a:srgbClr val="FF0000"/>
                </a:solidFill>
                <a:latin typeface="Trebuchet MS" panose="020B0603020202020204" pitchFamily="34" charset="0"/>
              </a:rPr>
              <a:t>Ak majú dve čísla rôzne znamienka, určíme výsledok tak, že odčítame absolútne hodnoty čísel </a:t>
            </a:r>
            <a:r>
              <a:rPr lang="cs-CZ" altLang="sk-SK" sz="1600" b="1">
                <a:solidFill>
                  <a:srgbClr val="FF0000"/>
                </a:solidFill>
                <a:latin typeface="Trebuchet MS" panose="020B0603020202020204" pitchFamily="34" charset="0"/>
              </a:rPr>
              <a:t>(od väčšej menšiu)</a:t>
            </a:r>
            <a:r>
              <a:rPr lang="cs-CZ" altLang="sk-SK" sz="2400" b="1">
                <a:solidFill>
                  <a:srgbClr val="FF0000"/>
                </a:solidFill>
                <a:latin typeface="Trebuchet MS" panose="020B0603020202020204" pitchFamily="34" charset="0"/>
              </a:rPr>
              <a:t> a vo výsledku napíšeme znamienko, ktoré je pred číslom s väčšou absolútnou hodnotou.</a:t>
            </a:r>
          </a:p>
        </p:txBody>
      </p:sp>
      <p:sp>
        <p:nvSpPr>
          <p:cNvPr id="20488" name="Rectangle 25"/>
          <p:cNvSpPr>
            <a:spLocks noChangeArrowheads="1"/>
          </p:cNvSpPr>
          <p:nvPr/>
        </p:nvSpPr>
        <p:spPr bwMode="auto">
          <a:xfrm>
            <a:off x="4468813" y="1125538"/>
            <a:ext cx="38893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</a:rPr>
              <a:t>2 + 4 = 6</a:t>
            </a:r>
          </a:p>
        </p:txBody>
      </p:sp>
      <p:sp>
        <p:nvSpPr>
          <p:cNvPr id="20489" name="Rectangle 26"/>
          <p:cNvSpPr>
            <a:spLocks noChangeArrowheads="1"/>
          </p:cNvSpPr>
          <p:nvPr/>
        </p:nvSpPr>
        <p:spPr bwMode="auto">
          <a:xfrm>
            <a:off x="4065588" y="1644650"/>
            <a:ext cx="46101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</a:rPr>
              <a:t> 2 </a:t>
            </a:r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</a:rPr>
              <a:t> 4 = </a:t>
            </a:r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</a:rPr>
              <a:t> 6</a:t>
            </a:r>
          </a:p>
        </p:txBody>
      </p:sp>
      <p:sp>
        <p:nvSpPr>
          <p:cNvPr id="20490" name="Rectangle 27"/>
          <p:cNvSpPr>
            <a:spLocks noChangeArrowheads="1"/>
          </p:cNvSpPr>
          <p:nvPr/>
        </p:nvSpPr>
        <p:spPr bwMode="auto">
          <a:xfrm>
            <a:off x="3059113" y="2708275"/>
            <a:ext cx="5400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2400" b="1">
                <a:solidFill>
                  <a:srgbClr val="FF0000"/>
                </a:solidFill>
                <a:latin typeface="Trebuchet MS" panose="020B0603020202020204" pitchFamily="34" charset="0"/>
              </a:rPr>
              <a:t>Ak majú dve čísla rovnaké znamienka, určíme výsledok tak, že znamienko opíšeme a sčítame absolútne hodnoty čísel.</a:t>
            </a:r>
            <a:r>
              <a:rPr lang="cs-CZ" altLang="sk-SK" sz="3000" b="1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496888" y="2349500"/>
            <a:ext cx="8135937" cy="40322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409575" y="260350"/>
            <a:ext cx="82089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200" b="1">
                <a:solidFill>
                  <a:srgbClr val="284C6A"/>
                </a:solidFill>
                <a:latin typeface="Trebuchet MS" panose="020B0603020202020204" pitchFamily="34" charset="0"/>
              </a:rPr>
              <a:t>Celé čísla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468313" y="981075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000" b="1">
                <a:solidFill>
                  <a:srgbClr val="284C6A"/>
                </a:solidFill>
                <a:latin typeface="Trebuchet MS" panose="020B0603020202020204" pitchFamily="34" charset="0"/>
              </a:rPr>
              <a:t>Množina celých čísel se skladá z prirodzených čísel (1, 2, 3, …), nuly a záporných čísel (-1, -2, -3, …). </a:t>
            </a:r>
            <a:endParaRPr lang="cs-CZ" altLang="sk-SK" sz="4400">
              <a:solidFill>
                <a:srgbClr val="284C6A"/>
              </a:solidFill>
              <a:latin typeface="Trebuchet MS" panose="020B0603020202020204" pitchFamily="34" charset="0"/>
            </a:endParaRPr>
          </a:p>
        </p:txBody>
      </p:sp>
      <p:sp>
        <p:nvSpPr>
          <p:cNvPr id="110608" name="Rectangle 16"/>
          <p:cNvSpPr>
            <a:spLocks noChangeArrowheads="1"/>
          </p:cNvSpPr>
          <p:nvPr/>
        </p:nvSpPr>
        <p:spPr bwMode="auto">
          <a:xfrm>
            <a:off x="468313" y="1700213"/>
            <a:ext cx="85328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000" b="1">
                <a:solidFill>
                  <a:srgbClr val="284C6A"/>
                </a:solidFill>
                <a:latin typeface="Trebuchet MS" panose="020B0603020202020204" pitchFamily="34" charset="0"/>
              </a:rPr>
              <a:t>Množina celých čísel sa v matematike väčšinou označuje </a:t>
            </a:r>
            <a:r>
              <a:rPr lang="cs-CZ" altLang="sk-SK" sz="2000" b="1">
                <a:solidFill>
                  <a:srgbClr val="FF0000"/>
                </a:solidFill>
                <a:latin typeface="Trebuchet MS" panose="020B0603020202020204" pitchFamily="34" charset="0"/>
              </a:rPr>
              <a:t>Z</a:t>
            </a:r>
            <a:r>
              <a:rPr lang="cs-CZ" altLang="sk-SK" sz="2000" b="1">
                <a:solidFill>
                  <a:srgbClr val="284C6A"/>
                </a:solidFill>
                <a:latin typeface="Trebuchet MS" panose="020B0603020202020204" pitchFamily="34" charset="0"/>
              </a:rPr>
              <a:t>, podľa Zahlen (nemecky: čísla).</a:t>
            </a:r>
          </a:p>
        </p:txBody>
      </p:sp>
      <p:pic>
        <p:nvPicPr>
          <p:cNvPr id="110621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2492375"/>
            <a:ext cx="7920037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22" name="Oval 30"/>
          <p:cNvSpPr>
            <a:spLocks noChangeArrowheads="1"/>
          </p:cNvSpPr>
          <p:nvPr/>
        </p:nvSpPr>
        <p:spPr bwMode="auto">
          <a:xfrm>
            <a:off x="4586288" y="2797175"/>
            <a:ext cx="3441700" cy="1323975"/>
          </a:xfrm>
          <a:prstGeom prst="ellipse">
            <a:avLst/>
          </a:prstGeom>
          <a:noFill/>
          <a:ln w="381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10623" name="AutoShape 31"/>
          <p:cNvSpPr>
            <a:spLocks noChangeArrowheads="1"/>
          </p:cNvSpPr>
          <p:nvPr/>
        </p:nvSpPr>
        <p:spPr bwMode="auto">
          <a:xfrm>
            <a:off x="5867400" y="4941888"/>
            <a:ext cx="2520950" cy="1150937"/>
          </a:xfrm>
          <a:prstGeom prst="cloudCallout">
            <a:avLst>
              <a:gd name="adj1" fmla="val -29977"/>
              <a:gd name="adj2" fmla="val -112208"/>
            </a:avLst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2000" b="1">
                <a:solidFill>
                  <a:srgbClr val="284C6A"/>
                </a:solidFill>
                <a:latin typeface="Trebuchet MS" panose="020B0603020202020204" pitchFamily="34" charset="0"/>
              </a:rPr>
              <a:t>Prirodzené čísla</a:t>
            </a:r>
          </a:p>
        </p:txBody>
      </p:sp>
      <p:sp>
        <p:nvSpPr>
          <p:cNvPr id="110624" name="Oval 32"/>
          <p:cNvSpPr>
            <a:spLocks noChangeArrowheads="1"/>
          </p:cNvSpPr>
          <p:nvPr/>
        </p:nvSpPr>
        <p:spPr bwMode="auto">
          <a:xfrm>
            <a:off x="914400" y="2795588"/>
            <a:ext cx="3441700" cy="132397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10625" name="AutoShape 33"/>
          <p:cNvSpPr>
            <a:spLocks noChangeArrowheads="1"/>
          </p:cNvSpPr>
          <p:nvPr/>
        </p:nvSpPr>
        <p:spPr bwMode="auto">
          <a:xfrm>
            <a:off x="684213" y="4941888"/>
            <a:ext cx="2736850" cy="1223962"/>
          </a:xfrm>
          <a:prstGeom prst="cloudCallout">
            <a:avLst>
              <a:gd name="adj1" fmla="val 16417"/>
              <a:gd name="adj2" fmla="val -10797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2000" b="1">
                <a:solidFill>
                  <a:srgbClr val="284C6A"/>
                </a:solidFill>
                <a:latin typeface="Trebuchet MS" panose="020B0603020202020204" pitchFamily="34" charset="0"/>
              </a:rPr>
              <a:t>Záporné čísla</a:t>
            </a:r>
          </a:p>
        </p:txBody>
      </p:sp>
      <p:sp>
        <p:nvSpPr>
          <p:cNvPr id="110626" name="AutoShape 34"/>
          <p:cNvSpPr>
            <a:spLocks noChangeArrowheads="1"/>
          </p:cNvSpPr>
          <p:nvPr/>
        </p:nvSpPr>
        <p:spPr bwMode="auto">
          <a:xfrm>
            <a:off x="3851275" y="4581525"/>
            <a:ext cx="1728788" cy="1368425"/>
          </a:xfrm>
          <a:prstGeom prst="cloudCallout">
            <a:avLst>
              <a:gd name="adj1" fmla="val -13819"/>
              <a:gd name="adj2" fmla="val -108236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2000" b="1">
                <a:solidFill>
                  <a:srgbClr val="284C6A"/>
                </a:solidFill>
                <a:latin typeface="Trebuchet MS" panose="020B0603020202020204" pitchFamily="34" charset="0"/>
              </a:rPr>
              <a:t>číslo nula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  <p:bldP spid="110595" grpId="0"/>
      <p:bldP spid="110596" grpId="0"/>
      <p:bldP spid="110608" grpId="0"/>
      <p:bldP spid="110622" grpId="0" animBg="1"/>
      <p:bldP spid="110623" grpId="0" animBg="1"/>
      <p:bldP spid="110624" grpId="0" animBg="1"/>
      <p:bldP spid="110625" grpId="0" animBg="1"/>
      <p:bldP spid="1106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496888" y="2349500"/>
            <a:ext cx="8135937" cy="40322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468313" y="47625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200" b="1">
                <a:solidFill>
                  <a:srgbClr val="284C6A"/>
                </a:solidFill>
                <a:latin typeface="Trebuchet MS" panose="020B0603020202020204" pitchFamily="34" charset="0"/>
              </a:rPr>
              <a:t>Celé čísla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468313" y="1052513"/>
            <a:ext cx="82089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000" b="1">
                <a:solidFill>
                  <a:srgbClr val="284C6A"/>
                </a:solidFill>
                <a:latin typeface="Trebuchet MS" panose="020B0603020202020204" pitchFamily="34" charset="0"/>
              </a:rPr>
              <a:t>Vzdialenosť obrazu čísla na číselnej osi od nuly sa nazýva </a:t>
            </a:r>
            <a:r>
              <a:rPr lang="cs-CZ" altLang="sk-SK" sz="2000" b="1">
                <a:solidFill>
                  <a:srgbClr val="FF0000"/>
                </a:solidFill>
                <a:latin typeface="Trebuchet MS" panose="020B0603020202020204" pitchFamily="34" charset="0"/>
              </a:rPr>
              <a:t>absolútna hodnota čísla</a:t>
            </a:r>
            <a:r>
              <a:rPr lang="cs-CZ" altLang="sk-SK" sz="2000" b="1">
                <a:solidFill>
                  <a:srgbClr val="284C6A"/>
                </a:solidFill>
                <a:latin typeface="Trebuchet MS" panose="020B0603020202020204" pitchFamily="34" charset="0"/>
              </a:rPr>
              <a:t>.</a:t>
            </a:r>
          </a:p>
        </p:txBody>
      </p:sp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420938"/>
            <a:ext cx="792003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468313" y="1700213"/>
            <a:ext cx="82073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000" b="1">
                <a:solidFill>
                  <a:srgbClr val="284C6A"/>
                </a:solidFill>
                <a:latin typeface="Trebuchet MS" panose="020B0603020202020204" pitchFamily="34" charset="0"/>
              </a:rPr>
              <a:t>Pretože se jedná o vzdialenosť, je absolútna hodnota vždy kladné číslo alebo nula (nezáporné). Značí sa </a:t>
            </a:r>
            <a:r>
              <a:rPr lang="cs-CZ" altLang="sk-SK" sz="2000" b="1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x</a:t>
            </a:r>
            <a:r>
              <a:rPr lang="cs-CZ" altLang="sk-SK" sz="2000" b="1">
                <a:solidFill>
                  <a:srgbClr val="284C6A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4500563" y="37163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13681" name="Line 17"/>
          <p:cNvSpPr>
            <a:spLocks noChangeShapeType="1"/>
          </p:cNvSpPr>
          <p:nvPr/>
        </p:nvSpPr>
        <p:spPr bwMode="auto">
          <a:xfrm>
            <a:off x="5940425" y="37163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13682" name="Line 18"/>
          <p:cNvSpPr>
            <a:spLocks noChangeShapeType="1"/>
          </p:cNvSpPr>
          <p:nvPr/>
        </p:nvSpPr>
        <p:spPr bwMode="auto">
          <a:xfrm>
            <a:off x="4500563" y="422116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13683" name="Line 19"/>
          <p:cNvSpPr>
            <a:spLocks noChangeShapeType="1"/>
          </p:cNvSpPr>
          <p:nvPr/>
        </p:nvSpPr>
        <p:spPr bwMode="auto">
          <a:xfrm>
            <a:off x="3074988" y="37163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13684" name="Line 20"/>
          <p:cNvSpPr>
            <a:spLocks noChangeShapeType="1"/>
          </p:cNvSpPr>
          <p:nvPr/>
        </p:nvSpPr>
        <p:spPr bwMode="auto">
          <a:xfrm>
            <a:off x="3073400" y="4221163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13685" name="Rectangle 21"/>
          <p:cNvSpPr>
            <a:spLocks noChangeArrowheads="1"/>
          </p:cNvSpPr>
          <p:nvPr/>
        </p:nvSpPr>
        <p:spPr bwMode="auto">
          <a:xfrm>
            <a:off x="900113" y="4724400"/>
            <a:ext cx="20875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sk-SK" altLang="sk-SK" sz="1200" b="1">
              <a:solidFill>
                <a:srgbClr val="284C6A"/>
              </a:solidFill>
              <a:latin typeface="Trebuchet MS" panose="020B0603020202020204" pitchFamily="34" charset="0"/>
            </a:endParaRPr>
          </a:p>
        </p:txBody>
      </p:sp>
      <p:sp>
        <p:nvSpPr>
          <p:cNvPr id="113686" name="AutoShape 22"/>
          <p:cNvSpPr>
            <a:spLocks noChangeArrowheads="1"/>
          </p:cNvSpPr>
          <p:nvPr/>
        </p:nvSpPr>
        <p:spPr bwMode="auto">
          <a:xfrm>
            <a:off x="5795963" y="4652963"/>
            <a:ext cx="2160587" cy="1223962"/>
          </a:xfrm>
          <a:prstGeom prst="cloudCallout">
            <a:avLst>
              <a:gd name="adj1" fmla="val -76157"/>
              <a:gd name="adj2" fmla="val -78014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1400" b="1">
                <a:solidFill>
                  <a:srgbClr val="284C6A"/>
                </a:solidFill>
              </a:rPr>
              <a:t>Vzdialenosť piatich jednotiek.</a:t>
            </a:r>
          </a:p>
        </p:txBody>
      </p:sp>
      <p:sp>
        <p:nvSpPr>
          <p:cNvPr id="113687" name="AutoShape 23"/>
          <p:cNvSpPr>
            <a:spLocks noChangeArrowheads="1"/>
          </p:cNvSpPr>
          <p:nvPr/>
        </p:nvSpPr>
        <p:spPr bwMode="auto">
          <a:xfrm>
            <a:off x="1116013" y="4724400"/>
            <a:ext cx="2160587" cy="1223963"/>
          </a:xfrm>
          <a:prstGeom prst="cloudCallout">
            <a:avLst>
              <a:gd name="adj1" fmla="val 71824"/>
              <a:gd name="adj2" fmla="val -84111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1400" b="1">
                <a:solidFill>
                  <a:srgbClr val="284C6A"/>
                </a:solidFill>
              </a:rPr>
              <a:t>Taktiež vzdialenosť piatich jednotek.</a:t>
            </a:r>
          </a:p>
        </p:txBody>
      </p:sp>
      <p:sp>
        <p:nvSpPr>
          <p:cNvPr id="113688" name="AutoShape 24"/>
          <p:cNvSpPr>
            <a:spLocks noChangeArrowheads="1"/>
          </p:cNvSpPr>
          <p:nvPr/>
        </p:nvSpPr>
        <p:spPr bwMode="auto">
          <a:xfrm>
            <a:off x="5795963" y="4652963"/>
            <a:ext cx="2160587" cy="1223962"/>
          </a:xfrm>
          <a:prstGeom prst="cloudCallout">
            <a:avLst>
              <a:gd name="adj1" fmla="val -76157"/>
              <a:gd name="adj2" fmla="val -78014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4000" b="1">
                <a:solidFill>
                  <a:schemeClr val="accent2"/>
                </a:solidFill>
                <a:sym typeface="Symbol" panose="05050102010706020507" pitchFamily="18" charset="2"/>
              </a:rPr>
              <a:t>5=5</a:t>
            </a:r>
          </a:p>
        </p:txBody>
      </p:sp>
      <p:sp>
        <p:nvSpPr>
          <p:cNvPr id="113689" name="AutoShape 25"/>
          <p:cNvSpPr>
            <a:spLocks noChangeArrowheads="1"/>
          </p:cNvSpPr>
          <p:nvPr/>
        </p:nvSpPr>
        <p:spPr bwMode="auto">
          <a:xfrm>
            <a:off x="971550" y="4581525"/>
            <a:ext cx="2305050" cy="1366838"/>
          </a:xfrm>
          <a:prstGeom prst="cloudCallout">
            <a:avLst>
              <a:gd name="adj1" fmla="val 71824"/>
              <a:gd name="adj2" fmla="val -84111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4000" b="1">
                <a:solidFill>
                  <a:schemeClr val="accent2"/>
                </a:solidFill>
                <a:sym typeface="Symbol" panose="05050102010706020507" pitchFamily="18" charset="2"/>
              </a:rPr>
              <a:t>-5=5</a:t>
            </a:r>
          </a:p>
        </p:txBody>
      </p:sp>
      <p:sp>
        <p:nvSpPr>
          <p:cNvPr id="113690" name="Rectangle 26"/>
          <p:cNvSpPr>
            <a:spLocks noChangeArrowheads="1"/>
          </p:cNvSpPr>
          <p:nvPr/>
        </p:nvSpPr>
        <p:spPr bwMode="auto">
          <a:xfrm>
            <a:off x="2195513" y="4652963"/>
            <a:ext cx="66246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Teda:</a:t>
            </a:r>
            <a:r>
              <a:rPr lang="cs-CZ" altLang="sk-SK" sz="54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x = -x = x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2051050" y="5516563"/>
            <a:ext cx="50403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Príklad:</a:t>
            </a:r>
            <a:r>
              <a:rPr lang="cs-CZ" altLang="sk-SK" sz="2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</a:t>
            </a:r>
            <a:r>
              <a:rPr lang="cs-CZ" altLang="sk-SK" sz="54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5 = -5 =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nimBg="1"/>
      <p:bldP spid="113667" grpId="0"/>
      <p:bldP spid="113668" grpId="0"/>
      <p:bldP spid="113671" grpId="0"/>
      <p:bldP spid="113680" grpId="0" animBg="1"/>
      <p:bldP spid="113681" grpId="0" animBg="1"/>
      <p:bldP spid="113682" grpId="0" animBg="1"/>
      <p:bldP spid="113683" grpId="0" animBg="1"/>
      <p:bldP spid="113684" grpId="0" animBg="1"/>
      <p:bldP spid="113685" grpId="0"/>
      <p:bldP spid="113686" grpId="0" animBg="1"/>
      <p:bldP spid="113686" grpId="1" animBg="1"/>
      <p:bldP spid="113687" grpId="0" animBg="1"/>
      <p:bldP spid="113687" grpId="1" animBg="1"/>
      <p:bldP spid="113688" grpId="0" animBg="1"/>
      <p:bldP spid="113688" grpId="1" animBg="1"/>
      <p:bldP spid="113689" grpId="0" animBg="1"/>
      <p:bldP spid="113689" grpId="1" animBg="1"/>
      <p:bldP spid="113690" grpId="0"/>
      <p:bldP spid="1136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96888" y="1844675"/>
            <a:ext cx="8135937" cy="45370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468313" y="331788"/>
            <a:ext cx="82089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200" b="1">
                <a:solidFill>
                  <a:srgbClr val="284C6A"/>
                </a:solidFill>
                <a:latin typeface="Trebuchet MS" panose="020B0603020202020204" pitchFamily="34" charset="0"/>
              </a:rPr>
              <a:t>Celé čísla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468313" y="106680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000" b="1">
                <a:solidFill>
                  <a:srgbClr val="284C6A"/>
                </a:solidFill>
                <a:latin typeface="Trebuchet MS" panose="020B0603020202020204" pitchFamily="34" charset="0"/>
              </a:rPr>
              <a:t>Slúžia k vyjadreniu zmeny počtu prvkov a ich porovnávanie. Napríklad zmeny stavu hladín riek, zmeny teplôt vzduchu, zmeny výšky konta v banke apod.</a:t>
            </a:r>
          </a:p>
        </p:txBody>
      </p:sp>
      <p:pic>
        <p:nvPicPr>
          <p:cNvPr id="10958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1354138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1562100" y="3041650"/>
            <a:ext cx="863600" cy="1093788"/>
          </a:xfrm>
          <a:prstGeom prst="ellipse">
            <a:avLst/>
          </a:prstGeom>
          <a:noFill/>
          <a:ln w="381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>
              <a:solidFill>
                <a:srgbClr val="00CC00"/>
              </a:solidFill>
            </a:endParaRPr>
          </a:p>
        </p:txBody>
      </p: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1576388" y="4308475"/>
            <a:ext cx="863600" cy="8350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09592" name="AutoShape 24"/>
          <p:cNvSpPr>
            <a:spLocks noChangeArrowheads="1"/>
          </p:cNvSpPr>
          <p:nvPr/>
        </p:nvSpPr>
        <p:spPr bwMode="auto">
          <a:xfrm>
            <a:off x="2916238" y="2205038"/>
            <a:ext cx="3095625" cy="863600"/>
          </a:xfrm>
          <a:prstGeom prst="cloudCallout">
            <a:avLst>
              <a:gd name="adj1" fmla="val -65435"/>
              <a:gd name="adj2" fmla="val 103310"/>
            </a:avLst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2000" b="1">
                <a:solidFill>
                  <a:srgbClr val="284C6A"/>
                </a:solidFill>
                <a:latin typeface="Trebuchet MS" panose="020B0603020202020204" pitchFamily="34" charset="0"/>
              </a:rPr>
              <a:t>kladné čísla</a:t>
            </a:r>
          </a:p>
        </p:txBody>
      </p:sp>
      <p:sp>
        <p:nvSpPr>
          <p:cNvPr id="109593" name="AutoShape 25"/>
          <p:cNvSpPr>
            <a:spLocks noChangeArrowheads="1"/>
          </p:cNvSpPr>
          <p:nvPr/>
        </p:nvSpPr>
        <p:spPr bwMode="auto">
          <a:xfrm>
            <a:off x="3419475" y="3789363"/>
            <a:ext cx="2447925" cy="792162"/>
          </a:xfrm>
          <a:prstGeom prst="cloudCallout">
            <a:avLst>
              <a:gd name="adj1" fmla="val -102269"/>
              <a:gd name="adj2" fmla="val 4310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2000" b="1">
                <a:solidFill>
                  <a:srgbClr val="284C6A"/>
                </a:solidFill>
                <a:latin typeface="Trebuchet MS" panose="020B0603020202020204" pitchFamily="34" charset="0"/>
              </a:rPr>
              <a:t>číslo nula</a:t>
            </a:r>
          </a:p>
        </p:txBody>
      </p:sp>
      <p:sp>
        <p:nvSpPr>
          <p:cNvPr id="109595" name="AutoShape 27"/>
          <p:cNvSpPr>
            <a:spLocks noChangeArrowheads="1"/>
          </p:cNvSpPr>
          <p:nvPr/>
        </p:nvSpPr>
        <p:spPr bwMode="auto">
          <a:xfrm>
            <a:off x="3203575" y="5084763"/>
            <a:ext cx="2736850" cy="1008062"/>
          </a:xfrm>
          <a:prstGeom prst="cloudCallout">
            <a:avLst>
              <a:gd name="adj1" fmla="val -78829"/>
              <a:gd name="adj2" fmla="val -84171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2000" b="1">
                <a:solidFill>
                  <a:srgbClr val="284C6A"/>
                </a:solidFill>
                <a:latin typeface="Trebuchet MS" panose="020B0603020202020204" pitchFamily="34" charset="0"/>
              </a:rPr>
              <a:t>záporné čísla</a:t>
            </a:r>
          </a:p>
        </p:txBody>
      </p:sp>
      <p:sp>
        <p:nvSpPr>
          <p:cNvPr id="109596" name="Rectangle 28"/>
          <p:cNvSpPr>
            <a:spLocks noChangeArrowheads="1"/>
          </p:cNvSpPr>
          <p:nvPr/>
        </p:nvSpPr>
        <p:spPr bwMode="auto">
          <a:xfrm>
            <a:off x="6156325" y="2420938"/>
            <a:ext cx="24479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600" b="1">
                <a:solidFill>
                  <a:srgbClr val="00CC00"/>
                </a:solidFill>
                <a:latin typeface="Trebuchet MS" panose="020B0603020202020204" pitchFamily="34" charset="0"/>
              </a:rPr>
              <a:t>1; 2; 3; 4; 5; 6; 7; …</a:t>
            </a:r>
          </a:p>
        </p:txBody>
      </p:sp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6156325" y="3932238"/>
            <a:ext cx="22320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600" b="1">
                <a:solidFill>
                  <a:srgbClr val="66CCFF"/>
                </a:solidFill>
                <a:latin typeface="Trebuchet MS" panose="020B0603020202020204" pitchFamily="34" charset="0"/>
              </a:rPr>
              <a:t>0</a:t>
            </a:r>
          </a:p>
        </p:txBody>
      </p:sp>
      <p:sp>
        <p:nvSpPr>
          <p:cNvPr id="109598" name="Rectangle 30"/>
          <p:cNvSpPr>
            <a:spLocks noChangeArrowheads="1"/>
          </p:cNvSpPr>
          <p:nvPr/>
        </p:nvSpPr>
        <p:spPr bwMode="auto">
          <a:xfrm>
            <a:off x="6156325" y="5373688"/>
            <a:ext cx="24479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600" b="1">
                <a:solidFill>
                  <a:srgbClr val="FF0000"/>
                </a:solidFill>
                <a:latin typeface="Trebuchet MS" panose="020B0603020202020204" pitchFamily="34" charset="0"/>
              </a:rPr>
              <a:t>-1; -2; -3; -4; -5;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nimBg="1"/>
      <p:bldP spid="109571" grpId="0"/>
      <p:bldP spid="109572" grpId="0"/>
      <p:bldP spid="109590" grpId="0" animBg="1"/>
      <p:bldP spid="109591" grpId="0" animBg="1"/>
      <p:bldP spid="109592" grpId="0" animBg="1"/>
      <p:bldP spid="109593" grpId="0" animBg="1"/>
      <p:bldP spid="109595" grpId="0" animBg="1"/>
      <p:bldP spid="109596" grpId="0"/>
      <p:bldP spid="109597" grpId="0"/>
      <p:bldP spid="1095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496888" y="1484313"/>
            <a:ext cx="8135937" cy="48974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468313" y="26035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200" b="1">
                <a:solidFill>
                  <a:srgbClr val="284C6A"/>
                </a:solidFill>
                <a:latin typeface="Trebuchet MS" panose="020B0603020202020204" pitchFamily="34" charset="0"/>
              </a:rPr>
              <a:t>Sčítanie a odčítanie celých čísel.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468313" y="90805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1. Čísla majú rovnaké znamienka</a:t>
            </a:r>
          </a:p>
        </p:txBody>
      </p:sp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557338"/>
            <a:ext cx="792003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2484438" y="3357563"/>
            <a:ext cx="41751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+ 2 + 4 =</a:t>
            </a:r>
          </a:p>
        </p:txBody>
      </p:sp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5868988" y="3357563"/>
            <a:ext cx="647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6</a:t>
            </a:r>
          </a:p>
        </p:txBody>
      </p:sp>
      <p:sp>
        <p:nvSpPr>
          <p:cNvPr id="114719" name="Freeform 31"/>
          <p:cNvSpPr>
            <a:spLocks/>
          </p:cNvSpPr>
          <p:nvPr/>
        </p:nvSpPr>
        <p:spPr bwMode="auto">
          <a:xfrm>
            <a:off x="5062538" y="2811463"/>
            <a:ext cx="1150937" cy="257175"/>
          </a:xfrm>
          <a:custGeom>
            <a:avLst/>
            <a:gdLst>
              <a:gd name="T0" fmla="*/ 0 w 2041"/>
              <a:gd name="T1" fmla="*/ 0 h 318"/>
              <a:gd name="T2" fmla="*/ 0 w 2041"/>
              <a:gd name="T3" fmla="*/ 2147483647 h 318"/>
              <a:gd name="T4" fmla="*/ 2147483647 w 2041"/>
              <a:gd name="T5" fmla="*/ 2147483647 h 318"/>
              <a:gd name="T6" fmla="*/ 0 60000 65536"/>
              <a:gd name="T7" fmla="*/ 0 60000 65536"/>
              <a:gd name="T8" fmla="*/ 0 60000 65536"/>
              <a:gd name="T9" fmla="*/ 0 w 2041"/>
              <a:gd name="T10" fmla="*/ 0 h 318"/>
              <a:gd name="T11" fmla="*/ 2041 w 2041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1" h="318">
                <a:moveTo>
                  <a:pt x="0" y="0"/>
                </a:moveTo>
                <a:lnTo>
                  <a:pt x="0" y="318"/>
                </a:lnTo>
                <a:lnTo>
                  <a:pt x="2041" y="31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14722" name="AutoShape 34"/>
          <p:cNvSpPr>
            <a:spLocks noChangeArrowheads="1"/>
          </p:cNvSpPr>
          <p:nvPr/>
        </p:nvSpPr>
        <p:spPr bwMode="auto">
          <a:xfrm>
            <a:off x="468313" y="4581525"/>
            <a:ext cx="2952750" cy="1655763"/>
          </a:xfrm>
          <a:prstGeom prst="cloudCallout">
            <a:avLst>
              <a:gd name="adj1" fmla="val 23278"/>
              <a:gd name="adj2" fmla="val -92759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1600" b="1">
                <a:solidFill>
                  <a:schemeClr val="accent2"/>
                </a:solidFill>
                <a:sym typeface="Symbol" panose="05050102010706020507" pitchFamily="18" charset="2"/>
              </a:rPr>
              <a:t>Ak je na začiatku príkladu kladné číslo, znamienko </a:t>
            </a:r>
            <a:r>
              <a:rPr lang="cs-CZ" altLang="sk-SK" sz="1600" b="1">
                <a:solidFill>
                  <a:srgbClr val="00CC00"/>
                </a:solidFill>
                <a:sym typeface="Symbol" panose="05050102010706020507" pitchFamily="18" charset="2"/>
              </a:rPr>
              <a:t>+</a:t>
            </a:r>
            <a:r>
              <a:rPr lang="cs-CZ" altLang="sk-SK" sz="1600" b="1">
                <a:solidFill>
                  <a:schemeClr val="accent2"/>
                </a:solidFill>
                <a:sym typeface="Symbol" panose="05050102010706020507" pitchFamily="18" charset="2"/>
              </a:rPr>
              <a:t> obvykle nepíšeme</a:t>
            </a:r>
          </a:p>
        </p:txBody>
      </p:sp>
      <p:sp>
        <p:nvSpPr>
          <p:cNvPr id="114723" name="Rectangle 35"/>
          <p:cNvSpPr>
            <a:spLocks noChangeArrowheads="1"/>
          </p:cNvSpPr>
          <p:nvPr/>
        </p:nvSpPr>
        <p:spPr bwMode="auto">
          <a:xfrm>
            <a:off x="3173413" y="3357563"/>
            <a:ext cx="29829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2 + 4 =</a:t>
            </a:r>
          </a:p>
        </p:txBody>
      </p:sp>
      <p:sp>
        <p:nvSpPr>
          <p:cNvPr id="114724" name="Line 36"/>
          <p:cNvSpPr>
            <a:spLocks noChangeShapeType="1"/>
          </p:cNvSpPr>
          <p:nvPr/>
        </p:nvSpPr>
        <p:spPr bwMode="auto">
          <a:xfrm>
            <a:off x="5091113" y="1916113"/>
            <a:ext cx="0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14731" name="Line 43"/>
          <p:cNvSpPr>
            <a:spLocks noChangeShapeType="1"/>
          </p:cNvSpPr>
          <p:nvPr/>
        </p:nvSpPr>
        <p:spPr bwMode="auto">
          <a:xfrm>
            <a:off x="5349875" y="1916113"/>
            <a:ext cx="0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14732" name="Line 44"/>
          <p:cNvSpPr>
            <a:spLocks noChangeShapeType="1"/>
          </p:cNvSpPr>
          <p:nvPr/>
        </p:nvSpPr>
        <p:spPr bwMode="auto">
          <a:xfrm>
            <a:off x="5651500" y="1916113"/>
            <a:ext cx="0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14733" name="Line 45"/>
          <p:cNvSpPr>
            <a:spLocks noChangeShapeType="1"/>
          </p:cNvSpPr>
          <p:nvPr/>
        </p:nvSpPr>
        <p:spPr bwMode="auto">
          <a:xfrm>
            <a:off x="5940425" y="1916113"/>
            <a:ext cx="0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14734" name="Rectangle 46"/>
          <p:cNvSpPr>
            <a:spLocks noChangeArrowheads="1"/>
          </p:cNvSpPr>
          <p:nvPr/>
        </p:nvSpPr>
        <p:spPr bwMode="auto">
          <a:xfrm>
            <a:off x="5321300" y="2636838"/>
            <a:ext cx="647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1600" b="1">
                <a:solidFill>
                  <a:srgbClr val="FF0000"/>
                </a:solidFill>
                <a:latin typeface="Trebuchet MS" panose="020B0603020202020204" pitchFamily="34" charset="0"/>
              </a:rPr>
              <a:t>+4</a:t>
            </a:r>
          </a:p>
        </p:txBody>
      </p:sp>
      <p:pic>
        <p:nvPicPr>
          <p:cNvPr id="114735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03675"/>
            <a:ext cx="7920037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736" name="Line 48"/>
          <p:cNvSpPr>
            <a:spLocks noChangeShapeType="1"/>
          </p:cNvSpPr>
          <p:nvPr/>
        </p:nvSpPr>
        <p:spPr bwMode="auto">
          <a:xfrm>
            <a:off x="4500563" y="4897438"/>
            <a:ext cx="576262" cy="0"/>
          </a:xfrm>
          <a:prstGeom prst="line">
            <a:avLst/>
          </a:prstGeom>
          <a:noFill/>
          <a:ln w="19050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14737" name="Line 49"/>
          <p:cNvSpPr>
            <a:spLocks noChangeAspect="1" noChangeShapeType="1"/>
          </p:cNvSpPr>
          <p:nvPr/>
        </p:nvSpPr>
        <p:spPr bwMode="auto">
          <a:xfrm>
            <a:off x="5075238" y="4897438"/>
            <a:ext cx="1116012" cy="1587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14738" name="Line 50"/>
          <p:cNvSpPr>
            <a:spLocks noChangeAspect="1" noChangeShapeType="1"/>
          </p:cNvSpPr>
          <p:nvPr/>
        </p:nvSpPr>
        <p:spPr bwMode="auto">
          <a:xfrm>
            <a:off x="4500563" y="4899025"/>
            <a:ext cx="1690687" cy="1588"/>
          </a:xfrm>
          <a:prstGeom prst="line">
            <a:avLst/>
          </a:prstGeom>
          <a:noFill/>
          <a:ln w="190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14739" name="Rectangle 51"/>
          <p:cNvSpPr>
            <a:spLocks noChangeArrowheads="1"/>
          </p:cNvSpPr>
          <p:nvPr/>
        </p:nvSpPr>
        <p:spPr bwMode="auto">
          <a:xfrm>
            <a:off x="3160713" y="5589588"/>
            <a:ext cx="29829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chemeClr val="accent2"/>
                </a:solidFill>
                <a:latin typeface="Trebuchet MS" panose="020B0603020202020204" pitchFamily="34" charset="0"/>
              </a:rPr>
              <a:t>   + 4</a:t>
            </a:r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 </a:t>
            </a:r>
            <a:r>
              <a:rPr lang="cs-CZ" altLang="sk-SK" sz="6000" b="1">
                <a:latin typeface="Trebuchet MS" panose="020B0603020202020204" pitchFamily="34" charset="0"/>
              </a:rPr>
              <a:t>=</a:t>
            </a:r>
          </a:p>
        </p:txBody>
      </p:sp>
      <p:sp>
        <p:nvSpPr>
          <p:cNvPr id="114740" name="Rectangle 52"/>
          <p:cNvSpPr>
            <a:spLocks noChangeArrowheads="1"/>
          </p:cNvSpPr>
          <p:nvPr/>
        </p:nvSpPr>
        <p:spPr bwMode="auto">
          <a:xfrm>
            <a:off x="3146425" y="5589588"/>
            <a:ext cx="29829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2</a:t>
            </a:r>
            <a:r>
              <a:rPr lang="cs-CZ" altLang="sk-SK" sz="6000" b="1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cs-CZ" altLang="sk-SK" sz="6000" b="1">
              <a:solidFill>
                <a:srgbClr val="284C6A"/>
              </a:solidFill>
              <a:latin typeface="Trebuchet MS" panose="020B0603020202020204" pitchFamily="34" charset="0"/>
            </a:endParaRPr>
          </a:p>
        </p:txBody>
      </p:sp>
      <p:sp>
        <p:nvSpPr>
          <p:cNvPr id="114741" name="Rectangle 53"/>
          <p:cNvSpPr>
            <a:spLocks noChangeArrowheads="1"/>
          </p:cNvSpPr>
          <p:nvPr/>
        </p:nvSpPr>
        <p:spPr bwMode="auto">
          <a:xfrm>
            <a:off x="5894388" y="5589588"/>
            <a:ext cx="16875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FF0000"/>
                </a:solidFill>
                <a:latin typeface="Trebuchet MS" panose="020B0603020202020204" pitchFamily="34" charset="0"/>
              </a:rPr>
              <a:t>6</a:t>
            </a:r>
            <a:r>
              <a:rPr lang="cs-CZ" altLang="sk-SK" sz="6000" b="1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cs-CZ" altLang="sk-SK" sz="6000" b="1">
              <a:solidFill>
                <a:srgbClr val="284C6A"/>
              </a:solidFill>
              <a:latin typeface="Trebuchet MS" panose="020B0603020202020204" pitchFamily="34" charset="0"/>
            </a:endParaRPr>
          </a:p>
        </p:txBody>
      </p:sp>
      <p:sp>
        <p:nvSpPr>
          <p:cNvPr id="114742" name="Line 54"/>
          <p:cNvSpPr>
            <a:spLocks noChangeShapeType="1"/>
          </p:cNvSpPr>
          <p:nvPr/>
        </p:nvSpPr>
        <p:spPr bwMode="auto">
          <a:xfrm>
            <a:off x="6199188" y="4394200"/>
            <a:ext cx="0" cy="649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14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092 L 0.02986 -0.0009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14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92 L 0.03142 -0.0009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14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092 L 0.02986 -0.0009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14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092 L 0.02986 -0.00092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4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11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11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1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nimBg="1"/>
      <p:bldP spid="114691" grpId="0"/>
      <p:bldP spid="114692" grpId="0"/>
      <p:bldP spid="114707" grpId="0"/>
      <p:bldP spid="114707" grpId="1"/>
      <p:bldP spid="114709" grpId="0"/>
      <p:bldP spid="114719" grpId="0" animBg="1"/>
      <p:bldP spid="114722" grpId="0" animBg="1"/>
      <p:bldP spid="114722" grpId="1" animBg="1"/>
      <p:bldP spid="114723" grpId="0"/>
      <p:bldP spid="114724" grpId="0" animBg="1"/>
      <p:bldP spid="114724" grpId="1" animBg="1"/>
      <p:bldP spid="114724" grpId="2" animBg="1"/>
      <p:bldP spid="114731" grpId="0" animBg="1"/>
      <p:bldP spid="114731" grpId="1" animBg="1"/>
      <p:bldP spid="114731" grpId="2" animBg="1"/>
      <p:bldP spid="114732" grpId="0" animBg="1"/>
      <p:bldP spid="114732" grpId="1" animBg="1"/>
      <p:bldP spid="114732" grpId="2" animBg="1"/>
      <p:bldP spid="114733" grpId="0" animBg="1"/>
      <p:bldP spid="114733" grpId="1" animBg="1"/>
      <p:bldP spid="114734" grpId="0"/>
      <p:bldP spid="114736" grpId="0" animBg="1"/>
      <p:bldP spid="114737" grpId="0" animBg="1"/>
      <p:bldP spid="114738" grpId="0" animBg="1"/>
      <p:bldP spid="114739" grpId="0"/>
      <p:bldP spid="114740" grpId="0"/>
      <p:bldP spid="114741" grpId="0"/>
      <p:bldP spid="1147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496888" y="1484313"/>
            <a:ext cx="8135937" cy="48974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468313" y="26035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200" b="1">
                <a:solidFill>
                  <a:srgbClr val="284C6A"/>
                </a:solidFill>
                <a:latin typeface="Trebuchet MS" panose="020B0603020202020204" pitchFamily="34" charset="0"/>
              </a:rPr>
              <a:t>Sčítanie a odčítanie celých čísel.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468313" y="90805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1. Čísla majú rovnaké znamienka</a:t>
            </a:r>
          </a:p>
        </p:txBody>
      </p:sp>
      <p:pic>
        <p:nvPicPr>
          <p:cNvPr id="130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557338"/>
            <a:ext cx="792003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2484438" y="3357563"/>
            <a:ext cx="41751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- 2 - 4 =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5580063" y="3357563"/>
            <a:ext cx="14398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- 6</a:t>
            </a:r>
          </a:p>
        </p:txBody>
      </p:sp>
      <p:sp>
        <p:nvSpPr>
          <p:cNvPr id="130056" name="Freeform 8"/>
          <p:cNvSpPr>
            <a:spLocks/>
          </p:cNvSpPr>
          <p:nvPr/>
        </p:nvSpPr>
        <p:spPr bwMode="auto">
          <a:xfrm flipH="1">
            <a:off x="2700338" y="2811463"/>
            <a:ext cx="1209675" cy="257175"/>
          </a:xfrm>
          <a:custGeom>
            <a:avLst/>
            <a:gdLst>
              <a:gd name="T0" fmla="*/ 0 w 2041"/>
              <a:gd name="T1" fmla="*/ 0 h 318"/>
              <a:gd name="T2" fmla="*/ 0 w 2041"/>
              <a:gd name="T3" fmla="*/ 2147483647 h 318"/>
              <a:gd name="T4" fmla="*/ 2147483647 w 2041"/>
              <a:gd name="T5" fmla="*/ 2147483647 h 318"/>
              <a:gd name="T6" fmla="*/ 0 60000 65536"/>
              <a:gd name="T7" fmla="*/ 0 60000 65536"/>
              <a:gd name="T8" fmla="*/ 0 60000 65536"/>
              <a:gd name="T9" fmla="*/ 0 w 2041"/>
              <a:gd name="T10" fmla="*/ 0 h 318"/>
              <a:gd name="T11" fmla="*/ 2041 w 2041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1" h="318">
                <a:moveTo>
                  <a:pt x="0" y="0"/>
                </a:moveTo>
                <a:lnTo>
                  <a:pt x="0" y="318"/>
                </a:lnTo>
                <a:lnTo>
                  <a:pt x="2041" y="31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0059" name="Line 11"/>
          <p:cNvSpPr>
            <a:spLocks noChangeShapeType="1"/>
          </p:cNvSpPr>
          <p:nvPr/>
        </p:nvSpPr>
        <p:spPr bwMode="auto">
          <a:xfrm>
            <a:off x="3924300" y="1916113"/>
            <a:ext cx="0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3635375" y="1916113"/>
            <a:ext cx="0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>
            <a:off x="3348038" y="1916113"/>
            <a:ext cx="0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0062" name="Line 14"/>
          <p:cNvSpPr>
            <a:spLocks noChangeShapeType="1"/>
          </p:cNvSpPr>
          <p:nvPr/>
        </p:nvSpPr>
        <p:spPr bwMode="auto">
          <a:xfrm>
            <a:off x="3087688" y="1916113"/>
            <a:ext cx="0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0063" name="Rectangle 15"/>
          <p:cNvSpPr>
            <a:spLocks noChangeArrowheads="1"/>
          </p:cNvSpPr>
          <p:nvPr/>
        </p:nvSpPr>
        <p:spPr bwMode="auto">
          <a:xfrm>
            <a:off x="3132138" y="2636838"/>
            <a:ext cx="647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1600" b="1">
                <a:solidFill>
                  <a:srgbClr val="FF0000"/>
                </a:solidFill>
                <a:latin typeface="Trebuchet MS" panose="020B0603020202020204" pitchFamily="34" charset="0"/>
              </a:rPr>
              <a:t>-4</a:t>
            </a:r>
          </a:p>
        </p:txBody>
      </p:sp>
      <p:pic>
        <p:nvPicPr>
          <p:cNvPr id="13006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03675"/>
            <a:ext cx="7920037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65" name="Line 17"/>
          <p:cNvSpPr>
            <a:spLocks noChangeShapeType="1"/>
          </p:cNvSpPr>
          <p:nvPr/>
        </p:nvSpPr>
        <p:spPr bwMode="auto">
          <a:xfrm>
            <a:off x="3924300" y="4897438"/>
            <a:ext cx="576263" cy="0"/>
          </a:xfrm>
          <a:prstGeom prst="line">
            <a:avLst/>
          </a:prstGeom>
          <a:noFill/>
          <a:ln w="19050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0066" name="Line 18"/>
          <p:cNvSpPr>
            <a:spLocks noChangeAspect="1" noChangeShapeType="1"/>
          </p:cNvSpPr>
          <p:nvPr/>
        </p:nvSpPr>
        <p:spPr bwMode="auto">
          <a:xfrm>
            <a:off x="2757488" y="4897438"/>
            <a:ext cx="1150937" cy="1587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0067" name="Line 19"/>
          <p:cNvSpPr>
            <a:spLocks noChangeAspect="1" noChangeShapeType="1"/>
          </p:cNvSpPr>
          <p:nvPr/>
        </p:nvSpPr>
        <p:spPr bwMode="auto">
          <a:xfrm>
            <a:off x="2743200" y="4897438"/>
            <a:ext cx="1763713" cy="1587"/>
          </a:xfrm>
          <a:prstGeom prst="line">
            <a:avLst/>
          </a:prstGeom>
          <a:noFill/>
          <a:ln w="190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0068" name="Rectangle 20"/>
          <p:cNvSpPr>
            <a:spLocks noChangeArrowheads="1"/>
          </p:cNvSpPr>
          <p:nvPr/>
        </p:nvSpPr>
        <p:spPr bwMode="auto">
          <a:xfrm>
            <a:off x="3028950" y="5589588"/>
            <a:ext cx="29829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chemeClr val="accent2"/>
                </a:solidFill>
                <a:latin typeface="Trebuchet MS" panose="020B0603020202020204" pitchFamily="34" charset="0"/>
              </a:rPr>
              <a:t>   - 4</a:t>
            </a:r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 </a:t>
            </a:r>
            <a:r>
              <a:rPr lang="cs-CZ" altLang="sk-SK" sz="6000" b="1">
                <a:latin typeface="Trebuchet MS" panose="020B0603020202020204" pitchFamily="34" charset="0"/>
              </a:rPr>
              <a:t>=</a:t>
            </a:r>
          </a:p>
        </p:txBody>
      </p:sp>
      <p:sp>
        <p:nvSpPr>
          <p:cNvPr id="130069" name="Rectangle 21"/>
          <p:cNvSpPr>
            <a:spLocks noChangeArrowheads="1"/>
          </p:cNvSpPr>
          <p:nvPr/>
        </p:nvSpPr>
        <p:spPr bwMode="auto">
          <a:xfrm>
            <a:off x="2484438" y="5589588"/>
            <a:ext cx="18716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- 2</a:t>
            </a:r>
            <a:r>
              <a:rPr lang="cs-CZ" altLang="sk-SK" sz="6000" b="1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cs-CZ" altLang="sk-SK" sz="6000" b="1">
              <a:solidFill>
                <a:srgbClr val="284C6A"/>
              </a:solidFill>
              <a:latin typeface="Trebuchet MS" panose="020B0603020202020204" pitchFamily="34" charset="0"/>
            </a:endParaRPr>
          </a:p>
        </p:txBody>
      </p:sp>
      <p:sp>
        <p:nvSpPr>
          <p:cNvPr id="130070" name="Rectangle 22"/>
          <p:cNvSpPr>
            <a:spLocks noChangeArrowheads="1"/>
          </p:cNvSpPr>
          <p:nvPr/>
        </p:nvSpPr>
        <p:spPr bwMode="auto">
          <a:xfrm>
            <a:off x="5664200" y="5589588"/>
            <a:ext cx="16875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FF0000"/>
                </a:solidFill>
                <a:latin typeface="Trebuchet MS" panose="020B0603020202020204" pitchFamily="34" charset="0"/>
              </a:rPr>
              <a:t>- 6</a:t>
            </a:r>
            <a:r>
              <a:rPr lang="cs-CZ" altLang="sk-SK" sz="6000" b="1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cs-CZ" altLang="sk-SK" sz="6000" b="1">
              <a:solidFill>
                <a:srgbClr val="284C6A"/>
              </a:solidFill>
              <a:latin typeface="Trebuchet MS" panose="020B0603020202020204" pitchFamily="34" charset="0"/>
            </a:endParaRPr>
          </a:p>
        </p:txBody>
      </p:sp>
      <p:sp>
        <p:nvSpPr>
          <p:cNvPr id="130071" name="Line 23"/>
          <p:cNvSpPr>
            <a:spLocks noChangeShapeType="1"/>
          </p:cNvSpPr>
          <p:nvPr/>
        </p:nvSpPr>
        <p:spPr bwMode="auto">
          <a:xfrm>
            <a:off x="2757488" y="4394200"/>
            <a:ext cx="0" cy="649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 -0.00092 L -0.00174 -0.00092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04 -0.00092 L -0.00017 -0.00092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 -0.00092 L -0.00174 -0.00092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16 -0.00092 L -0.00329 -0.00092 " pathEditMode="relative" rAng="0" ptsTypes="AA">
                                      <p:cBhvr>
                                        <p:cTn id="69" dur="2000" spd="-100000" fill="hold"/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3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0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000"/>
                                        <p:tgtEl>
                                          <p:spTgt spid="13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10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nimBg="1"/>
      <p:bldP spid="130051" grpId="0"/>
      <p:bldP spid="130052" grpId="0"/>
      <p:bldP spid="130054" grpId="0"/>
      <p:bldP spid="130055" grpId="0"/>
      <p:bldP spid="130056" grpId="0" animBg="1"/>
      <p:bldP spid="130059" grpId="0" animBg="1"/>
      <p:bldP spid="130059" grpId="1" animBg="1"/>
      <p:bldP spid="130059" grpId="2" animBg="1"/>
      <p:bldP spid="130060" grpId="0" animBg="1"/>
      <p:bldP spid="130060" grpId="1" animBg="1"/>
      <p:bldP spid="130060" grpId="2" animBg="1"/>
      <p:bldP spid="130061" grpId="0" animBg="1"/>
      <p:bldP spid="130061" grpId="1" animBg="1"/>
      <p:bldP spid="130061" grpId="2" animBg="1"/>
      <p:bldP spid="130062" grpId="0" animBg="1"/>
      <p:bldP spid="130062" grpId="1" animBg="1"/>
      <p:bldP spid="130063" grpId="0"/>
      <p:bldP spid="130065" grpId="0" animBg="1"/>
      <p:bldP spid="130066" grpId="0" animBg="1"/>
      <p:bldP spid="130067" grpId="0" animBg="1"/>
      <p:bldP spid="130068" grpId="0"/>
      <p:bldP spid="130069" grpId="0"/>
      <p:bldP spid="130070" grpId="0"/>
      <p:bldP spid="1300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496888" y="1484313"/>
            <a:ext cx="8135937" cy="48974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468313" y="26035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200" b="1">
                <a:solidFill>
                  <a:srgbClr val="284C6A"/>
                </a:solidFill>
                <a:latin typeface="Trebuchet MS" panose="020B0603020202020204" pitchFamily="34" charset="0"/>
              </a:rPr>
              <a:t>Sčítanie a odčítanie celých čísel.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68313" y="90805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1. Čísla majú rovnaké znamienka</a:t>
            </a:r>
          </a:p>
        </p:txBody>
      </p:sp>
      <p:sp>
        <p:nvSpPr>
          <p:cNvPr id="131093" name="Rectangle 21"/>
          <p:cNvSpPr>
            <a:spLocks noChangeArrowheads="1"/>
          </p:cNvSpPr>
          <p:nvPr/>
        </p:nvSpPr>
        <p:spPr bwMode="auto">
          <a:xfrm>
            <a:off x="3203575" y="1628775"/>
            <a:ext cx="38893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</a:rPr>
              <a:t>2 + 4 = 6</a:t>
            </a:r>
          </a:p>
        </p:txBody>
      </p:sp>
      <p:sp>
        <p:nvSpPr>
          <p:cNvPr id="131094" name="Rectangle 22"/>
          <p:cNvSpPr>
            <a:spLocks noChangeArrowheads="1"/>
          </p:cNvSpPr>
          <p:nvPr/>
        </p:nvSpPr>
        <p:spPr bwMode="auto">
          <a:xfrm>
            <a:off x="2971800" y="2147888"/>
            <a:ext cx="4610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</a:rPr>
              <a:t>- 2 - 4 = - 6</a:t>
            </a:r>
          </a:p>
        </p:txBody>
      </p:sp>
      <p:sp>
        <p:nvSpPr>
          <p:cNvPr id="131095" name="Rectangle 23"/>
          <p:cNvSpPr>
            <a:spLocks noChangeArrowheads="1"/>
          </p:cNvSpPr>
          <p:nvPr/>
        </p:nvSpPr>
        <p:spPr bwMode="auto">
          <a:xfrm>
            <a:off x="755650" y="3141663"/>
            <a:ext cx="77041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2800" b="1">
                <a:solidFill>
                  <a:srgbClr val="FF0000"/>
                </a:solidFill>
                <a:latin typeface="Trebuchet MS" panose="020B0603020202020204" pitchFamily="34" charset="0"/>
              </a:rPr>
              <a:t>Ak majú dve čísla rovnaké znamienka, určíme výsledok tak, že znamienko opíšeme</a:t>
            </a:r>
            <a:br>
              <a:rPr lang="cs-CZ" altLang="sk-SK" sz="2800" b="1">
                <a:solidFill>
                  <a:srgbClr val="FF0000"/>
                </a:solidFill>
                <a:latin typeface="Trebuchet MS" panose="020B0603020202020204" pitchFamily="34" charset="0"/>
              </a:rPr>
            </a:br>
            <a:r>
              <a:rPr lang="cs-CZ" altLang="sk-SK" sz="2800" b="1">
                <a:solidFill>
                  <a:srgbClr val="FF0000"/>
                </a:solidFill>
                <a:latin typeface="Trebuchet MS" panose="020B0603020202020204" pitchFamily="34" charset="0"/>
              </a:rPr>
              <a:t>a sčítame absolútne hodnoty čísel. </a:t>
            </a:r>
          </a:p>
        </p:txBody>
      </p:sp>
      <p:sp>
        <p:nvSpPr>
          <p:cNvPr id="131096" name="Rectangle 24"/>
          <p:cNvSpPr>
            <a:spLocks noChangeArrowheads="1"/>
          </p:cNvSpPr>
          <p:nvPr/>
        </p:nvSpPr>
        <p:spPr bwMode="auto">
          <a:xfrm>
            <a:off x="2065338" y="4292600"/>
            <a:ext cx="37306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+ 2 + 4 =</a:t>
            </a:r>
          </a:p>
        </p:txBody>
      </p:sp>
      <p:sp>
        <p:nvSpPr>
          <p:cNvPr id="131097" name="Oval 25"/>
          <p:cNvSpPr>
            <a:spLocks noChangeArrowheads="1"/>
          </p:cNvSpPr>
          <p:nvPr/>
        </p:nvSpPr>
        <p:spPr bwMode="auto">
          <a:xfrm>
            <a:off x="2097088" y="4337050"/>
            <a:ext cx="574675" cy="5746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>
              <a:solidFill>
                <a:schemeClr val="accent2"/>
              </a:solidFill>
            </a:endParaRPr>
          </a:p>
        </p:txBody>
      </p:sp>
      <p:sp>
        <p:nvSpPr>
          <p:cNvPr id="131098" name="Oval 26"/>
          <p:cNvSpPr>
            <a:spLocks noChangeArrowheads="1"/>
          </p:cNvSpPr>
          <p:nvPr/>
        </p:nvSpPr>
        <p:spPr bwMode="auto">
          <a:xfrm>
            <a:off x="3463925" y="4337050"/>
            <a:ext cx="574675" cy="5746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>
              <a:solidFill>
                <a:schemeClr val="accent2"/>
              </a:solidFill>
            </a:endParaRPr>
          </a:p>
        </p:txBody>
      </p:sp>
      <p:sp>
        <p:nvSpPr>
          <p:cNvPr id="131099" name="Oval 27"/>
          <p:cNvSpPr>
            <a:spLocks noChangeArrowheads="1"/>
          </p:cNvSpPr>
          <p:nvPr/>
        </p:nvSpPr>
        <p:spPr bwMode="auto">
          <a:xfrm>
            <a:off x="5495925" y="4335463"/>
            <a:ext cx="574675" cy="5746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>
              <a:solidFill>
                <a:schemeClr val="accent2"/>
              </a:solidFill>
            </a:endParaRPr>
          </a:p>
        </p:txBody>
      </p:sp>
      <p:sp>
        <p:nvSpPr>
          <p:cNvPr id="131101" name="Freeform 29"/>
          <p:cNvSpPr>
            <a:spLocks/>
          </p:cNvSpPr>
          <p:nvPr/>
        </p:nvSpPr>
        <p:spPr bwMode="auto">
          <a:xfrm>
            <a:off x="3808413" y="4941888"/>
            <a:ext cx="1800225" cy="574675"/>
          </a:xfrm>
          <a:custGeom>
            <a:avLst/>
            <a:gdLst>
              <a:gd name="T0" fmla="*/ 0 w 1134"/>
              <a:gd name="T1" fmla="*/ 0 h 362"/>
              <a:gd name="T2" fmla="*/ 2147483647 w 1134"/>
              <a:gd name="T3" fmla="*/ 2147483647 h 362"/>
              <a:gd name="T4" fmla="*/ 2147483647 w 1134"/>
              <a:gd name="T5" fmla="*/ 0 h 362"/>
              <a:gd name="T6" fmla="*/ 0 60000 65536"/>
              <a:gd name="T7" fmla="*/ 0 60000 65536"/>
              <a:gd name="T8" fmla="*/ 0 60000 65536"/>
              <a:gd name="T9" fmla="*/ 0 w 1134"/>
              <a:gd name="T10" fmla="*/ 0 h 362"/>
              <a:gd name="T11" fmla="*/ 1134 w 1134"/>
              <a:gd name="T12" fmla="*/ 362 h 3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4" h="362">
                <a:moveTo>
                  <a:pt x="0" y="0"/>
                </a:moveTo>
                <a:cubicBezTo>
                  <a:pt x="132" y="181"/>
                  <a:pt x="265" y="362"/>
                  <a:pt x="454" y="362"/>
                </a:cubicBezTo>
                <a:cubicBezTo>
                  <a:pt x="643" y="362"/>
                  <a:pt x="888" y="181"/>
                  <a:pt x="113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1102" name="Freeform 30"/>
          <p:cNvSpPr>
            <a:spLocks/>
          </p:cNvSpPr>
          <p:nvPr/>
        </p:nvSpPr>
        <p:spPr bwMode="auto">
          <a:xfrm>
            <a:off x="2411413" y="4956175"/>
            <a:ext cx="3240087" cy="935038"/>
          </a:xfrm>
          <a:custGeom>
            <a:avLst/>
            <a:gdLst>
              <a:gd name="T0" fmla="*/ 0 w 2041"/>
              <a:gd name="T1" fmla="*/ 0 h 589"/>
              <a:gd name="T2" fmla="*/ 2147483647 w 2041"/>
              <a:gd name="T3" fmla="*/ 2147483647 h 589"/>
              <a:gd name="T4" fmla="*/ 2147483647 w 2041"/>
              <a:gd name="T5" fmla="*/ 0 h 589"/>
              <a:gd name="T6" fmla="*/ 0 60000 65536"/>
              <a:gd name="T7" fmla="*/ 0 60000 65536"/>
              <a:gd name="T8" fmla="*/ 0 60000 65536"/>
              <a:gd name="T9" fmla="*/ 0 w 2041"/>
              <a:gd name="T10" fmla="*/ 0 h 589"/>
              <a:gd name="T11" fmla="*/ 2041 w 2041"/>
              <a:gd name="T12" fmla="*/ 589 h 5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1" h="589">
                <a:moveTo>
                  <a:pt x="0" y="0"/>
                </a:moveTo>
                <a:cubicBezTo>
                  <a:pt x="578" y="294"/>
                  <a:pt x="1157" y="589"/>
                  <a:pt x="1497" y="589"/>
                </a:cubicBezTo>
                <a:cubicBezTo>
                  <a:pt x="1837" y="589"/>
                  <a:pt x="1939" y="294"/>
                  <a:pt x="2041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1103" name="Rectangle 31"/>
          <p:cNvSpPr>
            <a:spLocks noChangeArrowheads="1"/>
          </p:cNvSpPr>
          <p:nvPr/>
        </p:nvSpPr>
        <p:spPr bwMode="auto">
          <a:xfrm>
            <a:off x="5464175" y="4292600"/>
            <a:ext cx="635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+</a:t>
            </a:r>
          </a:p>
        </p:txBody>
      </p:sp>
      <p:sp>
        <p:nvSpPr>
          <p:cNvPr id="131104" name="Rectangle 32"/>
          <p:cNvSpPr>
            <a:spLocks noChangeArrowheads="1"/>
          </p:cNvSpPr>
          <p:nvPr/>
        </p:nvSpPr>
        <p:spPr bwMode="auto">
          <a:xfrm>
            <a:off x="6097588" y="4292600"/>
            <a:ext cx="635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6</a:t>
            </a:r>
          </a:p>
        </p:txBody>
      </p:sp>
      <p:sp>
        <p:nvSpPr>
          <p:cNvPr id="131105" name="Oval 33"/>
          <p:cNvSpPr>
            <a:spLocks noChangeArrowheads="1"/>
          </p:cNvSpPr>
          <p:nvPr/>
        </p:nvSpPr>
        <p:spPr bwMode="auto">
          <a:xfrm>
            <a:off x="2065338" y="4105275"/>
            <a:ext cx="1296987" cy="1008063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1106" name="Line 34"/>
          <p:cNvSpPr>
            <a:spLocks noChangeShapeType="1"/>
          </p:cNvSpPr>
          <p:nvPr/>
        </p:nvSpPr>
        <p:spPr bwMode="auto">
          <a:xfrm>
            <a:off x="2727325" y="5157788"/>
            <a:ext cx="0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1107" name="Rectangle 35"/>
          <p:cNvSpPr>
            <a:spLocks noChangeArrowheads="1"/>
          </p:cNvSpPr>
          <p:nvPr/>
        </p:nvSpPr>
        <p:spPr bwMode="auto">
          <a:xfrm>
            <a:off x="2195513" y="5473700"/>
            <a:ext cx="10810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18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+</a:t>
            </a:r>
            <a:r>
              <a:rPr lang="cs-CZ" altLang="sk-SK" sz="1800" b="1">
                <a:solidFill>
                  <a:srgbClr val="00CC00"/>
                </a:solidFill>
                <a:latin typeface="Trebuchet MS" panose="020B0603020202020204" pitchFamily="34" charset="0"/>
              </a:rPr>
              <a:t>2</a:t>
            </a:r>
            <a:r>
              <a:rPr lang="cs-CZ" altLang="sk-SK" sz="18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 = 2</a:t>
            </a:r>
          </a:p>
        </p:txBody>
      </p:sp>
      <p:sp>
        <p:nvSpPr>
          <p:cNvPr id="131108" name="Oval 36"/>
          <p:cNvSpPr>
            <a:spLocks noChangeArrowheads="1"/>
          </p:cNvSpPr>
          <p:nvPr/>
        </p:nvSpPr>
        <p:spPr bwMode="auto">
          <a:xfrm>
            <a:off x="3433763" y="4105275"/>
            <a:ext cx="1296987" cy="1008063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1109" name="Line 37"/>
          <p:cNvSpPr>
            <a:spLocks noChangeShapeType="1"/>
          </p:cNvSpPr>
          <p:nvPr/>
        </p:nvSpPr>
        <p:spPr bwMode="auto">
          <a:xfrm>
            <a:off x="4095750" y="5157788"/>
            <a:ext cx="0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1110" name="Rectangle 38"/>
          <p:cNvSpPr>
            <a:spLocks noChangeArrowheads="1"/>
          </p:cNvSpPr>
          <p:nvPr/>
        </p:nvSpPr>
        <p:spPr bwMode="auto">
          <a:xfrm>
            <a:off x="3563938" y="5473700"/>
            <a:ext cx="10810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18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+4 = 4</a:t>
            </a:r>
          </a:p>
        </p:txBody>
      </p:sp>
      <p:sp>
        <p:nvSpPr>
          <p:cNvPr id="131111" name="Oval 39"/>
          <p:cNvSpPr>
            <a:spLocks noChangeArrowheads="1"/>
          </p:cNvSpPr>
          <p:nvPr/>
        </p:nvSpPr>
        <p:spPr bwMode="auto">
          <a:xfrm>
            <a:off x="2846388" y="5619750"/>
            <a:ext cx="285750" cy="28575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1112" name="Oval 40"/>
          <p:cNvSpPr>
            <a:spLocks noChangeArrowheads="1"/>
          </p:cNvSpPr>
          <p:nvPr/>
        </p:nvSpPr>
        <p:spPr bwMode="auto">
          <a:xfrm>
            <a:off x="4225925" y="5618163"/>
            <a:ext cx="285750" cy="28575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1113" name="Oval 41"/>
          <p:cNvSpPr>
            <a:spLocks noChangeArrowheads="1"/>
          </p:cNvSpPr>
          <p:nvPr/>
        </p:nvSpPr>
        <p:spPr bwMode="auto">
          <a:xfrm>
            <a:off x="6013450" y="4192588"/>
            <a:ext cx="804863" cy="792162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1115" name="Freeform 43"/>
          <p:cNvSpPr>
            <a:spLocks/>
          </p:cNvSpPr>
          <p:nvPr/>
        </p:nvSpPr>
        <p:spPr bwMode="auto">
          <a:xfrm>
            <a:off x="4356100" y="5013325"/>
            <a:ext cx="1944688" cy="1092200"/>
          </a:xfrm>
          <a:custGeom>
            <a:avLst/>
            <a:gdLst>
              <a:gd name="T0" fmla="*/ 0 w 1225"/>
              <a:gd name="T1" fmla="*/ 2147483647 h 688"/>
              <a:gd name="T2" fmla="*/ 2147483647 w 1225"/>
              <a:gd name="T3" fmla="*/ 2147483647 h 688"/>
              <a:gd name="T4" fmla="*/ 2147483647 w 1225"/>
              <a:gd name="T5" fmla="*/ 0 h 688"/>
              <a:gd name="T6" fmla="*/ 0 60000 65536"/>
              <a:gd name="T7" fmla="*/ 0 60000 65536"/>
              <a:gd name="T8" fmla="*/ 0 60000 65536"/>
              <a:gd name="T9" fmla="*/ 0 w 1225"/>
              <a:gd name="T10" fmla="*/ 0 h 688"/>
              <a:gd name="T11" fmla="*/ 1225 w 1225"/>
              <a:gd name="T12" fmla="*/ 688 h 6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5" h="688">
                <a:moveTo>
                  <a:pt x="0" y="590"/>
                </a:moveTo>
                <a:cubicBezTo>
                  <a:pt x="238" y="639"/>
                  <a:pt x="476" y="688"/>
                  <a:pt x="680" y="590"/>
                </a:cubicBezTo>
                <a:cubicBezTo>
                  <a:pt x="884" y="492"/>
                  <a:pt x="1054" y="246"/>
                  <a:pt x="1225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1116" name="Freeform 44"/>
          <p:cNvSpPr>
            <a:spLocks/>
          </p:cNvSpPr>
          <p:nvPr/>
        </p:nvSpPr>
        <p:spPr bwMode="auto">
          <a:xfrm>
            <a:off x="2987675" y="5084763"/>
            <a:ext cx="3384550" cy="1225550"/>
          </a:xfrm>
          <a:custGeom>
            <a:avLst/>
            <a:gdLst>
              <a:gd name="T0" fmla="*/ 0 w 2132"/>
              <a:gd name="T1" fmla="*/ 2147483647 h 772"/>
              <a:gd name="T2" fmla="*/ 2147483647 w 2132"/>
              <a:gd name="T3" fmla="*/ 2147483647 h 772"/>
              <a:gd name="T4" fmla="*/ 2147483647 w 2132"/>
              <a:gd name="T5" fmla="*/ 0 h 772"/>
              <a:gd name="T6" fmla="*/ 0 60000 65536"/>
              <a:gd name="T7" fmla="*/ 0 60000 65536"/>
              <a:gd name="T8" fmla="*/ 0 60000 65536"/>
              <a:gd name="T9" fmla="*/ 0 w 2132"/>
              <a:gd name="T10" fmla="*/ 0 h 772"/>
              <a:gd name="T11" fmla="*/ 2132 w 2132"/>
              <a:gd name="T12" fmla="*/ 772 h 7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2" h="772">
                <a:moveTo>
                  <a:pt x="0" y="545"/>
                </a:moveTo>
                <a:cubicBezTo>
                  <a:pt x="639" y="658"/>
                  <a:pt x="1278" y="772"/>
                  <a:pt x="1633" y="681"/>
                </a:cubicBezTo>
                <a:cubicBezTo>
                  <a:pt x="1988" y="590"/>
                  <a:pt x="2060" y="295"/>
                  <a:pt x="213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1117" name="AutoShape 45"/>
          <p:cNvSpPr>
            <a:spLocks noChangeArrowheads="1"/>
          </p:cNvSpPr>
          <p:nvPr/>
        </p:nvSpPr>
        <p:spPr bwMode="auto">
          <a:xfrm>
            <a:off x="6300788" y="5300663"/>
            <a:ext cx="2160587" cy="1008062"/>
          </a:xfrm>
          <a:prstGeom prst="cloudCallout">
            <a:avLst>
              <a:gd name="adj1" fmla="val -35745"/>
              <a:gd name="adj2" fmla="val -9535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4000" b="1">
                <a:solidFill>
                  <a:schemeClr val="accent2"/>
                </a:solidFill>
                <a:sym typeface="Symbol" panose="05050102010706020507" pitchFamily="18" charset="2"/>
              </a:rPr>
              <a:t>2 + 4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3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3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31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31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3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1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131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131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31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131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131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131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131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animBg="1"/>
      <p:bldP spid="131075" grpId="0"/>
      <p:bldP spid="131076" grpId="0"/>
      <p:bldP spid="131093" grpId="0"/>
      <p:bldP spid="131094" grpId="0"/>
      <p:bldP spid="131095" grpId="0"/>
      <p:bldP spid="131096" grpId="0"/>
      <p:bldP spid="131097" grpId="0" animBg="1"/>
      <p:bldP spid="131097" grpId="1" animBg="1"/>
      <p:bldP spid="131098" grpId="0" animBg="1"/>
      <p:bldP spid="131098" grpId="1" animBg="1"/>
      <p:bldP spid="131099" grpId="0" animBg="1"/>
      <p:bldP spid="131099" grpId="1" animBg="1"/>
      <p:bldP spid="131101" grpId="0" animBg="1"/>
      <p:bldP spid="131101" grpId="1" animBg="1"/>
      <p:bldP spid="131102" grpId="0" animBg="1"/>
      <p:bldP spid="131102" grpId="1" animBg="1"/>
      <p:bldP spid="131103" grpId="0"/>
      <p:bldP spid="131104" grpId="0"/>
      <p:bldP spid="131105" grpId="0" animBg="1"/>
      <p:bldP spid="131105" grpId="1" animBg="1"/>
      <p:bldP spid="131106" grpId="0" animBg="1"/>
      <p:bldP spid="131106" grpId="1" animBg="1"/>
      <p:bldP spid="131107" grpId="0"/>
      <p:bldP spid="131107" grpId="1"/>
      <p:bldP spid="131108" grpId="0" animBg="1"/>
      <p:bldP spid="131108" grpId="1" animBg="1"/>
      <p:bldP spid="131109" grpId="0" animBg="1"/>
      <p:bldP spid="131109" grpId="1" animBg="1"/>
      <p:bldP spid="131110" grpId="0"/>
      <p:bldP spid="131110" grpId="1"/>
      <p:bldP spid="131111" grpId="0" animBg="1"/>
      <p:bldP spid="131111" grpId="1" animBg="1"/>
      <p:bldP spid="131111" grpId="2" animBg="1"/>
      <p:bldP spid="131112" grpId="0" animBg="1"/>
      <p:bldP spid="131112" grpId="1" animBg="1"/>
      <p:bldP spid="131112" grpId="2" animBg="1"/>
      <p:bldP spid="131113" grpId="0" animBg="1"/>
      <p:bldP spid="131113" grpId="1" animBg="1"/>
      <p:bldP spid="131115" grpId="0" animBg="1"/>
      <p:bldP spid="131115" grpId="1" animBg="1"/>
      <p:bldP spid="131116" grpId="0" animBg="1"/>
      <p:bldP spid="131116" grpId="1" animBg="1"/>
      <p:bldP spid="131117" grpId="0" animBg="1"/>
      <p:bldP spid="1311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96888" y="1484313"/>
            <a:ext cx="8135937" cy="48974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68313" y="26035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200" b="1">
                <a:solidFill>
                  <a:srgbClr val="284C6A"/>
                </a:solidFill>
                <a:latin typeface="Trebuchet MS" panose="020B0603020202020204" pitchFamily="34" charset="0"/>
              </a:rPr>
              <a:t>Sčítanie a odčítanie celých čísel.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68313" y="90805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1. Čísla majú rovnaké znamienka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03575" y="1628775"/>
            <a:ext cx="38893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</a:rPr>
              <a:t>2 + 4 = 6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971800" y="2147888"/>
            <a:ext cx="4610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4000" b="1">
                <a:solidFill>
                  <a:srgbClr val="00CC00"/>
                </a:solidFill>
                <a:latin typeface="Trebuchet MS" panose="020B0603020202020204" pitchFamily="34" charset="0"/>
              </a:rPr>
              <a:t>- 2 - 4 = - 6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55650" y="3141663"/>
            <a:ext cx="77041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2800" b="1">
                <a:solidFill>
                  <a:srgbClr val="FF0000"/>
                </a:solidFill>
                <a:latin typeface="Trebuchet MS" panose="020B0603020202020204" pitchFamily="34" charset="0"/>
              </a:rPr>
              <a:t>Ak majú dve čísla rovnaké znamienka, určíme výsledok tak, že znamienko opíšeme</a:t>
            </a:r>
            <a:br>
              <a:rPr lang="cs-CZ" altLang="sk-SK" sz="2800" b="1">
                <a:solidFill>
                  <a:srgbClr val="FF0000"/>
                </a:solidFill>
                <a:latin typeface="Trebuchet MS" panose="020B0603020202020204" pitchFamily="34" charset="0"/>
              </a:rPr>
            </a:br>
            <a:r>
              <a:rPr lang="cs-CZ" altLang="sk-SK" sz="2800" b="1">
                <a:solidFill>
                  <a:srgbClr val="FF0000"/>
                </a:solidFill>
                <a:latin typeface="Trebuchet MS" panose="020B0603020202020204" pitchFamily="34" charset="0"/>
              </a:rPr>
              <a:t>a sčítame absolútne hodnoty čísel. </a:t>
            </a: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2136775" y="4292600"/>
            <a:ext cx="37306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- 2  - 4 =</a:t>
            </a:r>
          </a:p>
        </p:txBody>
      </p:sp>
      <p:sp>
        <p:nvSpPr>
          <p:cNvPr id="132105" name="Oval 9"/>
          <p:cNvSpPr>
            <a:spLocks noChangeArrowheads="1"/>
          </p:cNvSpPr>
          <p:nvPr/>
        </p:nvSpPr>
        <p:spPr bwMode="auto">
          <a:xfrm>
            <a:off x="2097088" y="4337050"/>
            <a:ext cx="574675" cy="5746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>
              <a:solidFill>
                <a:schemeClr val="accent2"/>
              </a:solidFill>
            </a:endParaRP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3463925" y="4337050"/>
            <a:ext cx="574675" cy="5746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>
              <a:solidFill>
                <a:schemeClr val="accent2"/>
              </a:solidFill>
            </a:endParaRPr>
          </a:p>
        </p:txBody>
      </p:sp>
      <p:sp>
        <p:nvSpPr>
          <p:cNvPr id="132107" name="Oval 11"/>
          <p:cNvSpPr>
            <a:spLocks noChangeArrowheads="1"/>
          </p:cNvSpPr>
          <p:nvPr/>
        </p:nvSpPr>
        <p:spPr bwMode="auto">
          <a:xfrm>
            <a:off x="5495925" y="4335463"/>
            <a:ext cx="574675" cy="5746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>
              <a:solidFill>
                <a:schemeClr val="accent2"/>
              </a:solidFill>
            </a:endParaRPr>
          </a:p>
        </p:txBody>
      </p:sp>
      <p:sp>
        <p:nvSpPr>
          <p:cNvPr id="132108" name="Freeform 12"/>
          <p:cNvSpPr>
            <a:spLocks/>
          </p:cNvSpPr>
          <p:nvPr/>
        </p:nvSpPr>
        <p:spPr bwMode="auto">
          <a:xfrm>
            <a:off x="3808413" y="4941888"/>
            <a:ext cx="1800225" cy="574675"/>
          </a:xfrm>
          <a:custGeom>
            <a:avLst/>
            <a:gdLst>
              <a:gd name="T0" fmla="*/ 0 w 1134"/>
              <a:gd name="T1" fmla="*/ 0 h 362"/>
              <a:gd name="T2" fmla="*/ 2147483647 w 1134"/>
              <a:gd name="T3" fmla="*/ 2147483647 h 362"/>
              <a:gd name="T4" fmla="*/ 2147483647 w 1134"/>
              <a:gd name="T5" fmla="*/ 0 h 362"/>
              <a:gd name="T6" fmla="*/ 0 60000 65536"/>
              <a:gd name="T7" fmla="*/ 0 60000 65536"/>
              <a:gd name="T8" fmla="*/ 0 60000 65536"/>
              <a:gd name="T9" fmla="*/ 0 w 1134"/>
              <a:gd name="T10" fmla="*/ 0 h 362"/>
              <a:gd name="T11" fmla="*/ 1134 w 1134"/>
              <a:gd name="T12" fmla="*/ 362 h 3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4" h="362">
                <a:moveTo>
                  <a:pt x="0" y="0"/>
                </a:moveTo>
                <a:cubicBezTo>
                  <a:pt x="132" y="181"/>
                  <a:pt x="265" y="362"/>
                  <a:pt x="454" y="362"/>
                </a:cubicBezTo>
                <a:cubicBezTo>
                  <a:pt x="643" y="362"/>
                  <a:pt x="888" y="181"/>
                  <a:pt x="113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2109" name="Freeform 13"/>
          <p:cNvSpPr>
            <a:spLocks/>
          </p:cNvSpPr>
          <p:nvPr/>
        </p:nvSpPr>
        <p:spPr bwMode="auto">
          <a:xfrm>
            <a:off x="2411413" y="4956175"/>
            <a:ext cx="3240087" cy="935038"/>
          </a:xfrm>
          <a:custGeom>
            <a:avLst/>
            <a:gdLst>
              <a:gd name="T0" fmla="*/ 0 w 2041"/>
              <a:gd name="T1" fmla="*/ 0 h 589"/>
              <a:gd name="T2" fmla="*/ 2147483647 w 2041"/>
              <a:gd name="T3" fmla="*/ 2147483647 h 589"/>
              <a:gd name="T4" fmla="*/ 2147483647 w 2041"/>
              <a:gd name="T5" fmla="*/ 0 h 589"/>
              <a:gd name="T6" fmla="*/ 0 60000 65536"/>
              <a:gd name="T7" fmla="*/ 0 60000 65536"/>
              <a:gd name="T8" fmla="*/ 0 60000 65536"/>
              <a:gd name="T9" fmla="*/ 0 w 2041"/>
              <a:gd name="T10" fmla="*/ 0 h 589"/>
              <a:gd name="T11" fmla="*/ 2041 w 2041"/>
              <a:gd name="T12" fmla="*/ 589 h 5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1" h="589">
                <a:moveTo>
                  <a:pt x="0" y="0"/>
                </a:moveTo>
                <a:cubicBezTo>
                  <a:pt x="578" y="294"/>
                  <a:pt x="1157" y="589"/>
                  <a:pt x="1497" y="589"/>
                </a:cubicBezTo>
                <a:cubicBezTo>
                  <a:pt x="1837" y="589"/>
                  <a:pt x="1939" y="294"/>
                  <a:pt x="2041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5522913" y="4292600"/>
            <a:ext cx="7635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-</a:t>
            </a:r>
          </a:p>
        </p:txBody>
      </p:sp>
      <p:sp>
        <p:nvSpPr>
          <p:cNvPr id="132111" name="Rectangle 15"/>
          <p:cNvSpPr>
            <a:spLocks noChangeArrowheads="1"/>
          </p:cNvSpPr>
          <p:nvPr/>
        </p:nvSpPr>
        <p:spPr bwMode="auto">
          <a:xfrm>
            <a:off x="6097588" y="4292600"/>
            <a:ext cx="635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6</a:t>
            </a:r>
          </a:p>
        </p:txBody>
      </p:sp>
      <p:sp>
        <p:nvSpPr>
          <p:cNvPr id="132112" name="Oval 16"/>
          <p:cNvSpPr>
            <a:spLocks noChangeArrowheads="1"/>
          </p:cNvSpPr>
          <p:nvPr/>
        </p:nvSpPr>
        <p:spPr bwMode="auto">
          <a:xfrm>
            <a:off x="2065338" y="4105275"/>
            <a:ext cx="1296987" cy="1008063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2113" name="Line 17"/>
          <p:cNvSpPr>
            <a:spLocks noChangeShapeType="1"/>
          </p:cNvSpPr>
          <p:nvPr/>
        </p:nvSpPr>
        <p:spPr bwMode="auto">
          <a:xfrm>
            <a:off x="2727325" y="5157788"/>
            <a:ext cx="0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2195513" y="5473700"/>
            <a:ext cx="10810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18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-</a:t>
            </a:r>
            <a:r>
              <a:rPr lang="cs-CZ" altLang="sk-SK" sz="1800" b="1">
                <a:solidFill>
                  <a:srgbClr val="00CC00"/>
                </a:solidFill>
                <a:latin typeface="Trebuchet MS" panose="020B0603020202020204" pitchFamily="34" charset="0"/>
              </a:rPr>
              <a:t>2</a:t>
            </a:r>
            <a:r>
              <a:rPr lang="cs-CZ" altLang="sk-SK" sz="18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 = 2</a:t>
            </a:r>
          </a:p>
        </p:txBody>
      </p:sp>
      <p:sp>
        <p:nvSpPr>
          <p:cNvPr id="132115" name="Oval 19"/>
          <p:cNvSpPr>
            <a:spLocks noChangeArrowheads="1"/>
          </p:cNvSpPr>
          <p:nvPr/>
        </p:nvSpPr>
        <p:spPr bwMode="auto">
          <a:xfrm>
            <a:off x="3433763" y="4105275"/>
            <a:ext cx="1296987" cy="1008063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2116" name="Line 20"/>
          <p:cNvSpPr>
            <a:spLocks noChangeShapeType="1"/>
          </p:cNvSpPr>
          <p:nvPr/>
        </p:nvSpPr>
        <p:spPr bwMode="auto">
          <a:xfrm>
            <a:off x="4095750" y="5157788"/>
            <a:ext cx="0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2117" name="Rectangle 21"/>
          <p:cNvSpPr>
            <a:spLocks noChangeArrowheads="1"/>
          </p:cNvSpPr>
          <p:nvPr/>
        </p:nvSpPr>
        <p:spPr bwMode="auto">
          <a:xfrm>
            <a:off x="3563938" y="5473700"/>
            <a:ext cx="10810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18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4 = 4</a:t>
            </a:r>
          </a:p>
        </p:txBody>
      </p:sp>
      <p:sp>
        <p:nvSpPr>
          <p:cNvPr id="132118" name="Oval 22"/>
          <p:cNvSpPr>
            <a:spLocks noChangeArrowheads="1"/>
          </p:cNvSpPr>
          <p:nvPr/>
        </p:nvSpPr>
        <p:spPr bwMode="auto">
          <a:xfrm>
            <a:off x="2814638" y="5619750"/>
            <a:ext cx="285750" cy="28575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2119" name="Oval 23"/>
          <p:cNvSpPr>
            <a:spLocks noChangeArrowheads="1"/>
          </p:cNvSpPr>
          <p:nvPr/>
        </p:nvSpPr>
        <p:spPr bwMode="auto">
          <a:xfrm>
            <a:off x="4111625" y="5618163"/>
            <a:ext cx="285750" cy="28575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2120" name="Oval 24"/>
          <p:cNvSpPr>
            <a:spLocks noChangeArrowheads="1"/>
          </p:cNvSpPr>
          <p:nvPr/>
        </p:nvSpPr>
        <p:spPr bwMode="auto">
          <a:xfrm>
            <a:off x="6013450" y="4192588"/>
            <a:ext cx="804863" cy="792162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2121" name="Freeform 25"/>
          <p:cNvSpPr>
            <a:spLocks/>
          </p:cNvSpPr>
          <p:nvPr/>
        </p:nvSpPr>
        <p:spPr bwMode="auto">
          <a:xfrm>
            <a:off x="4356100" y="5013325"/>
            <a:ext cx="1944688" cy="1092200"/>
          </a:xfrm>
          <a:custGeom>
            <a:avLst/>
            <a:gdLst>
              <a:gd name="T0" fmla="*/ 0 w 1225"/>
              <a:gd name="T1" fmla="*/ 2147483647 h 688"/>
              <a:gd name="T2" fmla="*/ 2147483647 w 1225"/>
              <a:gd name="T3" fmla="*/ 2147483647 h 688"/>
              <a:gd name="T4" fmla="*/ 2147483647 w 1225"/>
              <a:gd name="T5" fmla="*/ 0 h 688"/>
              <a:gd name="T6" fmla="*/ 0 60000 65536"/>
              <a:gd name="T7" fmla="*/ 0 60000 65536"/>
              <a:gd name="T8" fmla="*/ 0 60000 65536"/>
              <a:gd name="T9" fmla="*/ 0 w 1225"/>
              <a:gd name="T10" fmla="*/ 0 h 688"/>
              <a:gd name="T11" fmla="*/ 1225 w 1225"/>
              <a:gd name="T12" fmla="*/ 688 h 6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5" h="688">
                <a:moveTo>
                  <a:pt x="0" y="590"/>
                </a:moveTo>
                <a:cubicBezTo>
                  <a:pt x="238" y="639"/>
                  <a:pt x="476" y="688"/>
                  <a:pt x="680" y="590"/>
                </a:cubicBezTo>
                <a:cubicBezTo>
                  <a:pt x="884" y="492"/>
                  <a:pt x="1054" y="246"/>
                  <a:pt x="1225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2122" name="Freeform 26"/>
          <p:cNvSpPr>
            <a:spLocks/>
          </p:cNvSpPr>
          <p:nvPr/>
        </p:nvSpPr>
        <p:spPr bwMode="auto">
          <a:xfrm>
            <a:off x="2987675" y="5084763"/>
            <a:ext cx="3384550" cy="1225550"/>
          </a:xfrm>
          <a:custGeom>
            <a:avLst/>
            <a:gdLst>
              <a:gd name="T0" fmla="*/ 0 w 2132"/>
              <a:gd name="T1" fmla="*/ 2147483647 h 772"/>
              <a:gd name="T2" fmla="*/ 2147483647 w 2132"/>
              <a:gd name="T3" fmla="*/ 2147483647 h 772"/>
              <a:gd name="T4" fmla="*/ 2147483647 w 2132"/>
              <a:gd name="T5" fmla="*/ 0 h 772"/>
              <a:gd name="T6" fmla="*/ 0 60000 65536"/>
              <a:gd name="T7" fmla="*/ 0 60000 65536"/>
              <a:gd name="T8" fmla="*/ 0 60000 65536"/>
              <a:gd name="T9" fmla="*/ 0 w 2132"/>
              <a:gd name="T10" fmla="*/ 0 h 772"/>
              <a:gd name="T11" fmla="*/ 2132 w 2132"/>
              <a:gd name="T12" fmla="*/ 772 h 7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2" h="772">
                <a:moveTo>
                  <a:pt x="0" y="545"/>
                </a:moveTo>
                <a:cubicBezTo>
                  <a:pt x="639" y="658"/>
                  <a:pt x="1278" y="772"/>
                  <a:pt x="1633" y="681"/>
                </a:cubicBezTo>
                <a:cubicBezTo>
                  <a:pt x="1988" y="590"/>
                  <a:pt x="2060" y="295"/>
                  <a:pt x="213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2123" name="AutoShape 27"/>
          <p:cNvSpPr>
            <a:spLocks noChangeArrowheads="1"/>
          </p:cNvSpPr>
          <p:nvPr/>
        </p:nvSpPr>
        <p:spPr bwMode="auto">
          <a:xfrm>
            <a:off x="6300788" y="5300663"/>
            <a:ext cx="2160587" cy="1008062"/>
          </a:xfrm>
          <a:prstGeom prst="cloudCallout">
            <a:avLst>
              <a:gd name="adj1" fmla="val -35745"/>
              <a:gd name="adj2" fmla="val -9535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4000" b="1">
                <a:solidFill>
                  <a:schemeClr val="accent2"/>
                </a:solidFill>
                <a:sym typeface="Symbol" panose="05050102010706020507" pitchFamily="18" charset="2"/>
              </a:rPr>
              <a:t>2 + 4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4" grpId="0"/>
      <p:bldP spid="132105" grpId="0" animBg="1"/>
      <p:bldP spid="132105" grpId="1" animBg="1"/>
      <p:bldP spid="132106" grpId="0" animBg="1"/>
      <p:bldP spid="132106" grpId="1" animBg="1"/>
      <p:bldP spid="132107" grpId="0" animBg="1"/>
      <p:bldP spid="132107" grpId="1" animBg="1"/>
      <p:bldP spid="132108" grpId="0" animBg="1"/>
      <p:bldP spid="132108" grpId="1" animBg="1"/>
      <p:bldP spid="132109" grpId="0" animBg="1"/>
      <p:bldP spid="132109" grpId="1" animBg="1"/>
      <p:bldP spid="132110" grpId="0"/>
      <p:bldP spid="132111" grpId="0"/>
      <p:bldP spid="132112" grpId="0" animBg="1"/>
      <p:bldP spid="132112" grpId="1" animBg="1"/>
      <p:bldP spid="132113" grpId="0" animBg="1"/>
      <p:bldP spid="132113" grpId="1" animBg="1"/>
      <p:bldP spid="132114" grpId="0"/>
      <p:bldP spid="132114" grpId="1"/>
      <p:bldP spid="132115" grpId="0" animBg="1"/>
      <p:bldP spid="132115" grpId="1" animBg="1"/>
      <p:bldP spid="132116" grpId="0" animBg="1"/>
      <p:bldP spid="132116" grpId="1" animBg="1"/>
      <p:bldP spid="132117" grpId="0"/>
      <p:bldP spid="132117" grpId="1"/>
      <p:bldP spid="132118" grpId="0" animBg="1"/>
      <p:bldP spid="132118" grpId="1" animBg="1"/>
      <p:bldP spid="132118" grpId="2" animBg="1"/>
      <p:bldP spid="132119" grpId="0" animBg="1"/>
      <p:bldP spid="132119" grpId="1" animBg="1"/>
      <p:bldP spid="132119" grpId="2" animBg="1"/>
      <p:bldP spid="132120" grpId="0" animBg="1"/>
      <p:bldP spid="132120" grpId="1" animBg="1"/>
      <p:bldP spid="132121" grpId="0" animBg="1"/>
      <p:bldP spid="132121" grpId="1" animBg="1"/>
      <p:bldP spid="132122" grpId="0" animBg="1"/>
      <p:bldP spid="132122" grpId="1" animBg="1"/>
      <p:bldP spid="132123" grpId="0" animBg="1"/>
      <p:bldP spid="1321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96888" y="1484313"/>
            <a:ext cx="8135937" cy="48974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468313" y="26035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3200" b="1">
                <a:solidFill>
                  <a:srgbClr val="284C6A"/>
                </a:solidFill>
                <a:latin typeface="Trebuchet MS" panose="020B0603020202020204" pitchFamily="34" charset="0"/>
              </a:rPr>
              <a:t>Sčítanie a odčítanie celých čísel.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468313" y="90805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2400" b="1">
                <a:solidFill>
                  <a:srgbClr val="284C6A"/>
                </a:solidFill>
                <a:latin typeface="Trebuchet MS" panose="020B0603020202020204" pitchFamily="34" charset="0"/>
              </a:rPr>
              <a:t>2. Čísla majú rôzne znamienka</a:t>
            </a:r>
          </a:p>
        </p:txBody>
      </p:sp>
      <p:pic>
        <p:nvPicPr>
          <p:cNvPr id="133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557338"/>
            <a:ext cx="792003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2484438" y="3357563"/>
            <a:ext cx="41751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+ 2 </a:t>
            </a:r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 4 =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5868988" y="3357563"/>
            <a:ext cx="13668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2</a:t>
            </a:r>
          </a:p>
        </p:txBody>
      </p:sp>
      <p:sp>
        <p:nvSpPr>
          <p:cNvPr id="133129" name="AutoShape 9"/>
          <p:cNvSpPr>
            <a:spLocks noChangeArrowheads="1"/>
          </p:cNvSpPr>
          <p:nvPr/>
        </p:nvSpPr>
        <p:spPr bwMode="auto">
          <a:xfrm>
            <a:off x="323850" y="4652963"/>
            <a:ext cx="2952750" cy="1655762"/>
          </a:xfrm>
          <a:prstGeom prst="cloudCallout">
            <a:avLst>
              <a:gd name="adj1" fmla="val 23278"/>
              <a:gd name="adj2" fmla="val -92759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sz="1600" b="1">
                <a:solidFill>
                  <a:schemeClr val="accent2"/>
                </a:solidFill>
                <a:sym typeface="Symbol" panose="05050102010706020507" pitchFamily="18" charset="2"/>
              </a:rPr>
              <a:t>Ak je na začiatku príkladu kladné číslo, znamienko </a:t>
            </a:r>
            <a:r>
              <a:rPr lang="cs-CZ" altLang="sk-SK" sz="1600" b="1">
                <a:solidFill>
                  <a:srgbClr val="00CC00"/>
                </a:solidFill>
                <a:sym typeface="Symbol" panose="05050102010706020507" pitchFamily="18" charset="2"/>
              </a:rPr>
              <a:t>+</a:t>
            </a:r>
            <a:r>
              <a:rPr lang="cs-CZ" altLang="sk-SK" sz="1600" b="1">
                <a:solidFill>
                  <a:schemeClr val="accent2"/>
                </a:solidFill>
                <a:sym typeface="Symbol" panose="05050102010706020507" pitchFamily="18" charset="2"/>
              </a:rPr>
              <a:t> obvykle nepíšeme</a:t>
            </a:r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159125" y="3357563"/>
            <a:ext cx="29829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2 </a:t>
            </a:r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</a:t>
            </a:r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4 =</a:t>
            </a:r>
          </a:p>
        </p:txBody>
      </p:sp>
      <p:pic>
        <p:nvPicPr>
          <p:cNvPr id="13313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03675"/>
            <a:ext cx="7920037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37" name="Line 17"/>
          <p:cNvSpPr>
            <a:spLocks noChangeShapeType="1"/>
          </p:cNvSpPr>
          <p:nvPr/>
        </p:nvSpPr>
        <p:spPr bwMode="auto">
          <a:xfrm>
            <a:off x="4500563" y="4897438"/>
            <a:ext cx="576262" cy="0"/>
          </a:xfrm>
          <a:prstGeom prst="line">
            <a:avLst/>
          </a:prstGeom>
          <a:noFill/>
          <a:ln w="19050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3138" name="Line 18"/>
          <p:cNvSpPr>
            <a:spLocks noChangeAspect="1" noChangeShapeType="1"/>
          </p:cNvSpPr>
          <p:nvPr/>
        </p:nvSpPr>
        <p:spPr bwMode="auto">
          <a:xfrm>
            <a:off x="3924300" y="4954588"/>
            <a:ext cx="1150938" cy="1587"/>
          </a:xfrm>
          <a:prstGeom prst="line">
            <a:avLst/>
          </a:prstGeom>
          <a:noFill/>
          <a:ln w="952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3139" name="Line 19"/>
          <p:cNvSpPr>
            <a:spLocks noChangeAspect="1" noChangeShapeType="1"/>
          </p:cNvSpPr>
          <p:nvPr/>
        </p:nvSpPr>
        <p:spPr bwMode="auto">
          <a:xfrm>
            <a:off x="3924300" y="4854575"/>
            <a:ext cx="576263" cy="0"/>
          </a:xfrm>
          <a:prstGeom prst="line">
            <a:avLst/>
          </a:prstGeom>
          <a:noFill/>
          <a:ln w="952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3160713" y="5589588"/>
            <a:ext cx="29829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chemeClr val="accent2"/>
                </a:solidFill>
                <a:latin typeface="Trebuchet MS" panose="020B0603020202020204" pitchFamily="34" charset="0"/>
              </a:rPr>
              <a:t>   </a:t>
            </a:r>
            <a:r>
              <a:rPr lang="cs-CZ" altLang="sk-SK" sz="6000" b="1">
                <a:solidFill>
                  <a:schemeClr val="accent2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cs-CZ" altLang="sk-SK" sz="6000" b="1">
                <a:solidFill>
                  <a:schemeClr val="accent2"/>
                </a:solidFill>
                <a:latin typeface="Trebuchet MS" panose="020B0603020202020204" pitchFamily="34" charset="0"/>
              </a:rPr>
              <a:t> 4</a:t>
            </a:r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 </a:t>
            </a:r>
            <a:r>
              <a:rPr lang="cs-CZ" altLang="sk-SK" sz="6000" b="1">
                <a:latin typeface="Trebuchet MS" panose="020B0603020202020204" pitchFamily="34" charset="0"/>
              </a:rPr>
              <a:t>=</a:t>
            </a:r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3146425" y="5589588"/>
            <a:ext cx="29829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00CC00"/>
                </a:solidFill>
                <a:latin typeface="Trebuchet MS" panose="020B0603020202020204" pitchFamily="34" charset="0"/>
              </a:rPr>
              <a:t>2</a:t>
            </a:r>
            <a:r>
              <a:rPr lang="cs-CZ" altLang="sk-SK" sz="6000" b="1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cs-CZ" altLang="sk-SK" sz="6000" b="1">
              <a:solidFill>
                <a:srgbClr val="284C6A"/>
              </a:solidFill>
              <a:latin typeface="Trebuchet MS" panose="020B0603020202020204" pitchFamily="34" charset="0"/>
            </a:endParaRPr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5894388" y="5589588"/>
            <a:ext cx="16875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6000" b="1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 </a:t>
            </a:r>
            <a:r>
              <a:rPr lang="cs-CZ" altLang="sk-SK" sz="6000" b="1">
                <a:solidFill>
                  <a:srgbClr val="FF0000"/>
                </a:solidFill>
                <a:latin typeface="Trebuchet MS" panose="020B0603020202020204" pitchFamily="34" charset="0"/>
              </a:rPr>
              <a:t>2 </a:t>
            </a:r>
            <a:r>
              <a:rPr lang="cs-CZ" altLang="sk-SK" sz="6000" b="1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cs-CZ" altLang="sk-SK" sz="6000" b="1">
              <a:solidFill>
                <a:srgbClr val="284C6A"/>
              </a:solidFill>
              <a:latin typeface="Trebuchet MS" panose="020B0603020202020204" pitchFamily="34" charset="0"/>
            </a:endParaRPr>
          </a:p>
        </p:txBody>
      </p:sp>
      <p:sp>
        <p:nvSpPr>
          <p:cNvPr id="133143" name="Freeform 23"/>
          <p:cNvSpPr>
            <a:spLocks/>
          </p:cNvSpPr>
          <p:nvPr/>
        </p:nvSpPr>
        <p:spPr bwMode="auto">
          <a:xfrm flipH="1">
            <a:off x="3865563" y="2811463"/>
            <a:ext cx="1209675" cy="257175"/>
          </a:xfrm>
          <a:custGeom>
            <a:avLst/>
            <a:gdLst>
              <a:gd name="T0" fmla="*/ 0 w 2041"/>
              <a:gd name="T1" fmla="*/ 0 h 318"/>
              <a:gd name="T2" fmla="*/ 0 w 2041"/>
              <a:gd name="T3" fmla="*/ 2147483647 h 318"/>
              <a:gd name="T4" fmla="*/ 2147483647 w 2041"/>
              <a:gd name="T5" fmla="*/ 2147483647 h 318"/>
              <a:gd name="T6" fmla="*/ 0 60000 65536"/>
              <a:gd name="T7" fmla="*/ 0 60000 65536"/>
              <a:gd name="T8" fmla="*/ 0 60000 65536"/>
              <a:gd name="T9" fmla="*/ 0 w 2041"/>
              <a:gd name="T10" fmla="*/ 0 h 318"/>
              <a:gd name="T11" fmla="*/ 2041 w 2041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1" h="318">
                <a:moveTo>
                  <a:pt x="0" y="0"/>
                </a:moveTo>
                <a:lnTo>
                  <a:pt x="0" y="318"/>
                </a:lnTo>
                <a:lnTo>
                  <a:pt x="2041" y="31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>
            <a:off x="5089525" y="1916113"/>
            <a:ext cx="0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3145" name="Line 25"/>
          <p:cNvSpPr>
            <a:spLocks noChangeShapeType="1"/>
          </p:cNvSpPr>
          <p:nvPr/>
        </p:nvSpPr>
        <p:spPr bwMode="auto">
          <a:xfrm>
            <a:off x="4786313" y="1916113"/>
            <a:ext cx="0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3146" name="Line 26"/>
          <p:cNvSpPr>
            <a:spLocks noChangeShapeType="1"/>
          </p:cNvSpPr>
          <p:nvPr/>
        </p:nvSpPr>
        <p:spPr bwMode="auto">
          <a:xfrm>
            <a:off x="4498975" y="1916113"/>
            <a:ext cx="0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3147" name="Line 27"/>
          <p:cNvSpPr>
            <a:spLocks noChangeShapeType="1"/>
          </p:cNvSpPr>
          <p:nvPr/>
        </p:nvSpPr>
        <p:spPr bwMode="auto">
          <a:xfrm>
            <a:off x="4224338" y="1916113"/>
            <a:ext cx="0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4297363" y="2636838"/>
            <a:ext cx="647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cs-CZ" altLang="sk-SK" sz="1600" b="1">
                <a:solidFill>
                  <a:srgbClr val="FF0000"/>
                </a:solidFill>
                <a:latin typeface="Trebuchet MS" panose="020B0603020202020204" pitchFamily="34" charset="0"/>
              </a:rPr>
              <a:t>-4</a:t>
            </a:r>
          </a:p>
        </p:txBody>
      </p:sp>
      <p:sp>
        <p:nvSpPr>
          <p:cNvPr id="133149" name="Line 29"/>
          <p:cNvSpPr>
            <a:spLocks noChangeShapeType="1"/>
          </p:cNvSpPr>
          <p:nvPr/>
        </p:nvSpPr>
        <p:spPr bwMode="auto">
          <a:xfrm>
            <a:off x="3910013" y="4394200"/>
            <a:ext cx="0" cy="649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 -0.00092 L -0.00174 -0.00092 " pathEditMode="relative" rAng="0" ptsTypes="AA">
                                      <p:cBhvr>
                                        <p:cTn id="55" dur="2000" spd="-100000" fill="hold"/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04 -0.00092 L -0.00017 -0.00092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 -0.00092 L -0.00174 -0.00092 " pathEditMode="relative" rAng="0" ptsTypes="AA">
                                      <p:cBhvr>
                                        <p:cTn id="75" dur="2000" spd="-100000" fill="hold"/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16 -0.00092 L -0.00329 -0.00092 " pathEditMode="relative" rAng="0" ptsTypes="AA">
                                      <p:cBhvr>
                                        <p:cTn id="85" dur="2000" spd="-100000" fill="hold"/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3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10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10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nimBg="1"/>
      <p:bldP spid="133123" grpId="0"/>
      <p:bldP spid="133124" grpId="0"/>
      <p:bldP spid="133126" grpId="0"/>
      <p:bldP spid="133126" grpId="1"/>
      <p:bldP spid="133127" grpId="0"/>
      <p:bldP spid="133129" grpId="0" animBg="1"/>
      <p:bldP spid="133129" grpId="1" animBg="1"/>
      <p:bldP spid="133130" grpId="0"/>
      <p:bldP spid="133137" grpId="0" animBg="1"/>
      <p:bldP spid="133138" grpId="0" animBg="1"/>
      <p:bldP spid="133139" grpId="0" animBg="1"/>
      <p:bldP spid="133140" grpId="0"/>
      <p:bldP spid="133141" grpId="0"/>
      <p:bldP spid="133142" grpId="0"/>
      <p:bldP spid="133143" grpId="0" animBg="1"/>
      <p:bldP spid="133144" grpId="0" animBg="1"/>
      <p:bldP spid="133144" grpId="1" animBg="1"/>
      <p:bldP spid="133144" grpId="2" animBg="1"/>
      <p:bldP spid="133145" grpId="0" animBg="1"/>
      <p:bldP spid="133145" grpId="1" animBg="1"/>
      <p:bldP spid="133145" grpId="2" animBg="1"/>
      <p:bldP spid="133146" grpId="0" animBg="1"/>
      <p:bldP spid="133146" grpId="1" animBg="1"/>
      <p:bldP spid="133146" grpId="2" animBg="1"/>
      <p:bldP spid="133147" grpId="0" animBg="1"/>
      <p:bldP spid="133147" grpId="1" animBg="1"/>
      <p:bldP spid="133148" grpId="0"/>
      <p:bldP spid="133149" grpId="0" animBg="1"/>
    </p:bldLst>
  </p:timing>
</p:sld>
</file>

<file path=ppt/theme/theme1.xml><?xml version="1.0" encoding="utf-8"?>
<a:theme xmlns:a="http://schemas.openxmlformats.org/drawingml/2006/main" name="Prezentace Školicí seminář">
  <a:themeElements>
    <a:clrScheme name="Prezentace Školicí seminář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zentace Školicí seminář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zentace Školicí seminář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zentace Školicí seminář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zentace Školicí seminář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zentace Školicí seminář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zentace Školicí seminář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zentace Školicí seminář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zentace Školicí seminář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Školicí prezentace</Template>
  <TotalTime>2979</TotalTime>
  <Words>1403</Words>
  <Application>Microsoft Office PowerPoint</Application>
  <PresentationFormat>Prezentácia na obrazovke (4:3)</PresentationFormat>
  <Paragraphs>207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Calibri</vt:lpstr>
      <vt:lpstr>Symbol</vt:lpstr>
      <vt:lpstr>Prezentace Školicí seminář</vt:lpstr>
      <vt:lpstr>Celé čísla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Základní škola 1. máje Hranice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Celá čísla - sčítání a odčítání</dc:title>
  <dc:creator>Radomír Macháň</dc:creator>
  <dc:description>Dostupné z Metodického portálu www.rvp.cz, ISSN: 1802-4785, financovaného z ESF a státního rozpočtu ČR. Provozováno Výzkumným ústavem pedagogickým v Praze.</dc:description>
  <cp:lastModifiedBy>agendator</cp:lastModifiedBy>
  <cp:revision>191</cp:revision>
  <dcterms:created xsi:type="dcterms:W3CDTF">2008-05-31T11:29:33Z</dcterms:created>
  <dcterms:modified xsi:type="dcterms:W3CDTF">2020-11-10T12:46:11Z</dcterms:modified>
</cp:coreProperties>
</file>