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16FAB477-0648-4AED-9BAF-7EC03E57A272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034E369-33C9-4318-BC38-737CC0AD3A1E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B477-0648-4AED-9BAF-7EC03E57A272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369-33C9-4318-BC38-737CC0AD3A1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B477-0648-4AED-9BAF-7EC03E57A272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369-33C9-4318-BC38-737CC0AD3A1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B477-0648-4AED-9BAF-7EC03E57A272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369-33C9-4318-BC38-737CC0AD3A1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16FAB477-0648-4AED-9BAF-7EC03E57A272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034E369-33C9-4318-BC38-737CC0AD3A1E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B477-0648-4AED-9BAF-7EC03E57A272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5034E369-33C9-4318-BC38-737CC0AD3A1E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B477-0648-4AED-9BAF-7EC03E57A272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5034E369-33C9-4318-BC38-737CC0AD3A1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B477-0648-4AED-9BAF-7EC03E57A272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369-33C9-4318-BC38-737CC0AD3A1E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B477-0648-4AED-9BAF-7EC03E57A272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369-33C9-4318-BC38-737CC0AD3A1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16FAB477-0648-4AED-9BAF-7EC03E57A272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034E369-33C9-4318-BC38-737CC0AD3A1E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16FAB477-0648-4AED-9BAF-7EC03E57A272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034E369-33C9-4318-BC38-737CC0AD3A1E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6FAB477-0648-4AED-9BAF-7EC03E57A272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034E369-33C9-4318-BC38-737CC0AD3A1E}" type="slidenum">
              <a:rPr lang="sk-SK" smtClean="0"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ymmoldava.sk/ICV/CELYWEB/1/delitelnost/znakydelitelnosti2.htm" TargetMode="External"/><Relationship Id="rId2" Type="http://schemas.openxmlformats.org/officeDocument/2006/relationships/hyperlink" Target="http://gymmoldava.sk/ICV/CELYWEB/1/delitelnost/znakydelitelnosti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sk-SK" sz="4800" b="1" dirty="0" smtClean="0">
                <a:solidFill>
                  <a:srgbClr val="FFFF00"/>
                </a:solidFill>
                <a:latin typeface="Adobe Caslon Pro" pitchFamily="18" charset="-18"/>
              </a:rPr>
              <a:t>DELITEĽNOSŤ PRIRODZENÝCH ČÍSEL </a:t>
            </a:r>
            <a:endParaRPr lang="sk-SK" sz="4800" b="1" dirty="0">
              <a:solidFill>
                <a:srgbClr val="FFFF00"/>
              </a:solidFill>
              <a:latin typeface="Adobe Caslon Pro" pitchFamily="18" charset="-18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743200" y="6235080"/>
            <a:ext cx="6400800" cy="622920"/>
          </a:xfrm>
        </p:spPr>
        <p:txBody>
          <a:bodyPr>
            <a:normAutofit/>
          </a:bodyPr>
          <a:lstStyle/>
          <a:p>
            <a:r>
              <a:rPr lang="sk-SK" sz="2400" b="1" dirty="0" smtClean="0"/>
              <a:t>Mgr. Veronika Luptovská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sk-SK" dirty="0" smtClean="0">
                <a:solidFill>
                  <a:srgbClr val="FFFF00"/>
                </a:solidFill>
                <a:latin typeface="Adobe Caslon Pro" pitchFamily="18" charset="-18"/>
              </a:rPr>
              <a:t>Príklady na precvičenie nájdete tu: </a:t>
            </a:r>
            <a:endParaRPr lang="sk-SK" dirty="0">
              <a:solidFill>
                <a:srgbClr val="FFFF00"/>
              </a:solidFill>
              <a:latin typeface="Adobe Caslon Pro" pitchFamily="18" charset="-1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http://gymmoldava.sk/ICV/CELYWEB/1/delitelnost/znakydelitelnosti.htm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>
                <a:hlinkClick r:id="rId3"/>
              </a:rPr>
              <a:t>http://gymmoldava.sk/ICV/CELYWEB/1/delitelnost/znakydelitelnosti2.htm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rgbClr val="FFFF00"/>
                </a:solidFill>
                <a:latin typeface="Adobe Caslon Pro" pitchFamily="18" charset="-18"/>
              </a:rPr>
              <a:t>OBSAH</a:t>
            </a:r>
            <a:endParaRPr lang="sk-SK" b="1" dirty="0">
              <a:solidFill>
                <a:srgbClr val="FFFF00"/>
              </a:solidFill>
              <a:latin typeface="Adobe Caslon Pro" pitchFamily="18" charset="-1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773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  <a:buBlip>
                <a:blip r:embed="rId2"/>
              </a:buBlip>
            </a:pPr>
            <a:r>
              <a:rPr lang="sk-SK" dirty="0" smtClean="0">
                <a:latin typeface="Adobe Caslon Pro" pitchFamily="18" charset="-18"/>
              </a:rPr>
              <a:t>Deliteľnosť dvoma</a:t>
            </a:r>
          </a:p>
          <a:p>
            <a:pPr>
              <a:lnSpc>
                <a:spcPct val="170000"/>
              </a:lnSpc>
              <a:buBlip>
                <a:blip r:embed="rId2"/>
              </a:buBlip>
            </a:pPr>
            <a:r>
              <a:rPr lang="sk-SK" dirty="0" smtClean="0">
                <a:latin typeface="Adobe Caslon Pro" pitchFamily="18" charset="-18"/>
              </a:rPr>
              <a:t>Deliteľnosť tromi</a:t>
            </a:r>
          </a:p>
          <a:p>
            <a:pPr>
              <a:lnSpc>
                <a:spcPct val="170000"/>
              </a:lnSpc>
              <a:buBlip>
                <a:blip r:embed="rId2"/>
              </a:buBlip>
            </a:pPr>
            <a:r>
              <a:rPr lang="sk-SK" dirty="0" smtClean="0">
                <a:latin typeface="Adobe Caslon Pro" pitchFamily="18" charset="-18"/>
              </a:rPr>
              <a:t>Deliteľnosť štyrmi</a:t>
            </a:r>
          </a:p>
          <a:p>
            <a:pPr>
              <a:lnSpc>
                <a:spcPct val="170000"/>
              </a:lnSpc>
              <a:buBlip>
                <a:blip r:embed="rId2"/>
              </a:buBlip>
            </a:pPr>
            <a:r>
              <a:rPr lang="sk-SK" dirty="0" smtClean="0">
                <a:latin typeface="Adobe Caslon Pro" pitchFamily="18" charset="-18"/>
              </a:rPr>
              <a:t>Deliteľnosť piatimi</a:t>
            </a:r>
          </a:p>
          <a:p>
            <a:pPr>
              <a:lnSpc>
                <a:spcPct val="170000"/>
              </a:lnSpc>
              <a:buBlip>
                <a:blip r:embed="rId2"/>
              </a:buBlip>
            </a:pPr>
            <a:r>
              <a:rPr lang="sk-SK" dirty="0" smtClean="0">
                <a:latin typeface="Adobe Caslon Pro" pitchFamily="18" charset="-18"/>
              </a:rPr>
              <a:t>Deliteľnosť šiestimi</a:t>
            </a:r>
          </a:p>
          <a:p>
            <a:pPr>
              <a:lnSpc>
                <a:spcPct val="170000"/>
              </a:lnSpc>
              <a:buBlip>
                <a:blip r:embed="rId2"/>
              </a:buBlip>
            </a:pPr>
            <a:r>
              <a:rPr lang="sk-SK" dirty="0" smtClean="0">
                <a:latin typeface="Adobe Caslon Pro" pitchFamily="18" charset="-18"/>
              </a:rPr>
              <a:t>Deliteľnosť deviatimi</a:t>
            </a:r>
          </a:p>
          <a:p>
            <a:pPr>
              <a:lnSpc>
                <a:spcPct val="170000"/>
              </a:lnSpc>
              <a:buBlip>
                <a:blip r:embed="rId2"/>
              </a:buBlip>
            </a:pPr>
            <a:r>
              <a:rPr lang="sk-SK" dirty="0" smtClean="0">
                <a:latin typeface="Adobe Caslon Pro" pitchFamily="18" charset="-18"/>
              </a:rPr>
              <a:t>Deliteľnosť desiatimi</a:t>
            </a:r>
            <a:endParaRPr lang="sk-SK" b="1" dirty="0">
              <a:latin typeface="Adobe Caslon Pro" pitchFamily="18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sk-SK" b="1" dirty="0" smtClean="0">
                <a:solidFill>
                  <a:srgbClr val="FFFF00"/>
                </a:solidFill>
                <a:latin typeface="Adobe Caslon Pro" pitchFamily="18" charset="-18"/>
              </a:rPr>
              <a:t>DELITEĽNOSŤ DVOMA</a:t>
            </a:r>
            <a:endParaRPr lang="sk-SK" b="1" dirty="0">
              <a:solidFill>
                <a:srgbClr val="FFFF00"/>
              </a:solidFill>
              <a:latin typeface="Adobe Caslon Pro" pitchFamily="18" charset="-1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4000" dirty="0" smtClean="0">
                <a:latin typeface="Adobe Caslon Pro" pitchFamily="18" charset="-18"/>
              </a:rPr>
              <a:t> Číslo je deliteľné </a:t>
            </a:r>
            <a:r>
              <a:rPr lang="sk-SK" sz="4000" dirty="0" smtClean="0">
                <a:solidFill>
                  <a:srgbClr val="FFFF00"/>
                </a:solidFill>
                <a:latin typeface="Adobe Caslon Pro" pitchFamily="18" charset="-18"/>
              </a:rPr>
              <a:t>dvoma</a:t>
            </a:r>
            <a:r>
              <a:rPr lang="sk-SK" sz="4000" dirty="0" smtClean="0">
                <a:latin typeface="Adobe Caslon Pro" pitchFamily="18" charset="-18"/>
              </a:rPr>
              <a:t>, ak je </a:t>
            </a:r>
            <a:r>
              <a:rPr lang="sk-SK" sz="4000" dirty="0" smtClean="0">
                <a:solidFill>
                  <a:srgbClr val="FFFF00"/>
                </a:solidFill>
                <a:latin typeface="Adobe Caslon Pro" pitchFamily="18" charset="-18"/>
              </a:rPr>
              <a:t>párne       </a:t>
            </a:r>
          </a:p>
          <a:p>
            <a:pPr>
              <a:buNone/>
            </a:pPr>
            <a:r>
              <a:rPr lang="sk-SK" sz="4000" dirty="0" smtClean="0">
                <a:solidFill>
                  <a:srgbClr val="FFFF00"/>
                </a:solidFill>
                <a:latin typeface="Adobe Caslon Pro" pitchFamily="18" charset="-18"/>
              </a:rPr>
              <a:t>   </a:t>
            </a:r>
            <a:r>
              <a:rPr lang="sk-SK" sz="3600" dirty="0" smtClean="0">
                <a:latin typeface="Adobe Caslon Pro" pitchFamily="18" charset="-18"/>
              </a:rPr>
              <a:t>(je ukončené jednou z číslic: 0, 2, 4, 6, 8).</a:t>
            </a:r>
          </a:p>
          <a:p>
            <a:pPr>
              <a:buNone/>
            </a:pPr>
            <a:endParaRPr lang="sk-SK" sz="4000" dirty="0" smtClean="0">
              <a:latin typeface="Adobe Caslon Pro" pitchFamily="18" charset="-18"/>
            </a:endParaRPr>
          </a:p>
          <a:p>
            <a:r>
              <a:rPr lang="sk-SK" sz="4000" dirty="0" smtClean="0">
                <a:latin typeface="Adobe Caslon Pro" pitchFamily="18" charset="-18"/>
              </a:rPr>
              <a:t> napríklad: 	2</a:t>
            </a:r>
            <a:r>
              <a:rPr lang="sk-SK" sz="4000" b="1" dirty="0" smtClean="0">
                <a:solidFill>
                  <a:srgbClr val="FFFF00"/>
                </a:solidFill>
                <a:latin typeface="Adobe Caslon Pro" pitchFamily="18" charset="-18"/>
              </a:rPr>
              <a:t>0</a:t>
            </a:r>
            <a:endParaRPr lang="sk-SK" sz="4000" dirty="0" smtClean="0">
              <a:latin typeface="Adobe Caslon Pro" pitchFamily="18" charset="-18"/>
            </a:endParaRPr>
          </a:p>
          <a:p>
            <a:pPr>
              <a:buNone/>
            </a:pPr>
            <a:r>
              <a:rPr lang="sk-SK" sz="4000" dirty="0" smtClean="0">
                <a:latin typeface="Adobe Caslon Pro" pitchFamily="18" charset="-18"/>
              </a:rPr>
              <a:t>				4</a:t>
            </a:r>
            <a:r>
              <a:rPr lang="sk-SK" sz="4000" b="1" dirty="0" smtClean="0">
                <a:solidFill>
                  <a:srgbClr val="FFFF00"/>
                </a:solidFill>
                <a:latin typeface="Adobe Caslon Pro" pitchFamily="18" charset="-18"/>
              </a:rPr>
              <a:t>6</a:t>
            </a:r>
            <a:endParaRPr lang="sk-SK" sz="4000" dirty="0" smtClean="0">
              <a:latin typeface="Adobe Caslon Pro" pitchFamily="18" charset="-18"/>
            </a:endParaRPr>
          </a:p>
          <a:p>
            <a:pPr>
              <a:buNone/>
            </a:pPr>
            <a:r>
              <a:rPr lang="sk-SK" sz="4000" dirty="0" smtClean="0">
                <a:latin typeface="Adobe Caslon Pro" pitchFamily="18" charset="-18"/>
              </a:rPr>
              <a:t>				5</a:t>
            </a:r>
            <a:r>
              <a:rPr lang="sk-SK" sz="4000" b="1" dirty="0" smtClean="0">
                <a:solidFill>
                  <a:srgbClr val="FFFF00"/>
                </a:solidFill>
                <a:latin typeface="Adobe Caslon Pro" pitchFamily="18" charset="-18"/>
              </a:rPr>
              <a:t>8</a:t>
            </a:r>
            <a:endParaRPr lang="sk-SK" sz="4000" dirty="0" smtClean="0">
              <a:latin typeface="Adobe Caslon Pro" pitchFamily="18" charset="-18"/>
            </a:endParaRPr>
          </a:p>
          <a:p>
            <a:pPr>
              <a:buNone/>
            </a:pPr>
            <a:r>
              <a:rPr lang="sk-SK" sz="4000" dirty="0" smtClean="0">
                <a:latin typeface="Adobe Caslon Pro" pitchFamily="18" charset="-18"/>
              </a:rPr>
              <a:t>				3</a:t>
            </a:r>
            <a:r>
              <a:rPr lang="sk-SK" sz="4000" b="1" dirty="0" smtClean="0">
                <a:solidFill>
                  <a:srgbClr val="FFFF00"/>
                </a:solidFill>
                <a:latin typeface="Adobe Caslon Pro" pitchFamily="18" charset="-18"/>
              </a:rPr>
              <a:t>4</a:t>
            </a:r>
            <a:endParaRPr lang="sk-SK" sz="3400" b="1" dirty="0">
              <a:solidFill>
                <a:srgbClr val="FFFF00"/>
              </a:solidFill>
              <a:latin typeface="Adobe Caslon Pro" pitchFamily="18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rgbClr val="FFFF00"/>
                </a:solidFill>
                <a:latin typeface="Adobe Caslon Pro" pitchFamily="18" charset="-18"/>
              </a:rPr>
              <a:t>DELITEĽNOSŤ TROMI </a:t>
            </a:r>
            <a:endParaRPr lang="sk-SK" b="1" dirty="0">
              <a:solidFill>
                <a:srgbClr val="FFFF00"/>
              </a:solidFill>
              <a:latin typeface="Adobe Caslon Pro" pitchFamily="18" charset="-1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4000" dirty="0" smtClean="0">
                <a:latin typeface="Adobe Caslon Pro" pitchFamily="18" charset="-18"/>
              </a:rPr>
              <a:t> Číslo je deliteľné </a:t>
            </a:r>
            <a:r>
              <a:rPr lang="sk-SK" sz="4000" dirty="0" smtClean="0">
                <a:solidFill>
                  <a:srgbClr val="FFFF00"/>
                </a:solidFill>
                <a:latin typeface="Adobe Caslon Pro" pitchFamily="18" charset="-18"/>
              </a:rPr>
              <a:t>tromi</a:t>
            </a:r>
            <a:r>
              <a:rPr lang="sk-SK" sz="4000" dirty="0" smtClean="0">
                <a:latin typeface="Adobe Caslon Pro" pitchFamily="18" charset="-18"/>
              </a:rPr>
              <a:t>, ak je jeho                 </a:t>
            </a:r>
          </a:p>
          <a:p>
            <a:pPr>
              <a:buNone/>
            </a:pPr>
            <a:r>
              <a:rPr lang="sk-SK" sz="4000" dirty="0" smtClean="0">
                <a:latin typeface="Adobe Caslon Pro" pitchFamily="18" charset="-18"/>
              </a:rPr>
              <a:t>    </a:t>
            </a:r>
            <a:r>
              <a:rPr lang="sk-SK" sz="4000" dirty="0" smtClean="0">
                <a:solidFill>
                  <a:srgbClr val="FFFF00"/>
                </a:solidFill>
                <a:latin typeface="Adobe Caslon Pro" pitchFamily="18" charset="-18"/>
              </a:rPr>
              <a:t>ciferný súčet deliteľný 3</a:t>
            </a:r>
            <a:r>
              <a:rPr lang="sk-SK" sz="4000" dirty="0" smtClean="0">
                <a:latin typeface="Adobe Caslon Pro" pitchFamily="18" charset="-18"/>
              </a:rPr>
              <a:t>.</a:t>
            </a:r>
          </a:p>
          <a:p>
            <a:endParaRPr lang="sk-SK" dirty="0" smtClean="0">
              <a:latin typeface="Adobe Caslon Pro" pitchFamily="18" charset="-18"/>
            </a:endParaRPr>
          </a:p>
          <a:p>
            <a:r>
              <a:rPr lang="sk-SK" dirty="0" smtClean="0">
                <a:latin typeface="Adobe Caslon Pro" pitchFamily="18" charset="-18"/>
              </a:rPr>
              <a:t>  napríklad:	</a:t>
            </a:r>
            <a:r>
              <a:rPr lang="sk-SK" b="1" dirty="0" smtClean="0">
                <a:latin typeface="Adobe Caslon Pro" pitchFamily="18" charset="-18"/>
              </a:rPr>
              <a:t>15</a:t>
            </a:r>
            <a:r>
              <a:rPr lang="sk-SK" dirty="0" smtClean="0">
                <a:latin typeface="Adobe Caslon Pro" pitchFamily="18" charset="-18"/>
              </a:rPr>
              <a:t> (1 + 5 = </a:t>
            </a:r>
            <a:r>
              <a:rPr lang="sk-SK" dirty="0" smtClean="0">
                <a:solidFill>
                  <a:srgbClr val="FFFF00"/>
                </a:solidFill>
                <a:latin typeface="Adobe Caslon Pro" pitchFamily="18" charset="-18"/>
              </a:rPr>
              <a:t>6</a:t>
            </a:r>
            <a:r>
              <a:rPr lang="sk-SK" dirty="0" smtClean="0">
                <a:latin typeface="Adobe Caslon Pro" pitchFamily="18" charset="-18"/>
              </a:rPr>
              <a:t>)  </a:t>
            </a:r>
          </a:p>
          <a:p>
            <a:pPr>
              <a:buNone/>
            </a:pPr>
            <a:r>
              <a:rPr lang="sk-SK" dirty="0">
                <a:latin typeface="Adobe Caslon Pro" pitchFamily="18" charset="-18"/>
              </a:rPr>
              <a:t> </a:t>
            </a:r>
            <a:r>
              <a:rPr lang="sk-SK" dirty="0" smtClean="0">
                <a:latin typeface="Adobe Caslon Pro" pitchFamily="18" charset="-18"/>
              </a:rPr>
              <a:t>               	 	</a:t>
            </a:r>
            <a:r>
              <a:rPr lang="sk-SK" b="1" dirty="0" smtClean="0">
                <a:latin typeface="Adobe Caslon Pro" pitchFamily="18" charset="-18"/>
              </a:rPr>
              <a:t>27</a:t>
            </a:r>
            <a:r>
              <a:rPr lang="sk-SK" dirty="0" smtClean="0">
                <a:latin typeface="Adobe Caslon Pro" pitchFamily="18" charset="-18"/>
              </a:rPr>
              <a:t> (2 + 7 = </a:t>
            </a:r>
            <a:r>
              <a:rPr lang="sk-SK" dirty="0" smtClean="0">
                <a:solidFill>
                  <a:srgbClr val="FFFF00"/>
                </a:solidFill>
                <a:latin typeface="Adobe Caslon Pro" pitchFamily="18" charset="-18"/>
              </a:rPr>
              <a:t>9</a:t>
            </a:r>
            <a:r>
              <a:rPr lang="sk-SK" dirty="0" smtClean="0">
                <a:latin typeface="Adobe Caslon Pro" pitchFamily="18" charset="-18"/>
              </a:rPr>
              <a:t>)</a:t>
            </a:r>
          </a:p>
          <a:p>
            <a:pPr>
              <a:buNone/>
            </a:pPr>
            <a:r>
              <a:rPr lang="sk-SK" dirty="0">
                <a:latin typeface="Adobe Caslon Pro" pitchFamily="18" charset="-18"/>
              </a:rPr>
              <a:t>	</a:t>
            </a:r>
            <a:r>
              <a:rPr lang="sk-SK" dirty="0" smtClean="0">
                <a:latin typeface="Adobe Caslon Pro" pitchFamily="18" charset="-18"/>
              </a:rPr>
              <a:t>			</a:t>
            </a:r>
            <a:r>
              <a:rPr lang="sk-SK" b="1" dirty="0" smtClean="0">
                <a:latin typeface="Adobe Caslon Pro" pitchFamily="18" charset="-18"/>
              </a:rPr>
              <a:t>39</a:t>
            </a:r>
            <a:r>
              <a:rPr lang="sk-SK" dirty="0" smtClean="0">
                <a:latin typeface="Adobe Caslon Pro" pitchFamily="18" charset="-18"/>
              </a:rPr>
              <a:t> (3 + 9 = </a:t>
            </a:r>
            <a:r>
              <a:rPr lang="sk-SK" dirty="0" smtClean="0">
                <a:solidFill>
                  <a:srgbClr val="FFFF00"/>
                </a:solidFill>
                <a:latin typeface="Adobe Caslon Pro" pitchFamily="18" charset="-18"/>
              </a:rPr>
              <a:t>12</a:t>
            </a:r>
            <a:r>
              <a:rPr lang="sk-SK" dirty="0" smtClean="0">
                <a:latin typeface="Adobe Caslon Pro" pitchFamily="18" charset="-18"/>
              </a:rPr>
              <a:t>)</a:t>
            </a:r>
          </a:p>
          <a:p>
            <a:pPr>
              <a:buNone/>
            </a:pPr>
            <a:r>
              <a:rPr lang="sk-SK" dirty="0">
                <a:latin typeface="Adobe Caslon Pro" pitchFamily="18" charset="-18"/>
              </a:rPr>
              <a:t>	</a:t>
            </a:r>
            <a:r>
              <a:rPr lang="sk-SK" dirty="0" smtClean="0">
                <a:latin typeface="Adobe Caslon Pro" pitchFamily="18" charset="-18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rgbClr val="FFFF00"/>
                </a:solidFill>
                <a:latin typeface="Adobe Caslon Pro" pitchFamily="18" charset="-18"/>
              </a:rPr>
              <a:t>DELITEĽNOSŤ ŠTYRMI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>
                <a:latin typeface="Adobe Caslon Pro" pitchFamily="18" charset="-18"/>
              </a:rPr>
              <a:t> </a:t>
            </a:r>
            <a:r>
              <a:rPr lang="sk-SK" sz="4300" dirty="0" smtClean="0">
                <a:latin typeface="Adobe Caslon Pro" pitchFamily="18" charset="-18"/>
              </a:rPr>
              <a:t>Číslo je deliteľné </a:t>
            </a:r>
            <a:r>
              <a:rPr lang="sk-SK" sz="4300" dirty="0" smtClean="0">
                <a:solidFill>
                  <a:srgbClr val="FFFF00"/>
                </a:solidFill>
                <a:latin typeface="Adobe Caslon Pro" pitchFamily="18" charset="-18"/>
              </a:rPr>
              <a:t>štyrmi</a:t>
            </a:r>
            <a:r>
              <a:rPr lang="sk-SK" sz="4300" dirty="0" smtClean="0">
                <a:latin typeface="Adobe Caslon Pro" pitchFamily="18" charset="-18"/>
              </a:rPr>
              <a:t>, ak je jeho                 </a:t>
            </a:r>
          </a:p>
          <a:p>
            <a:pPr>
              <a:buNone/>
            </a:pPr>
            <a:r>
              <a:rPr lang="sk-SK" sz="4300" dirty="0" smtClean="0">
                <a:latin typeface="Adobe Caslon Pro" pitchFamily="18" charset="-18"/>
              </a:rPr>
              <a:t>    </a:t>
            </a:r>
            <a:r>
              <a:rPr lang="sk-SK" sz="4300" dirty="0" smtClean="0">
                <a:solidFill>
                  <a:srgbClr val="FFFF00"/>
                </a:solidFill>
                <a:latin typeface="Adobe Caslon Pro" pitchFamily="18" charset="-18"/>
              </a:rPr>
              <a:t>posledné dvojčíslo	 deliteľné 4</a:t>
            </a:r>
            <a:r>
              <a:rPr lang="sk-SK" sz="4300" dirty="0" smtClean="0">
                <a:latin typeface="Adobe Caslon Pro" pitchFamily="18" charset="-18"/>
              </a:rPr>
              <a:t>.</a:t>
            </a:r>
          </a:p>
          <a:p>
            <a:pPr>
              <a:buNone/>
            </a:pPr>
            <a:endParaRPr lang="sk-SK" dirty="0" smtClean="0">
              <a:solidFill>
                <a:srgbClr val="FFFF00"/>
              </a:solidFill>
              <a:latin typeface="Adobe Caslon Pro" pitchFamily="18" charset="-18"/>
            </a:endParaRPr>
          </a:p>
          <a:p>
            <a:pPr>
              <a:buNone/>
            </a:pPr>
            <a:endParaRPr lang="sk-SK" dirty="0" smtClean="0">
              <a:solidFill>
                <a:srgbClr val="FFFF00"/>
              </a:solidFill>
              <a:latin typeface="Adobe Caslon Pro" pitchFamily="18" charset="-18"/>
            </a:endParaRPr>
          </a:p>
          <a:p>
            <a:r>
              <a:rPr lang="sk-SK" dirty="0" smtClean="0">
                <a:latin typeface="Adobe Caslon Pro" pitchFamily="18" charset="-18"/>
              </a:rPr>
              <a:t> </a:t>
            </a:r>
            <a:r>
              <a:rPr lang="sk-SK" sz="3600" dirty="0" smtClean="0">
                <a:latin typeface="Adobe Caslon Pro" pitchFamily="18" charset="-18"/>
              </a:rPr>
              <a:t>napríklad:	2</a:t>
            </a:r>
            <a:r>
              <a:rPr lang="sk-SK" sz="3600" dirty="0" smtClean="0">
                <a:solidFill>
                  <a:srgbClr val="FFFF00"/>
                </a:solidFill>
                <a:latin typeface="Adobe Caslon Pro" pitchFamily="18" charset="-18"/>
              </a:rPr>
              <a:t>12</a:t>
            </a:r>
          </a:p>
          <a:p>
            <a:pPr>
              <a:buNone/>
            </a:pPr>
            <a:r>
              <a:rPr lang="sk-SK" sz="3600" dirty="0" smtClean="0">
                <a:solidFill>
                  <a:srgbClr val="FFFF00"/>
                </a:solidFill>
                <a:latin typeface="Adobe Caslon Pro" pitchFamily="18" charset="-18"/>
              </a:rPr>
              <a:t>				</a:t>
            </a:r>
            <a:r>
              <a:rPr lang="sk-SK" sz="3600" dirty="0">
                <a:latin typeface="Adobe Caslon Pro" pitchFamily="18" charset="-18"/>
              </a:rPr>
              <a:t>1</a:t>
            </a:r>
            <a:r>
              <a:rPr lang="sk-SK" sz="3600" dirty="0" smtClean="0">
                <a:latin typeface="Adobe Caslon Pro" pitchFamily="18" charset="-18"/>
              </a:rPr>
              <a:t>1</a:t>
            </a:r>
            <a:r>
              <a:rPr lang="sk-SK" sz="3600" dirty="0" smtClean="0">
                <a:solidFill>
                  <a:srgbClr val="FFFF00"/>
                </a:solidFill>
                <a:latin typeface="Adobe Caslon Pro" pitchFamily="18" charset="-18"/>
              </a:rPr>
              <a:t>24</a:t>
            </a:r>
          </a:p>
          <a:p>
            <a:pPr>
              <a:buNone/>
            </a:pPr>
            <a:r>
              <a:rPr lang="sk-SK" sz="3600" dirty="0" smtClean="0">
                <a:latin typeface="Adobe Caslon Pro" pitchFamily="18" charset="-18"/>
              </a:rPr>
              <a:t>				3</a:t>
            </a:r>
            <a:r>
              <a:rPr lang="sk-SK" sz="3600" dirty="0" smtClean="0">
                <a:solidFill>
                  <a:srgbClr val="FFFF00"/>
                </a:solidFill>
                <a:latin typeface="Adobe Caslon Pro" pitchFamily="18" charset="-18"/>
              </a:rPr>
              <a:t>16</a:t>
            </a:r>
          </a:p>
          <a:p>
            <a:pPr>
              <a:buNone/>
            </a:pPr>
            <a:r>
              <a:rPr lang="sk-SK" sz="3600" dirty="0" smtClean="0">
                <a:latin typeface="Adobe Caslon Pro" pitchFamily="18" charset="-18"/>
              </a:rPr>
              <a:t>				54</a:t>
            </a:r>
            <a:r>
              <a:rPr lang="sk-SK" sz="3600" dirty="0" smtClean="0">
                <a:solidFill>
                  <a:srgbClr val="FFFF00"/>
                </a:solidFill>
                <a:latin typeface="Adobe Caslon Pro" pitchFamily="18" charset="-18"/>
              </a:rPr>
              <a:t>44</a:t>
            </a:r>
          </a:p>
          <a:p>
            <a:pPr>
              <a:buNone/>
            </a:pPr>
            <a:r>
              <a:rPr lang="sk-SK" sz="3600" dirty="0" smtClean="0">
                <a:latin typeface="Adobe Caslon Pro" pitchFamily="18" charset="-18"/>
              </a:rPr>
              <a:t>				85</a:t>
            </a:r>
            <a:r>
              <a:rPr lang="sk-SK" sz="3600" dirty="0" smtClean="0">
                <a:solidFill>
                  <a:srgbClr val="FFFF00"/>
                </a:solidFill>
                <a:latin typeface="Adobe Caslon Pro" pitchFamily="18" charset="-18"/>
              </a:rPr>
              <a:t>36</a:t>
            </a:r>
          </a:p>
          <a:p>
            <a:pPr>
              <a:buNone/>
            </a:pPr>
            <a:r>
              <a:rPr lang="sk-SK" dirty="0" smtClean="0">
                <a:solidFill>
                  <a:srgbClr val="FFFF00"/>
                </a:solidFill>
                <a:latin typeface="Adobe Caslon Pro" pitchFamily="18" charset="-18"/>
              </a:rPr>
              <a:t>				</a:t>
            </a:r>
          </a:p>
          <a:p>
            <a:pPr>
              <a:buNone/>
            </a:pPr>
            <a:endParaRPr lang="sk-SK" dirty="0" smtClean="0">
              <a:solidFill>
                <a:srgbClr val="FFFF00"/>
              </a:solidFill>
              <a:latin typeface="Adobe Caslon Pro" pitchFamily="18" charset="-18"/>
            </a:endParaRPr>
          </a:p>
          <a:p>
            <a:pPr>
              <a:buNone/>
            </a:pPr>
            <a:endParaRPr lang="sk-SK" dirty="0" smtClean="0">
              <a:solidFill>
                <a:srgbClr val="FFFF00"/>
              </a:solidFill>
              <a:latin typeface="Adobe Caslon Pro" pitchFamily="18" charset="-18"/>
            </a:endParaRP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rgbClr val="FFFF00"/>
                </a:solidFill>
                <a:latin typeface="Adobe Caslon Pro" pitchFamily="18" charset="-18"/>
              </a:rPr>
              <a:t>DELITEĽNOSŤ PIATIMI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k-SK" dirty="0" smtClean="0">
                <a:latin typeface="Adobe Caslon Pro" pitchFamily="18" charset="-18"/>
              </a:rPr>
              <a:t> </a:t>
            </a:r>
            <a:r>
              <a:rPr lang="sk-SK" sz="8400" dirty="0" smtClean="0">
                <a:latin typeface="Adobe Caslon Pro" pitchFamily="18" charset="-18"/>
              </a:rPr>
              <a:t>Číslo je deliteľné </a:t>
            </a:r>
            <a:r>
              <a:rPr lang="sk-SK" sz="8400" dirty="0" smtClean="0">
                <a:solidFill>
                  <a:srgbClr val="FFFF00"/>
                </a:solidFill>
                <a:latin typeface="Adobe Caslon Pro" pitchFamily="18" charset="-18"/>
              </a:rPr>
              <a:t>piatimi</a:t>
            </a:r>
            <a:r>
              <a:rPr lang="sk-SK" sz="8400" dirty="0" smtClean="0">
                <a:latin typeface="Adobe Caslon Pro" pitchFamily="18" charset="-18"/>
              </a:rPr>
              <a:t>, ak je na    </a:t>
            </a:r>
          </a:p>
          <a:p>
            <a:pPr>
              <a:buNone/>
            </a:pPr>
            <a:r>
              <a:rPr lang="sk-SK" sz="8400" dirty="0" smtClean="0">
                <a:latin typeface="Adobe Caslon Pro" pitchFamily="18" charset="-18"/>
              </a:rPr>
              <a:t>   konci </a:t>
            </a:r>
            <a:r>
              <a:rPr lang="sk-SK" sz="8400" dirty="0" smtClean="0">
                <a:solidFill>
                  <a:srgbClr val="FFFF00"/>
                </a:solidFill>
                <a:latin typeface="Adobe Caslon Pro" pitchFamily="18" charset="-18"/>
              </a:rPr>
              <a:t>0 </a:t>
            </a:r>
            <a:r>
              <a:rPr lang="sk-SK" sz="8400" dirty="0" smtClean="0">
                <a:latin typeface="Adobe Caslon Pro" pitchFamily="18" charset="-18"/>
              </a:rPr>
              <a:t>alebo </a:t>
            </a:r>
            <a:r>
              <a:rPr lang="sk-SK" sz="8400" dirty="0" smtClean="0">
                <a:solidFill>
                  <a:srgbClr val="FFFF00"/>
                </a:solidFill>
                <a:latin typeface="Adobe Caslon Pro" pitchFamily="18" charset="-18"/>
              </a:rPr>
              <a:t>5</a:t>
            </a:r>
            <a:r>
              <a:rPr lang="sk-SK" sz="8400" dirty="0" smtClean="0">
                <a:latin typeface="Adobe Caslon Pro" pitchFamily="18" charset="-18"/>
              </a:rPr>
              <a:t>.</a:t>
            </a:r>
          </a:p>
          <a:p>
            <a:pPr>
              <a:buNone/>
            </a:pPr>
            <a:endParaRPr lang="sk-SK" sz="4700" dirty="0" smtClean="0">
              <a:solidFill>
                <a:srgbClr val="FFFF00"/>
              </a:solidFill>
              <a:latin typeface="Adobe Caslon Pro" pitchFamily="18" charset="-18"/>
            </a:endParaRPr>
          </a:p>
          <a:p>
            <a:pPr>
              <a:buNone/>
            </a:pPr>
            <a:endParaRPr lang="sk-SK" sz="4700" dirty="0" smtClean="0">
              <a:solidFill>
                <a:srgbClr val="FFFF00"/>
              </a:solidFill>
              <a:latin typeface="Adobe Caslon Pro" pitchFamily="18" charset="-18"/>
            </a:endParaRPr>
          </a:p>
          <a:p>
            <a:pPr>
              <a:buNone/>
            </a:pPr>
            <a:endParaRPr lang="sk-SK" sz="4700" dirty="0" smtClean="0">
              <a:solidFill>
                <a:srgbClr val="FFFF00"/>
              </a:solidFill>
              <a:latin typeface="Adobe Caslon Pro" pitchFamily="18" charset="-18"/>
            </a:endParaRPr>
          </a:p>
          <a:p>
            <a:pPr>
              <a:buNone/>
            </a:pPr>
            <a:endParaRPr lang="sk-SK" sz="4000" dirty="0" smtClean="0">
              <a:solidFill>
                <a:srgbClr val="FFFF00"/>
              </a:solidFill>
              <a:latin typeface="Adobe Caslon Pro" pitchFamily="18" charset="-18"/>
            </a:endParaRPr>
          </a:p>
          <a:p>
            <a:r>
              <a:rPr lang="sk-SK" sz="4000" dirty="0" smtClean="0">
                <a:latin typeface="Adobe Caslon Pro" pitchFamily="18" charset="-18"/>
              </a:rPr>
              <a:t> </a:t>
            </a:r>
            <a:r>
              <a:rPr lang="sk-SK" sz="7600" dirty="0" smtClean="0">
                <a:latin typeface="Adobe Caslon Pro" pitchFamily="18" charset="-18"/>
              </a:rPr>
              <a:t>napríklad:	5</a:t>
            </a:r>
            <a:r>
              <a:rPr lang="sk-SK" sz="7600" dirty="0" smtClean="0">
                <a:solidFill>
                  <a:srgbClr val="FFFF00"/>
                </a:solidFill>
                <a:latin typeface="Adobe Caslon Pro" pitchFamily="18" charset="-18"/>
              </a:rPr>
              <a:t>0</a:t>
            </a:r>
          </a:p>
          <a:p>
            <a:pPr>
              <a:buNone/>
            </a:pPr>
            <a:r>
              <a:rPr lang="sk-SK" sz="7600" dirty="0" smtClean="0">
                <a:latin typeface="Adobe Caslon Pro" pitchFamily="18" charset="-18"/>
              </a:rPr>
              <a:t>				4</a:t>
            </a:r>
            <a:r>
              <a:rPr lang="sk-SK" sz="7600" dirty="0" smtClean="0">
                <a:solidFill>
                  <a:srgbClr val="FFFF00"/>
                </a:solidFill>
                <a:latin typeface="Adobe Caslon Pro" pitchFamily="18" charset="-18"/>
              </a:rPr>
              <a:t>5</a:t>
            </a:r>
          </a:p>
          <a:p>
            <a:pPr>
              <a:buNone/>
            </a:pPr>
            <a:r>
              <a:rPr lang="sk-SK" sz="7600" dirty="0" smtClean="0">
                <a:latin typeface="Adobe Caslon Pro" pitchFamily="18" charset="-18"/>
              </a:rPr>
              <a:t>				12</a:t>
            </a:r>
            <a:r>
              <a:rPr lang="sk-SK" sz="7600" dirty="0" smtClean="0">
                <a:solidFill>
                  <a:srgbClr val="FFFF00"/>
                </a:solidFill>
                <a:latin typeface="Adobe Caslon Pro" pitchFamily="18" charset="-18"/>
              </a:rPr>
              <a:t>0</a:t>
            </a:r>
          </a:p>
          <a:p>
            <a:pPr>
              <a:buNone/>
            </a:pPr>
            <a:r>
              <a:rPr lang="sk-SK" sz="7600" dirty="0" smtClean="0">
                <a:latin typeface="Adobe Caslon Pro" pitchFamily="18" charset="-18"/>
              </a:rPr>
              <a:t>				30</a:t>
            </a:r>
            <a:r>
              <a:rPr lang="sk-SK" sz="7600" dirty="0" smtClean="0">
                <a:solidFill>
                  <a:srgbClr val="FFFF00"/>
                </a:solidFill>
                <a:latin typeface="Adobe Caslon Pro" pitchFamily="18" charset="-18"/>
              </a:rPr>
              <a:t>5</a:t>
            </a:r>
          </a:p>
          <a:p>
            <a:pPr>
              <a:buNone/>
            </a:pPr>
            <a:r>
              <a:rPr lang="sk-SK" sz="4000" dirty="0" smtClean="0">
                <a:latin typeface="Adobe Caslon Pro" pitchFamily="18" charset="-18"/>
              </a:rPr>
              <a:t>				</a:t>
            </a:r>
          </a:p>
          <a:p>
            <a:pPr>
              <a:buNone/>
            </a:pPr>
            <a:r>
              <a:rPr lang="sk-SK" sz="4000" dirty="0" smtClean="0">
                <a:latin typeface="Adobe Caslon Pro" pitchFamily="18" charset="-18"/>
              </a:rPr>
              <a:t>				</a:t>
            </a:r>
            <a:endParaRPr lang="sk-SK" sz="3100" dirty="0" smtClean="0">
              <a:latin typeface="Adobe Caslon Pro" pitchFamily="18" charset="-18"/>
            </a:endParaRPr>
          </a:p>
          <a:p>
            <a:pPr>
              <a:buNone/>
            </a:pPr>
            <a:r>
              <a:rPr lang="sk-SK" dirty="0" smtClean="0">
                <a:latin typeface="Adobe Caslon Pro" pitchFamily="18" charset="-18"/>
              </a:rPr>
              <a:t>    </a:t>
            </a:r>
            <a:endParaRPr lang="sk-SK" dirty="0" smtClean="0">
              <a:solidFill>
                <a:srgbClr val="FFFF00"/>
              </a:solidFill>
              <a:latin typeface="Adobe Caslon Pro" pitchFamily="18" charset="-18"/>
            </a:endParaRP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rgbClr val="FFFF00"/>
                </a:solidFill>
                <a:latin typeface="Adobe Caslon Pro" pitchFamily="18" charset="-18"/>
              </a:rPr>
              <a:t>DELITEĽNOSŤ ŠIESTIMI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sz="4000" dirty="0" smtClean="0">
                <a:latin typeface="Adobe Caslon Pro" pitchFamily="18" charset="-18"/>
              </a:rPr>
              <a:t> Číslo je deliteľné </a:t>
            </a:r>
            <a:r>
              <a:rPr lang="sk-SK" sz="4000" dirty="0" smtClean="0">
                <a:solidFill>
                  <a:srgbClr val="FFFF00"/>
                </a:solidFill>
                <a:latin typeface="Adobe Caslon Pro" pitchFamily="18" charset="-18"/>
              </a:rPr>
              <a:t>šiestimi</a:t>
            </a:r>
            <a:r>
              <a:rPr lang="sk-SK" sz="4000" dirty="0" smtClean="0">
                <a:latin typeface="Adobe Caslon Pro" pitchFamily="18" charset="-18"/>
              </a:rPr>
              <a:t>, ak je </a:t>
            </a:r>
            <a:r>
              <a:rPr lang="sk-SK" sz="4000" dirty="0" smtClean="0">
                <a:solidFill>
                  <a:srgbClr val="FFFF00"/>
                </a:solidFill>
                <a:latin typeface="Adobe Caslon Pro" pitchFamily="18" charset="-18"/>
              </a:rPr>
              <a:t>párne</a:t>
            </a:r>
            <a:r>
              <a:rPr lang="sk-SK" sz="4000" dirty="0" smtClean="0">
                <a:latin typeface="Adobe Caslon Pro" pitchFamily="18" charset="-18"/>
              </a:rPr>
              <a:t> a deliteľné </a:t>
            </a:r>
            <a:r>
              <a:rPr lang="sk-SK" sz="4000" dirty="0" smtClean="0">
                <a:solidFill>
                  <a:srgbClr val="FFFF00"/>
                </a:solidFill>
                <a:latin typeface="Adobe Caslon Pro" pitchFamily="18" charset="-18"/>
              </a:rPr>
              <a:t>tromi </a:t>
            </a:r>
            <a:r>
              <a:rPr lang="sk-SK" sz="4000" dirty="0" smtClean="0">
                <a:latin typeface="Adobe Caslon Pro" pitchFamily="18" charset="-18"/>
              </a:rPr>
              <a:t>(je deliteľné 2 a 3 súčasne)  </a:t>
            </a:r>
          </a:p>
          <a:p>
            <a:pPr marL="0" indent="0">
              <a:buNone/>
            </a:pPr>
            <a:endParaRPr lang="sk-SK" sz="4000" i="1" dirty="0" smtClean="0"/>
          </a:p>
          <a:p>
            <a:pPr marL="0" indent="0">
              <a:buNone/>
            </a:pPr>
            <a:r>
              <a:rPr lang="sk-SK" sz="4000" i="1" dirty="0" smtClean="0">
                <a:latin typeface="Adobe Caslon Pro"/>
              </a:rPr>
              <a:t>Napr</a:t>
            </a:r>
            <a:r>
              <a:rPr lang="sk-SK" sz="4000" dirty="0">
                <a:latin typeface="Adobe Caslon Pro"/>
              </a:rPr>
              <a:t>.: 7</a:t>
            </a:r>
            <a:r>
              <a:rPr lang="sk-SK" sz="4000" b="1" dirty="0">
                <a:latin typeface="Adobe Caslon Pro"/>
              </a:rPr>
              <a:t>8 </a:t>
            </a:r>
            <a:r>
              <a:rPr lang="sk-SK" sz="4000" dirty="0">
                <a:latin typeface="Adobe Caslon Pro"/>
              </a:rPr>
              <a:t>– je párne, znamená že je deliteľné dvoma</a:t>
            </a:r>
          </a:p>
          <a:p>
            <a:pPr marL="0" indent="0">
              <a:buNone/>
            </a:pPr>
            <a:r>
              <a:rPr lang="sk-SK" sz="4000" dirty="0">
                <a:latin typeface="Adobe Caslon Pro"/>
              </a:rPr>
              <a:t>	</a:t>
            </a:r>
            <a:r>
              <a:rPr lang="sk-SK" sz="4000" dirty="0" smtClean="0">
                <a:latin typeface="Adobe Caslon Pro"/>
              </a:rPr>
              <a:t> 78 </a:t>
            </a:r>
            <a:r>
              <a:rPr lang="sk-SK" sz="4000" dirty="0">
                <a:latin typeface="Adobe Caslon Pro"/>
              </a:rPr>
              <a:t>= 7 + 8 = 15 -  je deliteľné tromi, tak aj číslo 78 je deliteľné tromi. </a:t>
            </a:r>
          </a:p>
          <a:p>
            <a:pPr marL="0" indent="0">
              <a:buNone/>
            </a:pPr>
            <a:r>
              <a:rPr lang="sk-SK" sz="4000" dirty="0" smtClean="0">
                <a:latin typeface="Adobe Caslon Pro"/>
              </a:rPr>
              <a:t>	Spĺňa </a:t>
            </a:r>
            <a:r>
              <a:rPr lang="sk-SK" sz="4000" dirty="0">
                <a:latin typeface="Adobe Caslon Pro"/>
              </a:rPr>
              <a:t>podmienku – deliteľné dvoma a tromi zároveň, </a:t>
            </a:r>
            <a:r>
              <a:rPr lang="sk-SK" sz="4000" dirty="0" smtClean="0">
                <a:latin typeface="Adobe Caslon Pro"/>
              </a:rPr>
              <a:t>čiže </a:t>
            </a:r>
            <a:r>
              <a:rPr lang="sk-SK" sz="4000" dirty="0">
                <a:latin typeface="Adobe Caslon Pro"/>
              </a:rPr>
              <a:t>číslo 78 je deliteľné </a:t>
            </a:r>
            <a:r>
              <a:rPr lang="sk-SK" sz="4000" dirty="0" smtClean="0">
                <a:latin typeface="Adobe Caslon Pro"/>
              </a:rPr>
              <a:t>aj </a:t>
            </a:r>
            <a:r>
              <a:rPr lang="sk-SK" sz="4000" dirty="0">
                <a:latin typeface="Adobe Caslon Pro"/>
              </a:rPr>
              <a:t>šiestimi</a:t>
            </a:r>
          </a:p>
          <a:p>
            <a:pPr>
              <a:buNone/>
            </a:pPr>
            <a:r>
              <a:rPr lang="sk-SK" dirty="0" smtClean="0">
                <a:latin typeface="Adobe Caslon Pro" pitchFamily="18" charset="-18"/>
              </a:rPr>
              <a:t>   </a:t>
            </a:r>
          </a:p>
          <a:p>
            <a:pPr marL="0" indent="0">
              <a:buNone/>
            </a:pPr>
            <a:r>
              <a:rPr lang="sk-SK" sz="3600" dirty="0" smtClean="0">
                <a:latin typeface="Adobe Caslon Pro" pitchFamily="18" charset="-18"/>
              </a:rPr>
              <a:t>21</a:t>
            </a:r>
            <a:r>
              <a:rPr lang="sk-SK" sz="3600" dirty="0" smtClean="0">
                <a:solidFill>
                  <a:srgbClr val="FFFF00"/>
                </a:solidFill>
                <a:latin typeface="Adobe Caslon Pro" pitchFamily="18" charset="-18"/>
              </a:rPr>
              <a:t>0</a:t>
            </a:r>
            <a:r>
              <a:rPr lang="sk-SK" sz="3600" dirty="0" smtClean="0">
                <a:latin typeface="Adobe Caslon Pro" pitchFamily="18" charset="-18"/>
              </a:rPr>
              <a:t> – je párne, 2 + 1 + 0 = </a:t>
            </a:r>
            <a:r>
              <a:rPr lang="sk-SK" sz="3600" dirty="0" smtClean="0">
                <a:solidFill>
                  <a:srgbClr val="FFFF00"/>
                </a:solidFill>
                <a:latin typeface="Adobe Caslon Pro" pitchFamily="18" charset="-18"/>
              </a:rPr>
              <a:t>3		     	</a:t>
            </a:r>
          </a:p>
          <a:p>
            <a:pPr marL="0" indent="0">
              <a:buNone/>
            </a:pPr>
            <a:r>
              <a:rPr lang="sk-SK" sz="3600" dirty="0" smtClean="0">
                <a:latin typeface="Adobe Caslon Pro" pitchFamily="18" charset="-18"/>
              </a:rPr>
              <a:t>16</a:t>
            </a:r>
            <a:r>
              <a:rPr lang="sk-SK" sz="3600" dirty="0" smtClean="0">
                <a:solidFill>
                  <a:srgbClr val="FFFF00"/>
                </a:solidFill>
                <a:latin typeface="Adobe Caslon Pro" pitchFamily="18" charset="-18"/>
              </a:rPr>
              <a:t>2 </a:t>
            </a:r>
            <a:r>
              <a:rPr lang="sk-SK" sz="3600" dirty="0" smtClean="0">
                <a:latin typeface="Adobe Caslon Pro" pitchFamily="18" charset="-18"/>
              </a:rPr>
              <a:t>–</a:t>
            </a:r>
            <a:r>
              <a:rPr lang="sk-SK" sz="3600" dirty="0" smtClean="0">
                <a:solidFill>
                  <a:srgbClr val="FFFF00"/>
                </a:solidFill>
                <a:latin typeface="Adobe Caslon Pro" pitchFamily="18" charset="-18"/>
              </a:rPr>
              <a:t> </a:t>
            </a:r>
            <a:r>
              <a:rPr lang="sk-SK" sz="3600" dirty="0" smtClean="0">
                <a:latin typeface="Adobe Caslon Pro" pitchFamily="18" charset="-18"/>
              </a:rPr>
              <a:t>je párne, 1 + 6 + 2 = </a:t>
            </a:r>
            <a:r>
              <a:rPr lang="sk-SK" sz="3600" dirty="0" smtClean="0">
                <a:solidFill>
                  <a:srgbClr val="FFFF00"/>
                </a:solidFill>
                <a:latin typeface="Adobe Caslon Pro" pitchFamily="18" charset="-18"/>
              </a:rPr>
              <a:t>9 		    </a:t>
            </a:r>
          </a:p>
          <a:p>
            <a:pPr marL="0" indent="0">
              <a:buNone/>
            </a:pPr>
            <a:r>
              <a:rPr lang="sk-SK" sz="3600" dirty="0" smtClean="0">
                <a:latin typeface="Adobe Caslon Pro" pitchFamily="18" charset="-18"/>
              </a:rPr>
              <a:t>62</a:t>
            </a:r>
            <a:r>
              <a:rPr lang="sk-SK" sz="3600" dirty="0" smtClean="0">
                <a:solidFill>
                  <a:srgbClr val="FFFF00"/>
                </a:solidFill>
                <a:latin typeface="Adobe Caslon Pro" pitchFamily="18" charset="-18"/>
              </a:rPr>
              <a:t>4 </a:t>
            </a:r>
            <a:r>
              <a:rPr lang="sk-SK" sz="3600" dirty="0" smtClean="0">
                <a:latin typeface="Adobe Caslon Pro" pitchFamily="18" charset="-18"/>
              </a:rPr>
              <a:t>–</a:t>
            </a:r>
            <a:r>
              <a:rPr lang="sk-SK" sz="3600" dirty="0" smtClean="0">
                <a:solidFill>
                  <a:srgbClr val="FFFF00"/>
                </a:solidFill>
                <a:latin typeface="Adobe Caslon Pro" pitchFamily="18" charset="-18"/>
              </a:rPr>
              <a:t> </a:t>
            </a:r>
            <a:r>
              <a:rPr lang="sk-SK" sz="3600" dirty="0" smtClean="0">
                <a:latin typeface="Adobe Caslon Pro" pitchFamily="18" charset="-18"/>
              </a:rPr>
              <a:t>je párne, 6 + 2 + 4 = </a:t>
            </a:r>
            <a:r>
              <a:rPr lang="sk-SK" sz="3600" dirty="0" smtClean="0">
                <a:solidFill>
                  <a:srgbClr val="FFFF00"/>
                </a:solidFill>
                <a:latin typeface="Adobe Caslon Pro" pitchFamily="18" charset="-18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b="1" dirty="0" smtClean="0">
                <a:solidFill>
                  <a:srgbClr val="FFFF00"/>
                </a:solidFill>
                <a:latin typeface="Adobe Caslon Pro" pitchFamily="18" charset="-18"/>
              </a:rPr>
              <a:t>DELITEĽNOSŤ DEVIATIMI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latin typeface="Adobe Caslon Pro" pitchFamily="18" charset="-18"/>
              </a:rPr>
              <a:t> </a:t>
            </a:r>
            <a:r>
              <a:rPr lang="sk-SK" sz="4000" dirty="0" smtClean="0">
                <a:latin typeface="Adobe Caslon Pro" pitchFamily="18" charset="-18"/>
              </a:rPr>
              <a:t>Číslo je deliteľné </a:t>
            </a:r>
            <a:r>
              <a:rPr lang="sk-SK" sz="4000" dirty="0" smtClean="0">
                <a:solidFill>
                  <a:srgbClr val="FFFF00"/>
                </a:solidFill>
                <a:latin typeface="Adobe Caslon Pro" pitchFamily="18" charset="-18"/>
              </a:rPr>
              <a:t>deviatimi</a:t>
            </a:r>
            <a:r>
              <a:rPr lang="sk-SK" sz="4000" dirty="0" smtClean="0">
                <a:latin typeface="Adobe Caslon Pro" pitchFamily="18" charset="-18"/>
              </a:rPr>
              <a:t>, ak je jeho </a:t>
            </a:r>
            <a:r>
              <a:rPr lang="sk-SK" sz="4000" dirty="0" smtClean="0">
                <a:solidFill>
                  <a:srgbClr val="FFFF00"/>
                </a:solidFill>
                <a:latin typeface="Adobe Caslon Pro" pitchFamily="18" charset="-18"/>
              </a:rPr>
              <a:t>ciferný súčet deliteľný 9</a:t>
            </a:r>
            <a:r>
              <a:rPr lang="sk-SK" sz="4000" dirty="0" smtClean="0">
                <a:latin typeface="Adobe Caslon Pro" pitchFamily="18" charset="-18"/>
              </a:rPr>
              <a:t>.</a:t>
            </a:r>
          </a:p>
          <a:p>
            <a:pPr>
              <a:buNone/>
            </a:pPr>
            <a:endParaRPr lang="sk-SK" sz="4000" dirty="0" smtClean="0">
              <a:latin typeface="Adobe Caslon Pro" pitchFamily="18" charset="-18"/>
            </a:endParaRPr>
          </a:p>
          <a:p>
            <a:r>
              <a:rPr lang="sk-SK" dirty="0" smtClean="0">
                <a:latin typeface="Adobe Caslon Pro" pitchFamily="18" charset="-18"/>
              </a:rPr>
              <a:t> napríklad:	</a:t>
            </a:r>
            <a:r>
              <a:rPr lang="sk-SK" b="1" dirty="0" smtClean="0">
                <a:latin typeface="Adobe Caslon Pro" pitchFamily="18" charset="-18"/>
              </a:rPr>
              <a:t>18</a:t>
            </a:r>
            <a:r>
              <a:rPr lang="sk-SK" dirty="0" smtClean="0">
                <a:latin typeface="Adobe Caslon Pro" pitchFamily="18" charset="-18"/>
              </a:rPr>
              <a:t> (1 + 8 = </a:t>
            </a:r>
            <a:r>
              <a:rPr lang="sk-SK" dirty="0" smtClean="0">
                <a:solidFill>
                  <a:srgbClr val="FFFF00"/>
                </a:solidFill>
                <a:latin typeface="Adobe Caslon Pro" pitchFamily="18" charset="-18"/>
              </a:rPr>
              <a:t>9</a:t>
            </a:r>
            <a:r>
              <a:rPr lang="sk-SK" dirty="0" smtClean="0">
                <a:latin typeface="Adobe Caslon Pro" pitchFamily="18" charset="-18"/>
              </a:rPr>
              <a:t>)  </a:t>
            </a:r>
          </a:p>
          <a:p>
            <a:pPr>
              <a:buNone/>
            </a:pPr>
            <a:r>
              <a:rPr lang="sk-SK" dirty="0" smtClean="0">
                <a:latin typeface="Adobe Caslon Pro" pitchFamily="18" charset="-18"/>
              </a:rPr>
              <a:t>                	 	</a:t>
            </a:r>
            <a:r>
              <a:rPr lang="sk-SK" b="1" dirty="0" smtClean="0">
                <a:latin typeface="Adobe Caslon Pro" pitchFamily="18" charset="-18"/>
              </a:rPr>
              <a:t>540 </a:t>
            </a:r>
            <a:r>
              <a:rPr lang="sk-SK" dirty="0" smtClean="0">
                <a:latin typeface="Adobe Caslon Pro" pitchFamily="18" charset="-18"/>
              </a:rPr>
              <a:t>(5 + 4 + 0 = </a:t>
            </a:r>
            <a:r>
              <a:rPr lang="sk-SK" dirty="0" smtClean="0">
                <a:solidFill>
                  <a:srgbClr val="FFFF00"/>
                </a:solidFill>
                <a:latin typeface="Adobe Caslon Pro" pitchFamily="18" charset="-18"/>
              </a:rPr>
              <a:t>9</a:t>
            </a:r>
            <a:r>
              <a:rPr lang="sk-SK" dirty="0" smtClean="0">
                <a:latin typeface="Adobe Caslon Pro" pitchFamily="18" charset="-18"/>
              </a:rPr>
              <a:t>)</a:t>
            </a:r>
          </a:p>
          <a:p>
            <a:pPr>
              <a:buNone/>
            </a:pPr>
            <a:r>
              <a:rPr lang="sk-SK" dirty="0" smtClean="0">
                <a:latin typeface="Adobe Caslon Pro" pitchFamily="18" charset="-18"/>
              </a:rPr>
              <a:t>		        		</a:t>
            </a:r>
            <a:r>
              <a:rPr lang="sk-SK" b="1" dirty="0" smtClean="0">
                <a:latin typeface="Adobe Caslon Pro" pitchFamily="18" charset="-18"/>
              </a:rPr>
              <a:t>9999</a:t>
            </a:r>
            <a:r>
              <a:rPr lang="sk-SK" dirty="0" smtClean="0">
                <a:latin typeface="Adobe Caslon Pro" pitchFamily="18" charset="-18"/>
              </a:rPr>
              <a:t> (9 + 9 + 9 + 9 = </a:t>
            </a:r>
            <a:r>
              <a:rPr lang="sk-SK" dirty="0" smtClean="0">
                <a:solidFill>
                  <a:srgbClr val="FFFF00"/>
                </a:solidFill>
                <a:latin typeface="Adobe Caslon Pro" pitchFamily="18" charset="-18"/>
              </a:rPr>
              <a:t>36</a:t>
            </a:r>
            <a:r>
              <a:rPr lang="sk-SK" dirty="0" smtClean="0">
                <a:latin typeface="Adobe Caslon Pro" pitchFamily="18" charset="-18"/>
              </a:rPr>
              <a:t>)</a:t>
            </a:r>
          </a:p>
          <a:p>
            <a:pPr>
              <a:buNone/>
            </a:pPr>
            <a:r>
              <a:rPr lang="sk-SK" dirty="0" smtClean="0">
                <a:latin typeface="Adobe Caslon Pro" pitchFamily="18" charset="-18"/>
              </a:rPr>
              <a:t>				3</a:t>
            </a:r>
            <a:r>
              <a:rPr lang="sk-SK" b="1" dirty="0" smtClean="0">
                <a:latin typeface="Adobe Caslon Pro" pitchFamily="18" charset="-18"/>
              </a:rPr>
              <a:t>189</a:t>
            </a:r>
            <a:r>
              <a:rPr lang="sk-SK" dirty="0" smtClean="0">
                <a:latin typeface="Adobe Caslon Pro" pitchFamily="18" charset="-18"/>
              </a:rPr>
              <a:t> (3 + 1 + 8 + 9 = </a:t>
            </a:r>
            <a:r>
              <a:rPr lang="sk-SK" dirty="0" smtClean="0">
                <a:solidFill>
                  <a:srgbClr val="FFFF00"/>
                </a:solidFill>
                <a:latin typeface="Adobe Caslon Pro" pitchFamily="18" charset="-18"/>
              </a:rPr>
              <a:t>21</a:t>
            </a:r>
            <a:r>
              <a:rPr lang="sk-SK" dirty="0" smtClean="0">
                <a:latin typeface="Adobe Caslon Pro" pitchFamily="18" charset="-18"/>
              </a:rPr>
              <a:t>)</a:t>
            </a:r>
          </a:p>
          <a:p>
            <a:pPr>
              <a:buNone/>
            </a:pPr>
            <a:r>
              <a:rPr lang="sk-SK" dirty="0" smtClean="0">
                <a:latin typeface="Adobe Caslon Pro" pitchFamily="18" charset="-18"/>
              </a:rPr>
              <a:t>				</a:t>
            </a:r>
            <a:r>
              <a:rPr lang="sk-SK" b="1" dirty="0" smtClean="0">
                <a:latin typeface="Adobe Caslon Pro" pitchFamily="18" charset="-18"/>
              </a:rPr>
              <a:t>4950</a:t>
            </a:r>
            <a:r>
              <a:rPr lang="sk-SK" dirty="0" smtClean="0">
                <a:latin typeface="Adobe Caslon Pro" pitchFamily="18" charset="-18"/>
              </a:rPr>
              <a:t> (4 + 9 + 5 + 0 = </a:t>
            </a:r>
            <a:r>
              <a:rPr lang="sk-SK" dirty="0" smtClean="0">
                <a:solidFill>
                  <a:srgbClr val="FFFF00"/>
                </a:solidFill>
                <a:latin typeface="Adobe Caslon Pro" pitchFamily="18" charset="-18"/>
              </a:rPr>
              <a:t>18</a:t>
            </a:r>
            <a:r>
              <a:rPr lang="sk-SK" dirty="0" smtClean="0">
                <a:latin typeface="Adobe Caslon Pro" pitchFamily="18" charset="-18"/>
              </a:rPr>
              <a:t>)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b="1" dirty="0" smtClean="0">
                <a:solidFill>
                  <a:srgbClr val="FFFF00"/>
                </a:solidFill>
                <a:latin typeface="Adobe Caslon Pro" pitchFamily="18" charset="-18"/>
              </a:rPr>
              <a:t>DELITEĽNOSŤ DESIATIMI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>
                <a:latin typeface="Adobe Caslon Pro" pitchFamily="18" charset="-18"/>
              </a:rPr>
              <a:t> </a:t>
            </a:r>
            <a:r>
              <a:rPr lang="sk-SK" sz="4300" dirty="0" smtClean="0">
                <a:latin typeface="Adobe Caslon Pro" pitchFamily="18" charset="-18"/>
              </a:rPr>
              <a:t>Číslo je deliteľné </a:t>
            </a:r>
            <a:r>
              <a:rPr lang="sk-SK" sz="4300" dirty="0" smtClean="0">
                <a:solidFill>
                  <a:srgbClr val="FFFF00"/>
                </a:solidFill>
                <a:latin typeface="Adobe Caslon Pro" pitchFamily="18" charset="-18"/>
              </a:rPr>
              <a:t>desiatimi</a:t>
            </a:r>
            <a:r>
              <a:rPr lang="sk-SK" sz="4300" dirty="0" smtClean="0">
                <a:latin typeface="Adobe Caslon Pro" pitchFamily="18" charset="-18"/>
              </a:rPr>
              <a:t>, ak je na    </a:t>
            </a:r>
          </a:p>
          <a:p>
            <a:pPr>
              <a:buNone/>
            </a:pPr>
            <a:r>
              <a:rPr lang="sk-SK" sz="4300" dirty="0" smtClean="0">
                <a:latin typeface="Adobe Caslon Pro" pitchFamily="18" charset="-18"/>
              </a:rPr>
              <a:t>    konci </a:t>
            </a:r>
            <a:r>
              <a:rPr lang="sk-SK" sz="4300" dirty="0" smtClean="0">
                <a:solidFill>
                  <a:srgbClr val="FFFF00"/>
                </a:solidFill>
                <a:latin typeface="Adobe Caslon Pro" pitchFamily="18" charset="-18"/>
              </a:rPr>
              <a:t>0</a:t>
            </a:r>
            <a:r>
              <a:rPr lang="sk-SK" sz="4300" dirty="0" smtClean="0">
                <a:latin typeface="Adobe Caslon Pro" pitchFamily="18" charset="-18"/>
              </a:rPr>
              <a:t>.</a:t>
            </a:r>
          </a:p>
          <a:p>
            <a:pPr>
              <a:buNone/>
            </a:pPr>
            <a:endParaRPr lang="sk-SK" sz="4300" dirty="0" smtClean="0">
              <a:latin typeface="Adobe Caslon Pro" pitchFamily="18" charset="-18"/>
            </a:endParaRPr>
          </a:p>
          <a:p>
            <a:r>
              <a:rPr lang="sk-SK" sz="4000" dirty="0" smtClean="0">
                <a:latin typeface="Adobe Caslon Pro" pitchFamily="18" charset="-18"/>
              </a:rPr>
              <a:t>  napríklad:	3</a:t>
            </a:r>
            <a:r>
              <a:rPr lang="sk-SK" sz="4000" dirty="0" smtClean="0">
                <a:solidFill>
                  <a:srgbClr val="FFFF00"/>
                </a:solidFill>
                <a:latin typeface="Adobe Caslon Pro" pitchFamily="18" charset="-18"/>
              </a:rPr>
              <a:t>0</a:t>
            </a:r>
          </a:p>
          <a:p>
            <a:pPr>
              <a:buNone/>
            </a:pPr>
            <a:r>
              <a:rPr lang="sk-SK" sz="4000" dirty="0" smtClean="0">
                <a:latin typeface="Adobe Caslon Pro" pitchFamily="18" charset="-18"/>
              </a:rPr>
              <a:t>				2</a:t>
            </a:r>
            <a:r>
              <a:rPr lang="sk-SK" sz="4000" dirty="0" smtClean="0">
                <a:solidFill>
                  <a:srgbClr val="FFFF00"/>
                </a:solidFill>
                <a:latin typeface="Adobe Caslon Pro" pitchFamily="18" charset="-18"/>
              </a:rPr>
              <a:t>0</a:t>
            </a:r>
          </a:p>
          <a:p>
            <a:pPr>
              <a:buNone/>
            </a:pPr>
            <a:r>
              <a:rPr lang="sk-SK" sz="4000" dirty="0" smtClean="0">
                <a:latin typeface="Adobe Caslon Pro" pitchFamily="18" charset="-18"/>
              </a:rPr>
              <a:t>				24</a:t>
            </a:r>
            <a:r>
              <a:rPr lang="sk-SK" sz="4000" dirty="0" smtClean="0">
                <a:solidFill>
                  <a:srgbClr val="FFFF00"/>
                </a:solidFill>
                <a:latin typeface="Adobe Caslon Pro" pitchFamily="18" charset="-18"/>
              </a:rPr>
              <a:t>0</a:t>
            </a:r>
          </a:p>
          <a:p>
            <a:pPr>
              <a:buNone/>
            </a:pPr>
            <a:r>
              <a:rPr lang="sk-SK" sz="4000" dirty="0" smtClean="0">
                <a:latin typeface="Adobe Caslon Pro" pitchFamily="18" charset="-18"/>
              </a:rPr>
              <a:t>				100</a:t>
            </a:r>
            <a:r>
              <a:rPr lang="sk-SK" sz="4000" dirty="0" smtClean="0">
                <a:solidFill>
                  <a:srgbClr val="FFFF00"/>
                </a:solidFill>
                <a:latin typeface="Adobe Caslon Pro" pitchFamily="18" charset="-18"/>
              </a:rPr>
              <a:t>0</a:t>
            </a:r>
          </a:p>
          <a:p>
            <a:pPr>
              <a:buNone/>
            </a:pPr>
            <a:r>
              <a:rPr lang="sk-SK" sz="4000" dirty="0" smtClean="0">
                <a:latin typeface="Adobe Caslon Pro" pitchFamily="18" charset="-18"/>
              </a:rPr>
              <a:t>				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77</TotalTime>
  <Words>191</Words>
  <Application>Microsoft Office PowerPoint</Application>
  <PresentationFormat>Prezentácia na obrazovke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Adobe Caslon Pro</vt:lpstr>
      <vt:lpstr>Rockwell</vt:lpstr>
      <vt:lpstr>Wingdings 2</vt:lpstr>
      <vt:lpstr>Odliatok</vt:lpstr>
      <vt:lpstr>DELITEĽNOSŤ PRIRODZENÝCH ČÍSEL </vt:lpstr>
      <vt:lpstr>OBSAH</vt:lpstr>
      <vt:lpstr>DELITEĽNOSŤ DVOMA</vt:lpstr>
      <vt:lpstr>DELITEĽNOSŤ TROMI </vt:lpstr>
      <vt:lpstr>DELITEĽNOSŤ ŠTYRMI </vt:lpstr>
      <vt:lpstr>DELITEĽNOSŤ PIATIMI</vt:lpstr>
      <vt:lpstr>DELITEĽNOSŤ ŠIESTIMI</vt:lpstr>
      <vt:lpstr>DELITEĽNOSŤ DEVIATIMI</vt:lpstr>
      <vt:lpstr>DELITEĽNOSŤ DESIATIMI</vt:lpstr>
      <vt:lpstr>Príklady na precvičenie nájdete tu: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Deliteľnosť prirodzených čísel</dc:title>
  <dc:creator>VERONIKA</dc:creator>
  <cp:lastModifiedBy>Lenka Andrašková</cp:lastModifiedBy>
  <cp:revision>19</cp:revision>
  <dcterms:created xsi:type="dcterms:W3CDTF">2014-10-01T15:18:35Z</dcterms:created>
  <dcterms:modified xsi:type="dcterms:W3CDTF">2020-12-01T04:59:01Z</dcterms:modified>
</cp:coreProperties>
</file>