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5" r:id="rId10"/>
    <p:sldId id="276" r:id="rId11"/>
    <p:sldId id="277" r:id="rId12"/>
    <p:sldId id="278" r:id="rId13"/>
    <p:sldId id="279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6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FBD"/>
    <a:srgbClr val="CCFF99"/>
    <a:srgbClr val="092B2C"/>
    <a:srgbClr val="4D4D4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Stredný štýl 1 - zvýrazneni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Svetlý štýl 2 - zvýrazneni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5BE263C-DBD7-4A20-BB59-AAB30ACAA65A}" styleName="Stredný štýl 3 - zvýrazneni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85278" autoAdjust="0"/>
  </p:normalViewPr>
  <p:slideViewPr>
    <p:cSldViewPr>
      <p:cViewPr varScale="1">
        <p:scale>
          <a:sx n="63" d="100"/>
          <a:sy n="63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63F-7F00-44BE-8CA1-7CC22C1CD833}" type="datetimeFigureOut">
              <a:rPr lang="sk-SK" smtClean="0"/>
              <a:t>7. 12. 2020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98CB1-67CE-43D1-9F39-FD2F471B60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934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Okamova</a:t>
            </a:r>
            <a:r>
              <a:rPr lang="sk-SK" dirty="0" smtClean="0"/>
              <a:t> britva pre hypotézy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679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err="1" smtClean="0">
                <a:solidFill>
                  <a:srgbClr val="FF0000"/>
                </a:solidFill>
              </a:rPr>
              <a:t>Dôkaz</a:t>
            </a:r>
            <a:r>
              <a:rPr lang="cs-CZ" sz="1400" dirty="0" smtClean="0">
                <a:solidFill>
                  <a:srgbClr val="FF0000"/>
                </a:solidFill>
              </a:rPr>
              <a:t> De Morganového pravidla č.1:</a:t>
            </a:r>
            <a:endParaRPr lang="sk-SK" sz="1400" dirty="0" smtClean="0"/>
          </a:p>
          <a:p>
            <a:r>
              <a:rPr lang="sk-SK" sz="1400" dirty="0" smtClean="0"/>
              <a:t>dôkaz pomocou tabuľky </a:t>
            </a:r>
            <a:r>
              <a:rPr lang="sk-SK" sz="1400" dirty="0" err="1" smtClean="0"/>
              <a:t>pravdivostných</a:t>
            </a:r>
            <a:r>
              <a:rPr lang="sk-SK" sz="1400" dirty="0" smtClean="0"/>
              <a:t> hodnôt a ukázať ekvivalenciu.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400" b="0" dirty="0" err="1" smtClean="0"/>
              <a:t>Quo</a:t>
            </a:r>
            <a:r>
              <a:rPr lang="sk-SK" sz="1400" b="0" dirty="0" smtClean="0"/>
              <a:t> </a:t>
            </a:r>
            <a:r>
              <a:rPr lang="sk-SK" sz="1400" b="0" dirty="0" err="1" smtClean="0"/>
              <a:t>era</a:t>
            </a:r>
            <a:r>
              <a:rPr lang="sk-SK" sz="1400" b="0" dirty="0" smtClean="0"/>
              <a:t> </a:t>
            </a:r>
            <a:r>
              <a:rPr lang="sk-SK" sz="1400" b="0" dirty="0" err="1" smtClean="0"/>
              <a:t>demonstrando</a:t>
            </a:r>
            <a:r>
              <a:rPr lang="sk-SK" sz="1400" b="0" baseline="0" dirty="0"/>
              <a:t> </a:t>
            </a:r>
            <a:r>
              <a:rPr lang="sk-SK" sz="1400" b="0" baseline="0" dirty="0" smtClean="0"/>
              <a:t>– Euklides - QED</a:t>
            </a:r>
            <a:endParaRPr lang="sk-SK" sz="1400" b="1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623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945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91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279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5126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PR1: spraviť tabuľku, </a:t>
            </a:r>
            <a:r>
              <a:rPr lang="sk-SK" dirty="0" err="1" smtClean="0"/>
              <a:t>prve</a:t>
            </a:r>
            <a:r>
              <a:rPr lang="sk-SK" dirty="0" smtClean="0"/>
              <a:t> je a </a:t>
            </a:r>
            <a:r>
              <a:rPr lang="sk-SK" dirty="0" err="1" smtClean="0"/>
              <a:t>druhe</a:t>
            </a:r>
            <a:r>
              <a:rPr lang="sk-SK" dirty="0" smtClean="0"/>
              <a:t> nie je, tretie je, </a:t>
            </a:r>
            <a:r>
              <a:rPr lang="sk-SK" smtClean="0"/>
              <a:t>štvrté nie je</a:t>
            </a:r>
            <a:endParaRPr lang="sk-SK" dirty="0" smtClean="0"/>
          </a:p>
          <a:p>
            <a:r>
              <a:rPr lang="sk-SK" dirty="0" smtClean="0"/>
              <a:t>PR2: tabuľku, prvé s posledným, druhé s tretím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7984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77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1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aspoň, práve, najviac 1 nakresliť na číselnej osi a vyznačiť intervalom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58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Nakresliť množinový diagram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622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945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Výroková premenná A,</a:t>
            </a:r>
            <a:r>
              <a:rPr lang="sk-SK" baseline="0" dirty="0" smtClean="0"/>
              <a:t> B, C – označenie výroku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568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940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252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A...1, A´...0 a naopak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23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na tabuľu pomocou intervalov na číselnej osi: V   </a:t>
            </a:r>
            <a:r>
              <a:rPr lang="sk-SK" dirty="0" err="1" smtClean="0"/>
              <a:t>V</a:t>
            </a:r>
            <a:r>
              <a:rPr lang="sk-SK" dirty="0" smtClean="0"/>
              <a:t>´</a:t>
            </a:r>
          </a:p>
          <a:p>
            <a:pPr marL="228600" indent="-228600">
              <a:buAutoNum type="arabicPeriod"/>
            </a:pPr>
            <a:r>
              <a:rPr lang="sk-SK" dirty="0" smtClean="0"/>
              <a:t>mám aspoň 3 (3 a viac) – mám najviac 2</a:t>
            </a:r>
          </a:p>
          <a:p>
            <a:pPr marL="228600" indent="-228600">
              <a:buAutoNum type="arabicPeriod"/>
            </a:pPr>
            <a:r>
              <a:rPr lang="sk-SK" dirty="0" smtClean="0"/>
              <a:t>najviac jeden píše (0 alebo 1 píše) – aspoň 2 píšu</a:t>
            </a:r>
          </a:p>
          <a:p>
            <a:pPr marL="0" indent="0">
              <a:buNone/>
            </a:pPr>
            <a:r>
              <a:rPr lang="sk-SK" dirty="0" smtClean="0"/>
              <a:t>3.   mám 2 knihy – mám najviac 1 alebo aspoň 3</a:t>
            </a:r>
          </a:p>
          <a:p>
            <a:pPr marL="0" indent="0">
              <a:buNone/>
            </a:pPr>
            <a:r>
              <a:rPr lang="sk-SK" dirty="0" smtClean="0"/>
              <a:t>4.   príde aspoň 1 – nepríde nikto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630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3352800"/>
            <a:ext cx="7162800" cy="762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sk-SK" altLang="sk-SK" noProof="0" smtClean="0"/>
              <a:t>Upravte štýly predlohy textu</a:t>
            </a:r>
            <a:endParaRPr lang="en-US" altLang="sk-SK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114800"/>
            <a:ext cx="5791200" cy="2133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altLang="sk-SK" noProof="0" smtClean="0"/>
              <a:t>Upravte štýl predlohy podnadpisov</a:t>
            </a:r>
            <a:endParaRPr lang="en-US" altLang="sk-SK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923BED-BB4E-40E2-AB63-367E8E0251FC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798A8-B154-41FC-95C9-B8035ADA2BE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985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C917C-3AC8-422D-8089-BFB9BA829BF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93060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C12A3-8385-493D-B46A-3C6F39361E0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385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D0347-E9DD-4C1E-B552-23E53DC76502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1407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667000" y="1524000"/>
            <a:ext cx="2933700" cy="46021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753100" y="1524000"/>
            <a:ext cx="2933700" cy="46021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C758A-AAA8-45AE-A485-4A0B0CAC991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081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39090-1794-4795-B1AF-672CC62EEB2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371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E5E04-35B5-448C-B19D-0014D8A087C8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108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E138B-11B5-46B0-835B-C5211A9FB81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76143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2602A-8700-40A0-9D15-9084C180EE3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1038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54B1F-92EA-4295-BC93-0773E4E5FB3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0233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Upravte štýly predlohy textu</a:t>
            </a:r>
            <a:endParaRPr lang="en-US" altLang="sk-SK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0" y="1524000"/>
            <a:ext cx="60198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Upravte štýl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  <a:endParaRPr lang="en-US" altLang="sk-SK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C1E4A4-C398-4362-9616-5D99EED32495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CCFF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19672" y="3861048"/>
            <a:ext cx="7162800" cy="864096"/>
          </a:xfrm>
        </p:spPr>
        <p:txBody>
          <a:bodyPr/>
          <a:lstStyle/>
          <a:p>
            <a:r>
              <a:rPr lang="sk-SK" altLang="sk-SK" dirty="0" smtClean="0"/>
              <a:t>1. Logika, </a:t>
            </a:r>
            <a:r>
              <a:rPr lang="sk-SK" altLang="sk-SK" dirty="0" err="1" smtClean="0"/>
              <a:t>dôvodnenie</a:t>
            </a:r>
            <a:r>
              <a:rPr lang="sk-SK" altLang="sk-SK" dirty="0" smtClean="0"/>
              <a:t>, dôkazy</a:t>
            </a:r>
            <a:endParaRPr lang="en-US" altLang="sk-SK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5085184"/>
            <a:ext cx="5791200" cy="1296144"/>
          </a:xfrm>
        </p:spPr>
        <p:txBody>
          <a:bodyPr/>
          <a:lstStyle/>
          <a:p>
            <a:r>
              <a:rPr lang="sk-SK" altLang="sk-SK" dirty="0" smtClean="0"/>
              <a:t>Matematika 1. ročník - gymnázium</a:t>
            </a:r>
            <a:endParaRPr lang="en-US" altLang="sk-S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/>
              <a:t>1.2 Zložené výroky, logické spojky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1052736"/>
            <a:ext cx="9054244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Konjunkcia (A </a:t>
            </a:r>
            <a:r>
              <a:rPr lang="el-GR" altLang="sk-SK" dirty="0">
                <a:solidFill>
                  <a:srgbClr val="FF0000"/>
                </a:solidFill>
              </a:rPr>
              <a:t>Λ </a:t>
            </a:r>
            <a:r>
              <a:rPr lang="sk-SK" altLang="sk-SK" dirty="0">
                <a:solidFill>
                  <a:srgbClr val="FF0000"/>
                </a:solidFill>
              </a:rPr>
              <a:t>B)  </a:t>
            </a: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Naučím </a:t>
            </a:r>
            <a:r>
              <a:rPr lang="sk-SK" altLang="sk-SK" dirty="0">
                <a:solidFill>
                  <a:schemeClr val="tx1"/>
                </a:solidFill>
              </a:rPr>
              <a:t>sa všetky otázky a spravím skúšku.</a:t>
            </a: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Disjunkcia (A V B) </a:t>
            </a: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Naučím </a:t>
            </a:r>
            <a:r>
              <a:rPr lang="sk-SK" altLang="sk-SK" dirty="0">
                <a:solidFill>
                  <a:schemeClr val="tx1"/>
                </a:solidFill>
              </a:rPr>
              <a:t>sa otázky alebo nepôjdem na skúšku.</a:t>
            </a: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Implikácia ( </a:t>
            </a:r>
            <a:r>
              <a:rPr lang="sk-SK" altLang="sk-SK" dirty="0" smtClean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 </a:t>
            </a:r>
            <a:r>
              <a:rPr lang="sk-SK" altLang="sk-SK" dirty="0" smtClean="0">
                <a:solidFill>
                  <a:srgbClr val="FF0000"/>
                </a:solidFill>
              </a:rPr>
              <a:t>B</a:t>
            </a:r>
            <a:r>
              <a:rPr lang="sk-SK" altLang="sk-SK" dirty="0">
                <a:solidFill>
                  <a:srgbClr val="FF0000"/>
                </a:solidFill>
              </a:rPr>
              <a:t>)   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Ak </a:t>
            </a:r>
            <a:r>
              <a:rPr lang="sk-SK" altLang="sk-SK" dirty="0">
                <a:solidFill>
                  <a:schemeClr val="tx1"/>
                </a:solidFill>
              </a:rPr>
              <a:t>sa naučím všetky otázky, tak pôjdem na skúšku.</a:t>
            </a: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Ekvivalencia ( </a:t>
            </a:r>
            <a:r>
              <a:rPr lang="sk-SK" altLang="sk-SK" dirty="0" smtClean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 </a:t>
            </a:r>
            <a:r>
              <a:rPr lang="sk-SK" altLang="sk-SK" dirty="0" smtClean="0">
                <a:solidFill>
                  <a:srgbClr val="FF0000"/>
                </a:solidFill>
              </a:rPr>
              <a:t>B</a:t>
            </a:r>
            <a:r>
              <a:rPr lang="sk-SK" altLang="sk-SK" dirty="0">
                <a:solidFill>
                  <a:srgbClr val="FF0000"/>
                </a:solidFill>
              </a:rPr>
              <a:t>) </a:t>
            </a: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Na </a:t>
            </a:r>
            <a:r>
              <a:rPr lang="sk-SK" altLang="sk-SK" dirty="0">
                <a:solidFill>
                  <a:schemeClr val="tx1"/>
                </a:solidFill>
              </a:rPr>
              <a:t>skúšku pôjdem vtedy a len vtedy, keď sa naučím všetky otázky</a:t>
            </a:r>
            <a:r>
              <a:rPr lang="sk-SK" altLang="sk-SK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ÚLOHA 5: Utvorte zložené výroky z výrokových premenných A </a:t>
            </a:r>
            <a:r>
              <a:rPr lang="sk-SK" altLang="sk-SK" dirty="0" err="1" smtClean="0">
                <a:solidFill>
                  <a:srgbClr val="FF0000"/>
                </a:solidFill>
              </a:rPr>
              <a:t>a</a:t>
            </a:r>
            <a:r>
              <a:rPr lang="sk-SK" altLang="sk-SK" dirty="0" smtClean="0">
                <a:solidFill>
                  <a:srgbClr val="FF0000"/>
                </a:solidFill>
              </a:rPr>
              <a:t> B.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A – Svieti Slnko. B – Neprší.</a:t>
            </a:r>
            <a:endParaRPr lang="sk-SK" altLang="sk-SK" dirty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7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/>
              <a:t>1.2 Zložené výroky, logické spojky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980802"/>
            <a:ext cx="9054244" cy="5328592"/>
          </a:xfrm>
        </p:spPr>
        <p:txBody>
          <a:bodyPr/>
          <a:lstStyle/>
          <a:p>
            <a:pPr marL="0" indent="0">
              <a:buNone/>
            </a:pPr>
            <a:endParaRPr lang="sk-SK" alt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A </a:t>
            </a:r>
            <a:r>
              <a:rPr lang="el-GR" altLang="sk-SK" dirty="0">
                <a:solidFill>
                  <a:srgbClr val="FF0000"/>
                </a:solidFill>
              </a:rPr>
              <a:t>Λ </a:t>
            </a:r>
            <a:r>
              <a:rPr lang="sk-SK" altLang="sk-SK" dirty="0" smtClean="0">
                <a:solidFill>
                  <a:srgbClr val="FF0000"/>
                </a:solidFill>
              </a:rPr>
              <a:t>B 	</a:t>
            </a:r>
            <a:r>
              <a:rPr lang="sk-SK" altLang="sk-SK" dirty="0" smtClean="0">
                <a:solidFill>
                  <a:schemeClr val="tx1"/>
                </a:solidFill>
              </a:rPr>
              <a:t>– je pravdivá, ak sú pravdivé súčasne A i B</a:t>
            </a: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A V </a:t>
            </a:r>
            <a:r>
              <a:rPr lang="sk-SK" altLang="sk-SK" dirty="0" smtClean="0">
                <a:solidFill>
                  <a:srgbClr val="FF0000"/>
                </a:solidFill>
              </a:rPr>
              <a:t>B 	</a:t>
            </a:r>
            <a:r>
              <a:rPr lang="sk-SK" altLang="sk-SK" dirty="0" smtClean="0">
                <a:solidFill>
                  <a:schemeClr val="tx1"/>
                </a:solidFill>
              </a:rPr>
              <a:t>– </a:t>
            </a:r>
            <a:r>
              <a:rPr lang="sk-SK" altLang="sk-SK" dirty="0">
                <a:solidFill>
                  <a:schemeClr val="tx1"/>
                </a:solidFill>
              </a:rPr>
              <a:t>je pravdivá, ak </a:t>
            </a:r>
            <a:r>
              <a:rPr lang="sk-SK" altLang="sk-SK" dirty="0" smtClean="0">
                <a:solidFill>
                  <a:schemeClr val="tx1"/>
                </a:solidFill>
              </a:rPr>
              <a:t>je aspoň jedno z A alebo B pravda 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A</a:t>
            </a:r>
            <a:r>
              <a:rPr lang="sk-SK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sk-SK" altLang="sk-SK" dirty="0" smtClean="0">
                <a:solidFill>
                  <a:srgbClr val="FF0000"/>
                </a:solidFill>
              </a:rPr>
              <a:t>B</a:t>
            </a:r>
            <a:r>
              <a:rPr lang="sk-SK" altLang="sk-SK" dirty="0">
                <a:solidFill>
                  <a:schemeClr val="tx1"/>
                </a:solidFill>
              </a:rPr>
              <a:t> – </a:t>
            </a:r>
            <a:r>
              <a:rPr lang="sk-SK" altLang="sk-SK" dirty="0" smtClean="0">
                <a:solidFill>
                  <a:schemeClr val="tx1"/>
                </a:solidFill>
              </a:rPr>
              <a:t>z pravdy nevyplýva nepravda</a:t>
            </a:r>
            <a:endParaRPr lang="sk-SK" dirty="0"/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 </a:t>
            </a:r>
            <a:r>
              <a:rPr lang="sk-SK" altLang="sk-SK" dirty="0" smtClean="0">
                <a:solidFill>
                  <a:srgbClr val="FF0000"/>
                </a:solidFill>
              </a:rPr>
              <a:t>B </a:t>
            </a:r>
            <a:r>
              <a:rPr lang="sk-SK" altLang="sk-SK" dirty="0">
                <a:solidFill>
                  <a:schemeClr val="tx1"/>
                </a:solidFill>
              </a:rPr>
              <a:t>– je pravdivá, ak </a:t>
            </a:r>
            <a:r>
              <a:rPr lang="sk-SK" altLang="sk-SK" dirty="0" smtClean="0">
                <a:solidFill>
                  <a:schemeClr val="tx1"/>
                </a:solidFill>
              </a:rPr>
              <a:t>majú A i B rovnakú </a:t>
            </a:r>
            <a:r>
              <a:rPr lang="sk-SK" altLang="sk-SK" dirty="0" err="1" smtClean="0">
                <a:solidFill>
                  <a:schemeClr val="tx1"/>
                </a:solidFill>
              </a:rPr>
              <a:t>pravd</a:t>
            </a:r>
            <a:r>
              <a:rPr lang="sk-SK" altLang="sk-SK" dirty="0" smtClean="0">
                <a:solidFill>
                  <a:schemeClr val="tx1"/>
                </a:solidFill>
              </a:rPr>
              <a:t>. hodnotu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97159"/>
              </p:ext>
            </p:extLst>
          </p:nvPr>
        </p:nvGraphicFramePr>
        <p:xfrm>
          <a:off x="755576" y="1171315"/>
          <a:ext cx="7440486" cy="318412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0688">
                <a:tc gridSpan="6"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Tabuľka </a:t>
                      </a:r>
                      <a:r>
                        <a:rPr lang="sk-SK" sz="2000" dirty="0" err="1" smtClean="0"/>
                        <a:t>pravdivostných</a:t>
                      </a:r>
                      <a:r>
                        <a:rPr lang="sk-SK" sz="2000" dirty="0" smtClean="0"/>
                        <a:t> hodnôt zlož. výrokov.</a:t>
                      </a:r>
                      <a:endParaRPr lang="sk-SK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A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B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000" dirty="0" smtClean="0"/>
                        <a:t>A </a:t>
                      </a:r>
                      <a:r>
                        <a:rPr lang="el-GR" altLang="sk-SK" sz="2000" dirty="0" smtClean="0"/>
                        <a:t>Λ </a:t>
                      </a:r>
                      <a:r>
                        <a:rPr lang="sk-SK" altLang="sk-SK" sz="2000" dirty="0" smtClean="0"/>
                        <a:t>B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000" dirty="0" smtClean="0"/>
                        <a:t>A V B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000" dirty="0" smtClean="0"/>
                        <a:t>A</a:t>
                      </a:r>
                      <a:r>
                        <a:rPr lang="sk-SK" sz="2000" dirty="0" smtClean="0">
                          <a:sym typeface="Symbol" panose="05050102010706020507" pitchFamily="18" charset="2"/>
                        </a:rPr>
                        <a:t>  </a:t>
                      </a:r>
                      <a:r>
                        <a:rPr lang="sk-SK" altLang="sk-SK" sz="2000" dirty="0" smtClean="0"/>
                        <a:t>B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000" dirty="0" smtClean="0"/>
                        <a:t>A</a:t>
                      </a:r>
                      <a:r>
                        <a:rPr lang="sk-SK" sz="2000" dirty="0" smtClean="0">
                          <a:sym typeface="Symbol" panose="05050102010706020507" pitchFamily="18" charset="2"/>
                        </a:rPr>
                        <a:t>  </a:t>
                      </a:r>
                      <a:r>
                        <a:rPr lang="sk-SK" altLang="sk-SK" sz="2000" dirty="0" smtClean="0"/>
                        <a:t>B</a:t>
                      </a:r>
                      <a:endParaRPr lang="sk-S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1.3 Negácia výroku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1088777"/>
            <a:ext cx="9054244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-</a:t>
            </a:r>
            <a:r>
              <a:rPr lang="sk-SK" altLang="sk-SK" dirty="0" smtClean="0">
                <a:solidFill>
                  <a:srgbClr val="FF0000"/>
                </a:solidFill>
              </a:rPr>
              <a:t>   NEGÁCIA VÝROKU </a:t>
            </a:r>
            <a:r>
              <a:rPr lang="sk-SK" altLang="sk-SK" dirty="0" smtClean="0">
                <a:solidFill>
                  <a:schemeClr val="tx1"/>
                </a:solidFill>
              </a:rPr>
              <a:t>je </a:t>
            </a:r>
            <a:r>
              <a:rPr lang="sk-SK" altLang="sk-SK" dirty="0">
                <a:solidFill>
                  <a:schemeClr val="tx1"/>
                </a:solidFill>
              </a:rPr>
              <a:t>popretie </a:t>
            </a:r>
            <a:r>
              <a:rPr lang="sk-SK" altLang="sk-SK" dirty="0" smtClean="0">
                <a:solidFill>
                  <a:schemeClr val="tx1"/>
                </a:solidFill>
              </a:rPr>
              <a:t>výroku</a:t>
            </a:r>
            <a:r>
              <a:rPr lang="sk-SK" altLang="sk-SK" dirty="0">
                <a:solidFill>
                  <a:schemeClr val="tx1"/>
                </a:solidFill>
              </a:rPr>
              <a:t>.</a:t>
            </a:r>
            <a:endParaRPr lang="sk-SK" altLang="sk-SK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sk-SK" altLang="sk-SK" dirty="0">
                <a:solidFill>
                  <a:schemeClr val="tx1"/>
                </a:solidFill>
              </a:rPr>
              <a:t>N</a:t>
            </a:r>
            <a:r>
              <a:rPr lang="sk-SK" altLang="sk-SK" dirty="0" smtClean="0">
                <a:solidFill>
                  <a:schemeClr val="tx1"/>
                </a:solidFill>
              </a:rPr>
              <a:t>egáciou </a:t>
            </a:r>
            <a:r>
              <a:rPr lang="sk-SK" altLang="sk-SK" dirty="0">
                <a:solidFill>
                  <a:schemeClr val="tx1"/>
                </a:solidFill>
              </a:rPr>
              <a:t>výroku </a:t>
            </a:r>
            <a:r>
              <a:rPr lang="sk-SK" altLang="sk-SK" dirty="0">
                <a:solidFill>
                  <a:srgbClr val="FF0000"/>
                </a:solidFill>
              </a:rPr>
              <a:t>A</a:t>
            </a:r>
            <a:r>
              <a:rPr lang="sk-SK" altLang="sk-SK" dirty="0">
                <a:solidFill>
                  <a:schemeClr val="tx1"/>
                </a:solidFill>
              </a:rPr>
              <a:t> je výrok </a:t>
            </a:r>
            <a:r>
              <a:rPr lang="sk-SK" altLang="sk-SK" dirty="0">
                <a:solidFill>
                  <a:srgbClr val="FF0000"/>
                </a:solidFill>
              </a:rPr>
              <a:t>A’</a:t>
            </a:r>
            <a:r>
              <a:rPr lang="sk-SK" altLang="sk-SK" dirty="0">
                <a:solidFill>
                  <a:schemeClr val="tx1"/>
                </a:solidFill>
              </a:rPr>
              <a:t>, ktorý popiera to, čo tvrdí výrok A, čiže má opačnú </a:t>
            </a:r>
            <a:r>
              <a:rPr lang="sk-SK" altLang="sk-SK" dirty="0" err="1">
                <a:solidFill>
                  <a:schemeClr val="tx1"/>
                </a:solidFill>
              </a:rPr>
              <a:t>pravdivostnú</a:t>
            </a:r>
            <a:r>
              <a:rPr lang="sk-SK" altLang="sk-SK" dirty="0">
                <a:solidFill>
                  <a:schemeClr val="tx1"/>
                </a:solidFill>
              </a:rPr>
              <a:t> </a:t>
            </a:r>
            <a:r>
              <a:rPr lang="sk-SK" altLang="sk-SK" dirty="0" smtClean="0">
                <a:solidFill>
                  <a:schemeClr val="tx1"/>
                </a:solidFill>
              </a:rPr>
              <a:t>hodnotu.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Negáciu jednoduchého výroku tvoríme pomocou spojení </a:t>
            </a:r>
            <a:r>
              <a:rPr lang="sk-SK" altLang="sk-SK" dirty="0" err="1" smtClean="0">
                <a:solidFill>
                  <a:schemeClr val="tx1"/>
                </a:solidFill>
              </a:rPr>
              <a:t>ne</a:t>
            </a:r>
            <a:r>
              <a:rPr lang="sk-SK" altLang="sk-SK" dirty="0" smtClean="0">
                <a:solidFill>
                  <a:schemeClr val="tx1"/>
                </a:solidFill>
              </a:rPr>
              <a:t>-; nie je; nie je pravda, že...</a:t>
            </a:r>
          </a:p>
          <a:p>
            <a:pPr>
              <a:buFontTx/>
              <a:buChar char="-"/>
            </a:pP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PRÍKLAD: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prišiel – neprišiel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je september – nie je september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mám zošit – nie je pravda, že mám zošit</a:t>
            </a: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2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/>
              <a:t>1.3 Negácia výroku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1088777"/>
            <a:ext cx="9054244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NEGÁCIA KVANTIFIKOVANÝCH VÝROKOV </a:t>
            </a:r>
          </a:p>
          <a:p>
            <a:pPr marL="0" indent="0">
              <a:buNone/>
            </a:pPr>
            <a:r>
              <a:rPr lang="sk-SK" altLang="sk-SK" dirty="0">
                <a:solidFill>
                  <a:schemeClr val="tx1"/>
                </a:solidFill>
              </a:rPr>
              <a:t>(</a:t>
            </a:r>
            <a:r>
              <a:rPr lang="sk-SK" altLang="sk-SK" dirty="0" smtClean="0">
                <a:solidFill>
                  <a:schemeClr val="tx1"/>
                </a:solidFill>
              </a:rPr>
              <a:t>tabuľka ako pomôcka)</a:t>
            </a: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85213"/>
              </p:ext>
            </p:extLst>
          </p:nvPr>
        </p:nvGraphicFramePr>
        <p:xfrm>
          <a:off x="95348" y="2060848"/>
          <a:ext cx="8802724" cy="352839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281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58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effectLst/>
                        </a:rPr>
                        <a:t>Výrok   V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effectLst/>
                        </a:rPr>
                        <a:t>Negácia V´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každý ... je...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aspoň jeden ... nie je ... 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4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žiadny (nijaký) ... nie je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aspoň jeden ... je 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aspoň </a:t>
                      </a:r>
                      <a:r>
                        <a:rPr lang="sk-SK" sz="2200" b="0" dirty="0" smtClean="0">
                          <a:effectLst/>
                        </a:rPr>
                        <a:t>n </a:t>
                      </a:r>
                      <a:r>
                        <a:rPr lang="sk-SK" sz="2200" b="0" dirty="0">
                          <a:effectLst/>
                        </a:rPr>
                        <a:t>... je 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najviac </a:t>
                      </a:r>
                      <a:r>
                        <a:rPr lang="sk-SK" sz="2200" b="0" dirty="0" smtClean="0">
                          <a:effectLst/>
                        </a:rPr>
                        <a:t>(n </a:t>
                      </a:r>
                      <a:r>
                        <a:rPr lang="sk-SK" sz="2200" b="0" dirty="0">
                          <a:effectLst/>
                        </a:rPr>
                        <a:t>– 1) </a:t>
                      </a:r>
                      <a:r>
                        <a:rPr lang="sk-SK" sz="2200" b="0" dirty="0" smtClean="0">
                          <a:effectLst/>
                        </a:rPr>
                        <a:t> </a:t>
                      </a:r>
                      <a:r>
                        <a:rPr lang="sk-SK" sz="2200" b="0" dirty="0">
                          <a:effectLst/>
                        </a:rPr>
                        <a:t>... je 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58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najviac </a:t>
                      </a:r>
                      <a:r>
                        <a:rPr lang="sk-SK" sz="2200" b="0" dirty="0" smtClean="0">
                          <a:effectLst/>
                        </a:rPr>
                        <a:t>n ...</a:t>
                      </a:r>
                      <a:r>
                        <a:rPr lang="sk-SK" sz="2200" b="0" baseline="0" dirty="0" smtClean="0">
                          <a:effectLst/>
                        </a:rPr>
                        <a:t> </a:t>
                      </a:r>
                      <a:r>
                        <a:rPr lang="sk-SK" sz="2200" b="0" dirty="0" smtClean="0">
                          <a:effectLst/>
                        </a:rPr>
                        <a:t>je </a:t>
                      </a:r>
                      <a:r>
                        <a:rPr lang="sk-SK" sz="2200" b="0" dirty="0">
                          <a:effectLst/>
                        </a:rPr>
                        <a:t>....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aspoň </a:t>
                      </a:r>
                      <a:r>
                        <a:rPr lang="sk-SK" sz="2200" b="0" dirty="0" smtClean="0">
                          <a:effectLst/>
                        </a:rPr>
                        <a:t>(</a:t>
                      </a:r>
                      <a:r>
                        <a:rPr lang="sk-SK" sz="2200" b="0" dirty="0" err="1" smtClean="0">
                          <a:effectLst/>
                        </a:rPr>
                        <a:t>n+1</a:t>
                      </a:r>
                      <a:r>
                        <a:rPr lang="sk-SK" sz="2200" b="0" dirty="0" smtClean="0">
                          <a:effectLst/>
                        </a:rPr>
                        <a:t>) </a:t>
                      </a:r>
                      <a:r>
                        <a:rPr lang="sk-SK" sz="2200" b="0" dirty="0">
                          <a:effectLst/>
                        </a:rPr>
                        <a:t>... je ....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58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práve </a:t>
                      </a:r>
                      <a:r>
                        <a:rPr lang="sk-SK" sz="2200" b="0" dirty="0" smtClean="0">
                          <a:effectLst/>
                        </a:rPr>
                        <a:t>n ...</a:t>
                      </a:r>
                      <a:r>
                        <a:rPr lang="sk-SK" sz="2200" b="0" baseline="0" dirty="0" smtClean="0">
                          <a:effectLst/>
                        </a:rPr>
                        <a:t> j</a:t>
                      </a:r>
                      <a:r>
                        <a:rPr lang="sk-SK" sz="2200" b="0" dirty="0" smtClean="0">
                          <a:effectLst/>
                        </a:rPr>
                        <a:t>e 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n</a:t>
                      </a:r>
                      <a:r>
                        <a:rPr lang="sk-SK" sz="2200" b="0" dirty="0" smtClean="0">
                          <a:effectLst/>
                        </a:rPr>
                        <a:t>ajviac (n </a:t>
                      </a:r>
                      <a:r>
                        <a:rPr lang="sk-SK" sz="2200" b="0" dirty="0">
                          <a:effectLst/>
                        </a:rPr>
                        <a:t>– 1) alebo aspoň </a:t>
                      </a:r>
                      <a:r>
                        <a:rPr lang="sk-SK" sz="2200" b="0" dirty="0" smtClean="0">
                          <a:effectLst/>
                        </a:rPr>
                        <a:t>(</a:t>
                      </a:r>
                      <a:r>
                        <a:rPr lang="sk-SK" sz="2200" b="0" dirty="0" err="1" smtClean="0">
                          <a:effectLst/>
                        </a:rPr>
                        <a:t>n+1</a:t>
                      </a:r>
                      <a:r>
                        <a:rPr lang="sk-SK" sz="2200" b="0" dirty="0">
                          <a:effectLst/>
                        </a:rPr>
                        <a:t>) </a:t>
                      </a:r>
                      <a:r>
                        <a:rPr lang="sk-SK" sz="2200" b="0" dirty="0" smtClean="0">
                          <a:effectLst/>
                        </a:rPr>
                        <a:t>...</a:t>
                      </a:r>
                      <a:r>
                        <a:rPr lang="sk-SK" sz="2200" b="0" dirty="0">
                          <a:effectLst/>
                        </a:rPr>
                        <a:t>je</a:t>
                      </a:r>
                      <a:r>
                        <a:rPr lang="sk-SK" sz="2200" b="0" dirty="0" smtClean="0">
                          <a:effectLst/>
                        </a:rPr>
                        <a:t>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1.4 Negácia zloženého výroku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rgbClr val="FF0000"/>
                </a:solidFill>
              </a:rPr>
              <a:t>NEGÁCIA ZLOŽENÝCH VÝROKOV </a:t>
            </a:r>
            <a:r>
              <a:rPr lang="sk-SK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De </a:t>
            </a:r>
            <a:r>
              <a:rPr lang="sk-SK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Morganove</a:t>
            </a:r>
            <a:r>
              <a:rPr lang="sk-SK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zákony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	(A </a:t>
            </a:r>
            <a:r>
              <a:rPr lang="el-GR" altLang="sk-SK" dirty="0">
                <a:solidFill>
                  <a:schemeClr val="tx1"/>
                </a:solidFill>
              </a:rPr>
              <a:t>Λ </a:t>
            </a:r>
            <a:r>
              <a:rPr lang="sk-SK" altLang="sk-SK" dirty="0" smtClean="0">
                <a:solidFill>
                  <a:schemeClr val="tx1"/>
                </a:solidFill>
              </a:rPr>
              <a:t>B)´ 	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	</a:t>
            </a:r>
            <a:r>
              <a:rPr lang="sk-SK" altLang="sk-SK" dirty="0">
                <a:solidFill>
                  <a:schemeClr val="tx1"/>
                </a:solidFill>
              </a:rPr>
              <a:t> </a:t>
            </a:r>
            <a:r>
              <a:rPr lang="sk-SK" altLang="sk-SK" dirty="0" smtClean="0">
                <a:solidFill>
                  <a:schemeClr val="tx1"/>
                </a:solidFill>
              </a:rPr>
              <a:t>A´ </a:t>
            </a:r>
            <a:r>
              <a:rPr lang="sk-SK" altLang="sk-SK" dirty="0">
                <a:solidFill>
                  <a:schemeClr val="tx1"/>
                </a:solidFill>
              </a:rPr>
              <a:t>V </a:t>
            </a:r>
            <a:r>
              <a:rPr lang="sk-SK" altLang="sk-SK" dirty="0" smtClean="0">
                <a:solidFill>
                  <a:schemeClr val="tx1"/>
                </a:solidFill>
              </a:rPr>
              <a:t>B´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	(A </a:t>
            </a:r>
            <a:r>
              <a:rPr lang="sk-SK" altLang="sk-SK" dirty="0">
                <a:solidFill>
                  <a:schemeClr val="tx1"/>
                </a:solidFill>
              </a:rPr>
              <a:t>V </a:t>
            </a:r>
            <a:r>
              <a:rPr lang="sk-SK" altLang="sk-SK" dirty="0" smtClean="0">
                <a:solidFill>
                  <a:schemeClr val="tx1"/>
                </a:solidFill>
              </a:rPr>
              <a:t>B)´	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	</a:t>
            </a:r>
            <a:r>
              <a:rPr lang="sk-SK" altLang="sk-SK" dirty="0">
                <a:solidFill>
                  <a:schemeClr val="tx1"/>
                </a:solidFill>
              </a:rPr>
              <a:t> </a:t>
            </a:r>
            <a:r>
              <a:rPr lang="sk-SK" altLang="sk-SK" dirty="0" smtClean="0">
                <a:solidFill>
                  <a:schemeClr val="tx1"/>
                </a:solidFill>
              </a:rPr>
              <a:t>A´ </a:t>
            </a:r>
            <a:r>
              <a:rPr lang="el-GR" altLang="sk-SK" dirty="0">
                <a:solidFill>
                  <a:schemeClr val="tx1"/>
                </a:solidFill>
              </a:rPr>
              <a:t>Λ </a:t>
            </a:r>
            <a:r>
              <a:rPr lang="sk-SK" altLang="sk-SK" dirty="0" smtClean="0">
                <a:solidFill>
                  <a:schemeClr val="tx1"/>
                </a:solidFill>
              </a:rPr>
              <a:t>B´</a:t>
            </a: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	(A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sk-SK" altLang="sk-SK" dirty="0" smtClean="0">
                <a:solidFill>
                  <a:schemeClr val="tx1"/>
                </a:solidFill>
              </a:rPr>
              <a:t>B)´	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	 </a:t>
            </a:r>
            <a:r>
              <a:rPr lang="sk-SK" altLang="sk-SK" dirty="0" smtClean="0">
                <a:solidFill>
                  <a:schemeClr val="tx1"/>
                </a:solidFill>
              </a:rPr>
              <a:t>A </a:t>
            </a:r>
            <a:r>
              <a:rPr lang="el-GR" altLang="sk-SK" dirty="0">
                <a:solidFill>
                  <a:schemeClr val="tx1"/>
                </a:solidFill>
              </a:rPr>
              <a:t>Λ </a:t>
            </a:r>
            <a:r>
              <a:rPr lang="sk-SK" altLang="sk-SK" dirty="0">
                <a:solidFill>
                  <a:schemeClr val="tx1"/>
                </a:solidFill>
              </a:rPr>
              <a:t>B</a:t>
            </a:r>
            <a:r>
              <a:rPr lang="sk-SK" altLang="sk-SK" dirty="0" smtClean="0">
                <a:solidFill>
                  <a:schemeClr val="tx1"/>
                </a:solidFill>
              </a:rPr>
              <a:t>´</a:t>
            </a: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	(A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sk-SK" altLang="sk-SK" dirty="0" smtClean="0">
                <a:solidFill>
                  <a:schemeClr val="tx1"/>
                </a:solidFill>
              </a:rPr>
              <a:t>B)´	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	(</a:t>
            </a:r>
            <a:r>
              <a:rPr lang="sk-SK" altLang="sk-SK" dirty="0" smtClean="0">
                <a:solidFill>
                  <a:schemeClr val="tx1"/>
                </a:solidFill>
              </a:rPr>
              <a:t>A</a:t>
            </a:r>
            <a:r>
              <a:rPr lang="sk-SK" altLang="sk-SK" dirty="0">
                <a:solidFill>
                  <a:schemeClr val="tx1"/>
                </a:solidFill>
              </a:rPr>
              <a:t>´ </a:t>
            </a:r>
            <a:r>
              <a:rPr lang="el-GR" altLang="sk-SK" dirty="0">
                <a:solidFill>
                  <a:schemeClr val="tx1"/>
                </a:solidFill>
              </a:rPr>
              <a:t>Λ </a:t>
            </a:r>
            <a:r>
              <a:rPr lang="sk-SK" altLang="sk-SK" dirty="0" smtClean="0">
                <a:solidFill>
                  <a:schemeClr val="tx1"/>
                </a:solidFill>
              </a:rPr>
              <a:t>B) V (A </a:t>
            </a:r>
            <a:r>
              <a:rPr lang="el-GR" altLang="sk-SK" dirty="0">
                <a:solidFill>
                  <a:schemeClr val="tx1"/>
                </a:solidFill>
              </a:rPr>
              <a:t>Λ </a:t>
            </a:r>
            <a:r>
              <a:rPr lang="sk-SK" altLang="sk-SK" dirty="0">
                <a:solidFill>
                  <a:schemeClr val="tx1"/>
                </a:solidFill>
              </a:rPr>
              <a:t>B</a:t>
            </a:r>
            <a:r>
              <a:rPr lang="sk-SK" altLang="sk-SK" dirty="0" smtClean="0">
                <a:solidFill>
                  <a:schemeClr val="tx1"/>
                </a:solidFill>
              </a:rPr>
              <a:t>´)</a:t>
            </a: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</a:t>
            </a: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Axióma</a:t>
            </a:r>
            <a:r>
              <a:rPr lang="sk-SK" dirty="0" smtClean="0">
                <a:solidFill>
                  <a:schemeClr val="tx1"/>
                </a:solidFill>
              </a:rPr>
              <a:t> – (postulát) </a:t>
            </a:r>
            <a:r>
              <a:rPr lang="sk-SK" dirty="0">
                <a:solidFill>
                  <a:schemeClr val="tx1"/>
                </a:solidFill>
              </a:rPr>
              <a:t>je základná veta </a:t>
            </a:r>
            <a:r>
              <a:rPr lang="sk-SK" dirty="0" smtClean="0">
                <a:solidFill>
                  <a:schemeClr val="tx1"/>
                </a:solidFill>
              </a:rPr>
              <a:t>v </a:t>
            </a:r>
            <a:r>
              <a:rPr lang="sk-SK" dirty="0">
                <a:solidFill>
                  <a:schemeClr val="tx1"/>
                </a:solidFill>
              </a:rPr>
              <a:t>teórií, z ktorej sa </a:t>
            </a:r>
            <a:r>
              <a:rPr lang="sk-SK" dirty="0" smtClean="0">
                <a:solidFill>
                  <a:schemeClr val="tx1"/>
                </a:solidFill>
              </a:rPr>
              <a:t>dokazujú </a:t>
            </a:r>
            <a:r>
              <a:rPr lang="sk-SK" dirty="0">
                <a:solidFill>
                  <a:schemeClr val="tx1"/>
                </a:solidFill>
              </a:rPr>
              <a:t>ostatné vety </a:t>
            </a:r>
            <a:r>
              <a:rPr lang="sk-SK" dirty="0" smtClean="0">
                <a:solidFill>
                  <a:schemeClr val="tx1"/>
                </a:solidFill>
              </a:rPr>
              <a:t>daného systému.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Definícia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- je vymedzenie významu nejakého </a:t>
            </a:r>
            <a:r>
              <a:rPr lang="sk-SK" dirty="0" smtClean="0">
                <a:solidFill>
                  <a:schemeClr val="tx1"/>
                </a:solidFill>
              </a:rPr>
              <a:t>výrazu, dohoda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Veta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- je </a:t>
            </a:r>
            <a:r>
              <a:rPr lang="sk-SK" dirty="0" smtClean="0">
                <a:solidFill>
                  <a:schemeClr val="tx1"/>
                </a:solidFill>
              </a:rPr>
              <a:t>výrok, </a:t>
            </a:r>
            <a:r>
              <a:rPr lang="sk-SK" dirty="0">
                <a:solidFill>
                  <a:schemeClr val="tx1"/>
                </a:solidFill>
              </a:rPr>
              <a:t>ktorého pravdivosť bola </a:t>
            </a:r>
            <a:r>
              <a:rPr lang="sk-SK" dirty="0" smtClean="0">
                <a:solidFill>
                  <a:schemeClr val="tx1"/>
                </a:solidFill>
              </a:rPr>
              <a:t>dokázaná.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Dôkaz</a:t>
            </a:r>
            <a:r>
              <a:rPr lang="sk-SK" dirty="0">
                <a:solidFill>
                  <a:schemeClr val="tx1"/>
                </a:solidFill>
              </a:rPr>
              <a:t> - presvedčivá demonštrácia, že nejaké tvrdenie je za určitých predpokladov (axióm) nevyhnutne </a:t>
            </a:r>
            <a:r>
              <a:rPr lang="sk-SK" dirty="0" smtClean="0">
                <a:solidFill>
                  <a:schemeClr val="tx1"/>
                </a:solidFill>
              </a:rPr>
              <a:t>pravdivé.</a:t>
            </a:r>
          </a:p>
          <a:p>
            <a:pPr marL="0" indent="0">
              <a:buNone/>
            </a:pPr>
            <a:r>
              <a:rPr lang="sk-SK" sz="2200" dirty="0">
                <a:solidFill>
                  <a:schemeClr val="tx1"/>
                </a:solidFill>
              </a:rPr>
              <a:t>	</a:t>
            </a:r>
            <a:r>
              <a:rPr lang="sk-SK" sz="2200" dirty="0" smtClean="0">
                <a:solidFill>
                  <a:schemeClr val="tx1"/>
                </a:solidFill>
              </a:rPr>
              <a:t>							QED</a:t>
            </a:r>
            <a:endParaRPr lang="cs-CZ" sz="2200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21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/>
              <a:t>1.4 Negácia zloženého výroku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06562"/>
            <a:ext cx="9054244" cy="5328592"/>
          </a:xfrm>
        </p:spPr>
        <p:txBody>
          <a:bodyPr/>
          <a:lstStyle/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sk-SK" dirty="0">
                <a:solidFill>
                  <a:srgbClr val="FF0000"/>
                </a:solidFill>
              </a:rPr>
              <a:t>ÚLOHA </a:t>
            </a:r>
            <a:r>
              <a:rPr lang="sk-SK" dirty="0" smtClean="0">
                <a:solidFill>
                  <a:srgbClr val="FF0000"/>
                </a:solidFill>
              </a:rPr>
              <a:t>: Dané </a:t>
            </a:r>
            <a:r>
              <a:rPr lang="sk-SK" dirty="0">
                <a:solidFill>
                  <a:srgbClr val="FF0000"/>
                </a:solidFill>
              </a:rPr>
              <a:t>sú výroky </a:t>
            </a:r>
            <a:endParaRPr lang="sk-SK" dirty="0" smtClean="0">
              <a:solidFill>
                <a:srgbClr val="FF0000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chemeClr val="tx1"/>
                </a:solidFill>
              </a:rPr>
              <a:t>A: </a:t>
            </a:r>
            <a:r>
              <a:rPr lang="sk-SK" dirty="0">
                <a:solidFill>
                  <a:schemeClr val="tx1"/>
                </a:solidFill>
              </a:rPr>
              <a:t>Sneží    </a:t>
            </a:r>
            <a:endParaRPr lang="sk-SK" dirty="0" smtClean="0">
              <a:solidFill>
                <a:schemeClr val="tx1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chemeClr val="tx1"/>
                </a:solidFill>
              </a:rPr>
              <a:t>B</a:t>
            </a:r>
            <a:r>
              <a:rPr lang="sk-SK" dirty="0">
                <a:solidFill>
                  <a:schemeClr val="tx1"/>
                </a:solidFill>
              </a:rPr>
              <a:t>: Fúka studený vietor    </a:t>
            </a:r>
            <a:endParaRPr lang="sk-SK" dirty="0" smtClean="0">
              <a:solidFill>
                <a:schemeClr val="tx1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chemeClr val="tx1"/>
                </a:solidFill>
              </a:rPr>
              <a:t>C</a:t>
            </a:r>
            <a:r>
              <a:rPr lang="sk-SK" dirty="0">
                <a:solidFill>
                  <a:schemeClr val="tx1"/>
                </a:solidFill>
              </a:rPr>
              <a:t>: Pôjdem sa korčuľovať </a:t>
            </a:r>
            <a:r>
              <a:rPr lang="sk-SK" dirty="0" smtClean="0">
                <a:solidFill>
                  <a:schemeClr val="tx1"/>
                </a:solidFill>
              </a:rPr>
              <a:t>  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chemeClr val="tx1"/>
                </a:solidFill>
              </a:rPr>
              <a:t>D</a:t>
            </a:r>
            <a:r>
              <a:rPr lang="sk-SK" dirty="0">
                <a:solidFill>
                  <a:schemeClr val="tx1"/>
                </a:solidFill>
              </a:rPr>
              <a:t>: Pôjdem sa lyžovať </a:t>
            </a:r>
            <a:endParaRPr lang="sk-SK" dirty="0" smtClean="0">
              <a:solidFill>
                <a:schemeClr val="tx1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cs-CZ" dirty="0" err="1">
                <a:solidFill>
                  <a:srgbClr val="FF0000"/>
                </a:solidFill>
              </a:rPr>
              <a:t>Napíšte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zložené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smtClean="0">
                <a:solidFill>
                  <a:srgbClr val="FF0000"/>
                </a:solidFill>
              </a:rPr>
              <a:t>výroky </a:t>
            </a:r>
            <a:r>
              <a:rPr lang="cs-CZ" dirty="0" err="1" smtClean="0">
                <a:solidFill>
                  <a:srgbClr val="FF0000"/>
                </a:solidFill>
              </a:rPr>
              <a:t>podľa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 err="1" smtClean="0">
                <a:solidFill>
                  <a:srgbClr val="FF0000"/>
                </a:solidFill>
              </a:rPr>
              <a:t>tabuľky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>
                <a:solidFill>
                  <a:srgbClr val="FF0000"/>
                </a:solidFill>
              </a:rPr>
              <a:t>a znegujte </a:t>
            </a:r>
            <a:r>
              <a:rPr lang="cs-CZ" dirty="0" err="1" smtClean="0">
                <a:solidFill>
                  <a:srgbClr val="FF0000"/>
                </a:solidFill>
              </a:rPr>
              <a:t>ich</a:t>
            </a:r>
            <a:r>
              <a:rPr lang="cs-CZ" dirty="0" smtClean="0">
                <a:solidFill>
                  <a:srgbClr val="FF0000"/>
                </a:solidFill>
              </a:rPr>
              <a:t> (aj symbolicky).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42538"/>
              </p:ext>
            </p:extLst>
          </p:nvPr>
        </p:nvGraphicFramePr>
        <p:xfrm>
          <a:off x="242646" y="4187842"/>
          <a:ext cx="856895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9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5920">
                <a:tc>
                  <a:txBody>
                    <a:bodyPr/>
                    <a:lstStyle/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dirty="0" smtClean="0">
                          <a:effectLst/>
                        </a:rPr>
                        <a:t> B 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B</a:t>
                      </a:r>
                    </a:p>
                    <a:p>
                      <a:pPr lvl="1"/>
                      <a:r>
                        <a:rPr lang="sk-SK" sz="2400" kern="1200" smtClean="0">
                          <a:effectLst/>
                        </a:rPr>
                        <a:t>(A </a:t>
                      </a:r>
                      <a:r>
                        <a:rPr lang="sk-SK" sz="2400" kern="120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smtClean="0">
                          <a:effectLst/>
                        </a:rPr>
                        <a:t> B) </a:t>
                      </a:r>
                      <a:r>
                        <a:rPr lang="sk-SK" sz="2400" kern="120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smtClean="0">
                          <a:effectLst/>
                        </a:rPr>
                        <a:t> C´</a:t>
                      </a:r>
                      <a:endParaRPr lang="sk-SK" sz="2400" kern="1200" dirty="0" smtClean="0">
                        <a:effectLst/>
                      </a:endParaRP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(A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dirty="0" smtClean="0">
                          <a:effectLst/>
                        </a:rPr>
                        <a:t> B)´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A´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C</a:t>
                      </a:r>
                    </a:p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B´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D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C´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B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D´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A´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dirty="0" smtClean="0">
                          <a:effectLst/>
                        </a:rPr>
                        <a:t> B´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D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A´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  B´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C</a:t>
                      </a:r>
                    </a:p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D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sk-SK" sz="2400" kern="1200" dirty="0" smtClean="0">
                          <a:effectLst/>
                        </a:rPr>
                        <a:t>  A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B´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C´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sk-SK" sz="2400" kern="1200" dirty="0" smtClean="0">
                          <a:effectLst/>
                        </a:rPr>
                        <a:t>  A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dirty="0" smtClean="0">
                          <a:effectLst/>
                        </a:rPr>
                        <a:t> B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C´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D´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sk-SK" sz="2400" kern="1200" dirty="0" smtClean="0">
                          <a:effectLst/>
                        </a:rPr>
                        <a:t>  A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dirty="0" smtClean="0">
                          <a:effectLst/>
                        </a:rPr>
                        <a:t> B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C´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D´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sk-SK" sz="2400" kern="1200" dirty="0" smtClean="0">
                          <a:effectLst/>
                        </a:rPr>
                        <a:t>  A 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C´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D´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sk-SK" sz="2400" kern="1200" dirty="0" smtClean="0">
                          <a:effectLst/>
                        </a:rPr>
                        <a:t>  A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B</a:t>
                      </a:r>
                    </a:p>
                    <a:p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1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1.5 Obmena a obrátenie implikácie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78" y="1196752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altLang="sk-SK" dirty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 </a:t>
            </a:r>
            <a:r>
              <a:rPr lang="sk-SK" altLang="sk-SK" dirty="0">
                <a:solidFill>
                  <a:srgbClr val="FF0000"/>
                </a:solidFill>
              </a:rPr>
              <a:t>B </a:t>
            </a:r>
            <a:r>
              <a:rPr lang="sk-SK" altLang="sk-SK" dirty="0" smtClean="0">
                <a:solidFill>
                  <a:srgbClr val="FF0000"/>
                </a:solidFill>
              </a:rPr>
              <a:t>	implikácia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sk-SK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sk-SK" dirty="0" smtClean="0">
                <a:solidFill>
                  <a:srgbClr val="FF0000"/>
                </a:solidFill>
                <a:sym typeface="Symbol" panose="05050102010706020507" pitchFamily="18" charset="2"/>
              </a:rPr>
              <a:t>A		obrátená implikácia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rgbClr val="FF0000"/>
                </a:solidFill>
                <a:sym typeface="Symbol" panose="05050102010706020507" pitchFamily="18" charset="2"/>
              </a:rPr>
              <a:t>B´</a:t>
            </a:r>
            <a:r>
              <a:rPr lang="sk-SK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sk-SK" dirty="0" smtClean="0">
                <a:solidFill>
                  <a:srgbClr val="FF0000"/>
                </a:solidFill>
                <a:sym typeface="Symbol" panose="05050102010706020507" pitchFamily="18" charset="2"/>
              </a:rPr>
              <a:t>A´	obmenená implikácia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sk-SK" altLang="sk-SK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altLang="sk-SK" dirty="0" smtClean="0">
                <a:solidFill>
                  <a:schemeClr val="tx1"/>
                </a:solidFill>
                <a:sym typeface="Symbol" panose="05050102010706020507" pitchFamily="18" charset="2"/>
              </a:rPr>
              <a:t>PRÍKLAD: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altLang="sk-SK" dirty="0" smtClean="0">
                <a:solidFill>
                  <a:schemeClr val="tx1"/>
                </a:solidFill>
                <a:sym typeface="Symbol" panose="05050102010706020507" pitchFamily="18" charset="2"/>
              </a:rPr>
              <a:t>Ak bude pršať,  tak nepôjdem do kina.	1/0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altLang="sk-SK" dirty="0" smtClean="0">
                <a:solidFill>
                  <a:schemeClr val="tx1"/>
                </a:solidFill>
                <a:sym typeface="Symbol" panose="05050102010706020507" pitchFamily="18" charset="2"/>
              </a:rPr>
              <a:t>Ak nepôjdem do kina, tak bude pršať.		0/1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altLang="sk-SK" dirty="0" smtClean="0">
                <a:solidFill>
                  <a:schemeClr val="tx1"/>
                </a:solidFill>
                <a:sym typeface="Symbol" panose="05050102010706020507" pitchFamily="18" charset="2"/>
              </a:rPr>
              <a:t>Ak pôjdem do kina, tak nebude pršať.</a:t>
            </a:r>
            <a:r>
              <a:rPr lang="sk-SK" altLang="sk-SK" dirty="0" smtClean="0">
                <a:solidFill>
                  <a:schemeClr val="tx1"/>
                </a:solidFill>
              </a:rPr>
              <a:t> 	1/0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sk-SK" dirty="0">
              <a:solidFill>
                <a:schemeClr val="tx1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chemeClr val="tx1"/>
                </a:solidFill>
              </a:rPr>
              <a:t>Implikácia a k nej vytvorená obmena majú rovnakú </a:t>
            </a:r>
            <a:r>
              <a:rPr lang="sk-SK" dirty="0" err="1" smtClean="0">
                <a:solidFill>
                  <a:schemeClr val="tx1"/>
                </a:solidFill>
              </a:rPr>
              <a:t>pravdivostnú</a:t>
            </a:r>
            <a:r>
              <a:rPr lang="sk-SK" dirty="0" smtClean="0">
                <a:solidFill>
                  <a:schemeClr val="tx1"/>
                </a:solidFill>
              </a:rPr>
              <a:t> hodnotu.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>
                <a:solidFill>
                  <a:schemeClr val="tx1"/>
                </a:solidFill>
              </a:rPr>
              <a:t>Implikácia a k nej vytvorená </a:t>
            </a:r>
            <a:r>
              <a:rPr lang="sk-SK" dirty="0" smtClean="0">
                <a:solidFill>
                  <a:schemeClr val="tx1"/>
                </a:solidFill>
              </a:rPr>
              <a:t>obrátená nemusia mať </a:t>
            </a:r>
            <a:r>
              <a:rPr lang="sk-SK" dirty="0">
                <a:solidFill>
                  <a:schemeClr val="tx1"/>
                </a:solidFill>
              </a:rPr>
              <a:t>rovnakú </a:t>
            </a:r>
            <a:r>
              <a:rPr lang="sk-SK" dirty="0" err="1">
                <a:solidFill>
                  <a:schemeClr val="tx1"/>
                </a:solidFill>
              </a:rPr>
              <a:t>pravdivostnú</a:t>
            </a:r>
            <a:r>
              <a:rPr lang="sk-SK" dirty="0">
                <a:solidFill>
                  <a:schemeClr val="tx1"/>
                </a:solidFill>
              </a:rPr>
              <a:t> hodnotu.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91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1.5 Obmena a obrátenie implikácie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8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chemeClr val="tx1"/>
                </a:solidFill>
              </a:rPr>
              <a:t>PRÍKLAD: 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sk-SK" altLang="sk-SK" dirty="0">
                <a:solidFill>
                  <a:srgbClr val="000000"/>
                </a:solidFill>
              </a:rPr>
              <a:t>A</a:t>
            </a: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  </a:t>
            </a:r>
            <a:r>
              <a:rPr lang="sk-SK" altLang="sk-SK" dirty="0" smtClean="0">
                <a:solidFill>
                  <a:srgbClr val="000000"/>
                </a:solidFill>
              </a:rPr>
              <a:t>B: </a:t>
            </a:r>
            <a:r>
              <a:rPr lang="cs-CZ" dirty="0" err="1" smtClean="0">
                <a:solidFill>
                  <a:schemeClr val="tx1"/>
                </a:solidFill>
              </a:rPr>
              <a:t>Ak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budem</a:t>
            </a:r>
            <a:r>
              <a:rPr lang="cs-CZ" dirty="0" smtClean="0">
                <a:solidFill>
                  <a:schemeClr val="tx1"/>
                </a:solidFill>
              </a:rPr>
              <a:t> chorý, </a:t>
            </a:r>
            <a:r>
              <a:rPr lang="cs-CZ" dirty="0" err="1" smtClean="0">
                <a:solidFill>
                  <a:schemeClr val="tx1"/>
                </a:solidFill>
              </a:rPr>
              <a:t>nekúpim</a:t>
            </a:r>
            <a:r>
              <a:rPr lang="cs-CZ" dirty="0" smtClean="0">
                <a:solidFill>
                  <a:schemeClr val="tx1"/>
                </a:solidFill>
              </a:rPr>
              <a:t> si čokoládu.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B </a:t>
            </a: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A: Ak si nekúpim čokoládu, budem chorý.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B´ </a:t>
            </a: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A´: Ak si kúpim čokoládu, tak nebudem chorý.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cs-CZ" b="0" dirty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46725"/>
              </p:ext>
            </p:extLst>
          </p:nvPr>
        </p:nvGraphicFramePr>
        <p:xfrm>
          <a:off x="139570" y="1124818"/>
          <a:ext cx="8919610" cy="318412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7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0688">
                <a:tc gridSpan="7"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Tabuľka </a:t>
                      </a:r>
                      <a:r>
                        <a:rPr lang="sk-SK" sz="2400" dirty="0" err="1" smtClean="0"/>
                        <a:t>pravdivostných</a:t>
                      </a:r>
                      <a:r>
                        <a:rPr lang="sk-SK" sz="2400" dirty="0" smtClean="0"/>
                        <a:t> hodnôt</a:t>
                      </a:r>
                      <a:endParaRPr lang="sk-SK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B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400" dirty="0" smtClean="0"/>
                        <a:t>A´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400" dirty="0" smtClean="0"/>
                        <a:t>B´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400" dirty="0" smtClean="0"/>
                        <a:t>A</a:t>
                      </a:r>
                      <a:r>
                        <a:rPr lang="sk-SK" sz="2400" dirty="0" smtClean="0">
                          <a:sym typeface="Symbol" panose="05050102010706020507" pitchFamily="18" charset="2"/>
                        </a:rPr>
                        <a:t>  </a:t>
                      </a:r>
                      <a:r>
                        <a:rPr lang="sk-SK" altLang="sk-SK" sz="2400" dirty="0" smtClean="0"/>
                        <a:t>B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sym typeface="Symbol" panose="05050102010706020507" pitchFamily="18" charset="2"/>
                        </a:rPr>
                        <a:t>B  A</a:t>
                      </a:r>
                      <a:endParaRPr lang="sk-SK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sym typeface="Symbol" panose="05050102010706020507" pitchFamily="18" charset="2"/>
                        </a:rPr>
                        <a:t>B´  A´</a:t>
                      </a:r>
                      <a:endParaRPr lang="sk-SK" sz="2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1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1.5 Obmena a obrátenie implikácie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8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>
                <a:solidFill>
                  <a:srgbClr val="FF0000"/>
                </a:solidFill>
              </a:rPr>
              <a:t>ÚLOHA </a:t>
            </a:r>
            <a:r>
              <a:rPr lang="cs-CZ" dirty="0" smtClean="0">
                <a:solidFill>
                  <a:srgbClr val="FF0000"/>
                </a:solidFill>
              </a:rPr>
              <a:t>: K </a:t>
            </a:r>
            <a:r>
              <a:rPr lang="cs-CZ" dirty="0" err="1">
                <a:solidFill>
                  <a:srgbClr val="FF0000"/>
                </a:solidFill>
              </a:rPr>
              <a:t>danej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implikácii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vytvorte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negáciu</a:t>
            </a:r>
            <a:r>
              <a:rPr lang="cs-CZ" dirty="0">
                <a:solidFill>
                  <a:srgbClr val="FF0000"/>
                </a:solidFill>
              </a:rPr>
              <a:t>, </a:t>
            </a:r>
            <a:r>
              <a:rPr lang="cs-CZ" dirty="0" err="1">
                <a:solidFill>
                  <a:srgbClr val="FF0000"/>
                </a:solidFill>
              </a:rPr>
              <a:t>obmenu</a:t>
            </a:r>
            <a:r>
              <a:rPr lang="cs-CZ" dirty="0">
                <a:solidFill>
                  <a:srgbClr val="FF0000"/>
                </a:solidFill>
              </a:rPr>
              <a:t>, </a:t>
            </a:r>
            <a:r>
              <a:rPr lang="cs-CZ" dirty="0" err="1">
                <a:solidFill>
                  <a:srgbClr val="FF0000"/>
                </a:solidFill>
              </a:rPr>
              <a:t>obrátenú</a:t>
            </a:r>
            <a:r>
              <a:rPr lang="cs-CZ" dirty="0">
                <a:solidFill>
                  <a:srgbClr val="FF0000"/>
                </a:solidFill>
              </a:rPr>
              <a:t> vetu</a:t>
            </a:r>
            <a:r>
              <a:rPr lang="cs-CZ" dirty="0" smtClean="0">
                <a:solidFill>
                  <a:srgbClr val="FF0000"/>
                </a:solidFill>
              </a:rPr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cs-CZ" dirty="0">
              <a:solidFill>
                <a:srgbClr val="FF0000"/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a)	</a:t>
            </a:r>
            <a:r>
              <a:rPr lang="cs-CZ" sz="2400" dirty="0" err="1">
                <a:solidFill>
                  <a:schemeClr val="tx1"/>
                </a:solidFill>
              </a:rPr>
              <a:t>Ak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nedostanem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zlú</a:t>
            </a:r>
            <a:r>
              <a:rPr lang="cs-CZ" sz="2400" dirty="0">
                <a:solidFill>
                  <a:schemeClr val="tx1"/>
                </a:solidFill>
              </a:rPr>
              <a:t> známku, </a:t>
            </a:r>
            <a:r>
              <a:rPr lang="cs-CZ" sz="2400" dirty="0" err="1">
                <a:solidFill>
                  <a:schemeClr val="tx1"/>
                </a:solidFill>
              </a:rPr>
              <a:t>dostanem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odmenu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b)	</a:t>
            </a:r>
            <a:r>
              <a:rPr lang="cs-CZ" sz="2400" dirty="0" err="1">
                <a:solidFill>
                  <a:schemeClr val="tx1"/>
                </a:solidFill>
              </a:rPr>
              <a:t>Ak</a:t>
            </a:r>
            <a:r>
              <a:rPr lang="cs-CZ" sz="2400" dirty="0">
                <a:solidFill>
                  <a:schemeClr val="tx1"/>
                </a:solidFill>
              </a:rPr>
              <a:t> sú dané čísla </a:t>
            </a:r>
            <a:r>
              <a:rPr lang="cs-CZ" sz="2400" dirty="0" err="1">
                <a:solidFill>
                  <a:schemeClr val="tx1"/>
                </a:solidFill>
              </a:rPr>
              <a:t>párne</a:t>
            </a:r>
            <a:r>
              <a:rPr lang="cs-CZ" sz="2400" dirty="0">
                <a:solidFill>
                  <a:schemeClr val="tx1"/>
                </a:solidFill>
              </a:rPr>
              <a:t>, tak </a:t>
            </a:r>
            <a:r>
              <a:rPr lang="cs-CZ" sz="2400" dirty="0" err="1">
                <a:solidFill>
                  <a:schemeClr val="tx1"/>
                </a:solidFill>
              </a:rPr>
              <a:t>ich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súčin</a:t>
            </a:r>
            <a:r>
              <a:rPr lang="cs-CZ" sz="2400" dirty="0">
                <a:solidFill>
                  <a:schemeClr val="tx1"/>
                </a:solidFill>
              </a:rPr>
              <a:t> je </a:t>
            </a:r>
            <a:r>
              <a:rPr lang="cs-CZ" sz="2400" dirty="0" err="1">
                <a:solidFill>
                  <a:schemeClr val="tx1"/>
                </a:solidFill>
              </a:rPr>
              <a:t>párny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c)	</a:t>
            </a:r>
            <a:r>
              <a:rPr lang="cs-CZ" sz="2400" dirty="0" err="1">
                <a:solidFill>
                  <a:schemeClr val="tx1"/>
                </a:solidFill>
              </a:rPr>
              <a:t>Keď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fúka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východný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vietor</a:t>
            </a:r>
            <a:r>
              <a:rPr lang="cs-CZ" sz="2400" dirty="0">
                <a:solidFill>
                  <a:schemeClr val="tx1"/>
                </a:solidFill>
              </a:rPr>
              <a:t>, neprší.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d)	</a:t>
            </a:r>
            <a:r>
              <a:rPr lang="cs-CZ" sz="2400" dirty="0" err="1">
                <a:solidFill>
                  <a:schemeClr val="tx1"/>
                </a:solidFill>
              </a:rPr>
              <a:t>Ak</a:t>
            </a:r>
            <a:r>
              <a:rPr lang="cs-CZ" sz="2400" dirty="0">
                <a:solidFill>
                  <a:schemeClr val="tx1"/>
                </a:solidFill>
              </a:rPr>
              <a:t> je </a:t>
            </a:r>
            <a:r>
              <a:rPr lang="cs-CZ" sz="2400" dirty="0" err="1">
                <a:solidFill>
                  <a:schemeClr val="tx1"/>
                </a:solidFill>
              </a:rPr>
              <a:t>Mesiac</a:t>
            </a:r>
            <a:r>
              <a:rPr lang="cs-CZ" sz="2400" dirty="0">
                <a:solidFill>
                  <a:schemeClr val="tx1"/>
                </a:solidFill>
              </a:rPr>
              <a:t> v nove, o </a:t>
            </a:r>
            <a:r>
              <a:rPr lang="cs-CZ" sz="2400" dirty="0" err="1">
                <a:solidFill>
                  <a:schemeClr val="tx1"/>
                </a:solidFill>
              </a:rPr>
              <a:t>polnoci</a:t>
            </a:r>
            <a:r>
              <a:rPr lang="cs-CZ" sz="2400" dirty="0">
                <a:solidFill>
                  <a:schemeClr val="tx1"/>
                </a:solidFill>
              </a:rPr>
              <a:t> je v lese tma.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e)	</a:t>
            </a:r>
            <a:r>
              <a:rPr lang="cs-CZ" sz="2400" dirty="0" err="1">
                <a:solidFill>
                  <a:schemeClr val="tx1"/>
                </a:solidFill>
              </a:rPr>
              <a:t>Keď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pracujem</a:t>
            </a:r>
            <a:r>
              <a:rPr lang="cs-CZ" sz="2400" dirty="0">
                <a:solidFill>
                  <a:schemeClr val="tx1"/>
                </a:solidFill>
              </a:rPr>
              <a:t>, </a:t>
            </a:r>
            <a:r>
              <a:rPr lang="cs-CZ" sz="2400" dirty="0" err="1">
                <a:solidFill>
                  <a:schemeClr val="tx1"/>
                </a:solidFill>
              </a:rPr>
              <a:t>nehovorím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f)	</a:t>
            </a:r>
            <a:r>
              <a:rPr lang="cs-CZ" sz="2400" dirty="0" err="1">
                <a:solidFill>
                  <a:schemeClr val="tx1"/>
                </a:solidFill>
              </a:rPr>
              <a:t>Keď</a:t>
            </a:r>
            <a:r>
              <a:rPr lang="cs-CZ" sz="2400" dirty="0">
                <a:solidFill>
                  <a:schemeClr val="tx1"/>
                </a:solidFill>
              </a:rPr>
              <a:t> nemám </a:t>
            </a:r>
            <a:r>
              <a:rPr lang="cs-CZ" sz="2400" dirty="0" err="1">
                <a:solidFill>
                  <a:schemeClr val="tx1"/>
                </a:solidFill>
              </a:rPr>
              <a:t>dosť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vlastných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peňazí</a:t>
            </a:r>
            <a:r>
              <a:rPr lang="cs-CZ" sz="2400" dirty="0">
                <a:solidFill>
                  <a:schemeClr val="tx1"/>
                </a:solidFill>
              </a:rPr>
              <a:t>, </a:t>
            </a:r>
            <a:r>
              <a:rPr lang="cs-CZ" sz="2400" dirty="0" err="1">
                <a:solidFill>
                  <a:schemeClr val="tx1"/>
                </a:solidFill>
              </a:rPr>
              <a:t>požičiavam</a:t>
            </a:r>
            <a:r>
              <a:rPr lang="cs-CZ" sz="2400" dirty="0">
                <a:solidFill>
                  <a:schemeClr val="tx1"/>
                </a:solidFill>
              </a:rPr>
              <a:t> si </a:t>
            </a:r>
            <a:r>
              <a:rPr lang="cs-CZ" sz="2400" dirty="0" err="1">
                <a:solidFill>
                  <a:schemeClr val="tx1"/>
                </a:solidFill>
              </a:rPr>
              <a:t>ich</a:t>
            </a:r>
            <a:r>
              <a:rPr lang="cs-CZ" sz="2400" dirty="0">
                <a:solidFill>
                  <a:schemeClr val="tx1"/>
                </a:solidFill>
              </a:rPr>
              <a:t> od </a:t>
            </a:r>
            <a:r>
              <a:rPr lang="cs-CZ" sz="2400" dirty="0" err="1">
                <a:solidFill>
                  <a:schemeClr val="tx1"/>
                </a:solidFill>
              </a:rPr>
              <a:t>priateľa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g)	</a:t>
            </a:r>
            <a:r>
              <a:rPr lang="cs-CZ" sz="2400" dirty="0" err="1">
                <a:solidFill>
                  <a:schemeClr val="tx1"/>
                </a:solidFill>
              </a:rPr>
              <a:t>Keď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nie</a:t>
            </a:r>
            <a:r>
              <a:rPr lang="cs-CZ" sz="2400" dirty="0">
                <a:solidFill>
                  <a:schemeClr val="tx1"/>
                </a:solidFill>
              </a:rPr>
              <a:t> je v </a:t>
            </a:r>
            <a:r>
              <a:rPr lang="cs-CZ" sz="2400" dirty="0" err="1">
                <a:solidFill>
                  <a:schemeClr val="tx1"/>
                </a:solidFill>
              </a:rPr>
              <a:t>izbe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dosť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svetla</a:t>
            </a:r>
            <a:r>
              <a:rPr lang="cs-CZ" sz="2400" dirty="0">
                <a:solidFill>
                  <a:schemeClr val="tx1"/>
                </a:solidFill>
              </a:rPr>
              <a:t>, v </a:t>
            </a:r>
            <a:r>
              <a:rPr lang="cs-CZ" sz="2400" dirty="0" err="1">
                <a:solidFill>
                  <a:schemeClr val="tx1"/>
                </a:solidFill>
              </a:rPr>
              <a:t>izbe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nerysujem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 smtClean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09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1.6 </a:t>
            </a:r>
            <a:r>
              <a:rPr lang="sk-SK" altLang="sk-SK" sz="3800" dirty="0" smtClean="0"/>
              <a:t>Tautológia, ekvivalentné výr. formy</a:t>
            </a:r>
            <a:endParaRPr lang="en-US" altLang="sk-SK" sz="38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8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rgbClr val="FF0000"/>
                </a:solidFill>
              </a:rPr>
              <a:t>TAUTOLÓGIA </a:t>
            </a:r>
            <a:r>
              <a:rPr lang="cs-CZ" dirty="0" smtClean="0">
                <a:solidFill>
                  <a:schemeClr val="tx1"/>
                </a:solidFill>
              </a:rPr>
              <a:t>je výroková </a:t>
            </a:r>
            <a:r>
              <a:rPr lang="cs-CZ" dirty="0" err="1" smtClean="0">
                <a:solidFill>
                  <a:schemeClr val="tx1"/>
                </a:solidFill>
              </a:rPr>
              <a:t>formula</a:t>
            </a:r>
            <a:r>
              <a:rPr lang="cs-CZ" dirty="0" smtClean="0">
                <a:solidFill>
                  <a:schemeClr val="tx1"/>
                </a:solidFill>
              </a:rPr>
              <a:t>, </a:t>
            </a:r>
            <a:r>
              <a:rPr lang="cs-CZ" dirty="0" err="1" smtClean="0">
                <a:solidFill>
                  <a:schemeClr val="tx1"/>
                </a:solidFill>
              </a:rPr>
              <a:t>ktorá</a:t>
            </a:r>
            <a:r>
              <a:rPr lang="cs-CZ" dirty="0" smtClean="0">
                <a:solidFill>
                  <a:schemeClr val="tx1"/>
                </a:solidFill>
              </a:rPr>
              <a:t> je pravdivá </a:t>
            </a:r>
            <a:r>
              <a:rPr lang="cs-CZ" dirty="0" err="1" smtClean="0">
                <a:solidFill>
                  <a:schemeClr val="tx1"/>
                </a:solidFill>
              </a:rPr>
              <a:t>pri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akýchkoľvek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pravdivostných</a:t>
            </a:r>
            <a:r>
              <a:rPr lang="cs-CZ" dirty="0" smtClean="0">
                <a:solidFill>
                  <a:schemeClr val="tx1"/>
                </a:solidFill>
              </a:rPr>
              <a:t> hodnotách jej </a:t>
            </a:r>
            <a:r>
              <a:rPr lang="cs-CZ" dirty="0" err="1" smtClean="0">
                <a:solidFill>
                  <a:schemeClr val="tx1"/>
                </a:solidFill>
              </a:rPr>
              <a:t>premenných</a:t>
            </a:r>
            <a:r>
              <a:rPr lang="cs-CZ" dirty="0" smtClean="0">
                <a:solidFill>
                  <a:schemeClr val="tx1"/>
                </a:solidFill>
              </a:rPr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chemeClr val="tx1"/>
                </a:solidFill>
              </a:rPr>
              <a:t>PRÍKLAD: 	(A´)´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 A			(A ˄ B´) ˅ 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(A´ </a:t>
            </a:r>
            <a:r>
              <a:rPr lang="sk-SK" b="0" dirty="0" smtClean="0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B) </a:t>
            </a: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cs-CZ" dirty="0" smtClean="0">
                <a:solidFill>
                  <a:schemeClr val="tx1"/>
                </a:solidFill>
              </a:rPr>
              <a:t>A </a:t>
            </a:r>
            <a:r>
              <a:rPr lang="cs-CZ" dirty="0">
                <a:solidFill>
                  <a:schemeClr val="tx1"/>
                </a:solidFill>
              </a:rPr>
              <a:t>˅ </a:t>
            </a:r>
            <a:r>
              <a:rPr lang="cs-CZ" dirty="0" smtClean="0">
                <a:solidFill>
                  <a:schemeClr val="tx1"/>
                </a:solidFill>
              </a:rPr>
              <a:t>B)		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(A</a:t>
            </a:r>
            <a:r>
              <a:rPr lang="cs-CZ" dirty="0">
                <a:solidFill>
                  <a:schemeClr val="tx1"/>
                </a:solidFill>
              </a:rPr>
              <a:t>´ ˅ </a:t>
            </a:r>
            <a:r>
              <a:rPr lang="cs-CZ" dirty="0" smtClean="0">
                <a:solidFill>
                  <a:schemeClr val="tx1"/>
                </a:solidFill>
              </a:rPr>
              <a:t>B´) </a:t>
            </a:r>
            <a:r>
              <a:rPr lang="sk-SK" b="0" dirty="0" smtClean="0">
                <a:solidFill>
                  <a:srgbClr val="000000"/>
                </a:solidFill>
                <a:sym typeface="Symbol" panose="05050102010706020507" pitchFamily="18" charset="2"/>
              </a:rPr>
              <a:t> (</a:t>
            </a:r>
            <a:r>
              <a:rPr lang="cs-CZ" dirty="0" smtClean="0">
                <a:solidFill>
                  <a:schemeClr val="tx1"/>
                </a:solidFill>
              </a:rPr>
              <a:t>A´ </a:t>
            </a:r>
            <a:r>
              <a:rPr lang="cs-CZ" dirty="0">
                <a:solidFill>
                  <a:schemeClr val="tx1"/>
                </a:solidFill>
              </a:rPr>
              <a:t>˅ </a:t>
            </a:r>
            <a:r>
              <a:rPr lang="cs-CZ" dirty="0" smtClean="0">
                <a:solidFill>
                  <a:schemeClr val="tx1"/>
                </a:solidFill>
              </a:rPr>
              <a:t>B)´</a:t>
            </a:r>
            <a:endParaRPr lang="sk-SK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sk-SK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rgbClr val="FF0000"/>
                </a:solidFill>
              </a:rPr>
              <a:t>EKVIVALENTNÉ VÝROKOVÉ FORMULY </a:t>
            </a:r>
            <a:r>
              <a:rPr lang="cs-CZ" dirty="0" err="1" smtClean="0">
                <a:solidFill>
                  <a:schemeClr val="tx1"/>
                </a:solidFill>
              </a:rPr>
              <a:t>majú</a:t>
            </a:r>
            <a:r>
              <a:rPr lang="cs-CZ" dirty="0" smtClean="0">
                <a:solidFill>
                  <a:schemeClr val="tx1"/>
                </a:solidFill>
              </a:rPr>
              <a:t> v </a:t>
            </a:r>
            <a:r>
              <a:rPr lang="cs-CZ" dirty="0" err="1" smtClean="0">
                <a:solidFill>
                  <a:schemeClr val="tx1"/>
                </a:solidFill>
              </a:rPr>
              <a:t>každom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riadku</a:t>
            </a:r>
            <a:r>
              <a:rPr lang="cs-CZ" dirty="0" smtClean="0">
                <a:solidFill>
                  <a:schemeClr val="tx1"/>
                </a:solidFill>
              </a:rPr>
              <a:t> tabulky PH </a:t>
            </a:r>
            <a:r>
              <a:rPr lang="cs-CZ" dirty="0" err="1" smtClean="0">
                <a:solidFill>
                  <a:schemeClr val="tx1"/>
                </a:solidFill>
              </a:rPr>
              <a:t>rovnakú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pravdivostnú</a:t>
            </a:r>
            <a:r>
              <a:rPr lang="cs-CZ" dirty="0" smtClean="0">
                <a:solidFill>
                  <a:schemeClr val="tx1"/>
                </a:solidFill>
              </a:rPr>
              <a:t> hodnotu – jednu možno </a:t>
            </a:r>
            <a:r>
              <a:rPr lang="cs-CZ" dirty="0" err="1" smtClean="0">
                <a:solidFill>
                  <a:schemeClr val="tx1"/>
                </a:solidFill>
              </a:rPr>
              <a:t>nahradiť</a:t>
            </a:r>
            <a:r>
              <a:rPr lang="cs-CZ" dirty="0" smtClean="0">
                <a:solidFill>
                  <a:schemeClr val="tx1"/>
                </a:solidFill>
              </a:rPr>
              <a:t> druhou.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>
              <a:solidFill>
                <a:schemeClr val="tx1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chemeClr val="tx1"/>
                </a:solidFill>
              </a:rPr>
              <a:t>PRÍKLAD: </a:t>
            </a:r>
            <a:r>
              <a:rPr lang="cs-CZ" dirty="0" err="1" smtClean="0">
                <a:solidFill>
                  <a:schemeClr val="tx1"/>
                </a:solidFill>
              </a:rPr>
              <a:t>Zistite</a:t>
            </a:r>
            <a:r>
              <a:rPr lang="cs-CZ" dirty="0" smtClean="0">
                <a:solidFill>
                  <a:schemeClr val="tx1"/>
                </a:solidFill>
              </a:rPr>
              <a:t>, </a:t>
            </a:r>
            <a:r>
              <a:rPr lang="cs-CZ" dirty="0" err="1" smtClean="0">
                <a:solidFill>
                  <a:schemeClr val="tx1"/>
                </a:solidFill>
              </a:rPr>
              <a:t>ktoré</a:t>
            </a:r>
            <a:r>
              <a:rPr lang="cs-CZ" dirty="0" smtClean="0">
                <a:solidFill>
                  <a:schemeClr val="tx1"/>
                </a:solidFill>
              </a:rPr>
              <a:t> výrokové </a:t>
            </a:r>
            <a:r>
              <a:rPr lang="cs-CZ" dirty="0" err="1" smtClean="0">
                <a:solidFill>
                  <a:schemeClr val="tx1"/>
                </a:solidFill>
              </a:rPr>
              <a:t>formuly</a:t>
            </a:r>
            <a:r>
              <a:rPr lang="cs-CZ" dirty="0" smtClean="0">
                <a:solidFill>
                  <a:schemeClr val="tx1"/>
                </a:solidFill>
              </a:rPr>
              <a:t> sú </a:t>
            </a:r>
            <a:r>
              <a:rPr lang="cs-CZ" dirty="0" err="1" smtClean="0">
                <a:solidFill>
                  <a:schemeClr val="tx1"/>
                </a:solidFill>
              </a:rPr>
              <a:t>ekvivalentné</a:t>
            </a:r>
            <a:r>
              <a:rPr lang="cs-CZ" dirty="0" smtClean="0">
                <a:solidFill>
                  <a:schemeClr val="tx1"/>
                </a:solidFill>
              </a:rPr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>
              <a:solidFill>
                <a:schemeClr val="tx1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chemeClr val="tx1"/>
                </a:solidFill>
              </a:rPr>
              <a:t>		(A ˅ B)´; </a:t>
            </a:r>
            <a:r>
              <a:rPr lang="cs-CZ" dirty="0">
                <a:solidFill>
                  <a:schemeClr val="tx1"/>
                </a:solidFill>
              </a:rPr>
              <a:t>A´ </a:t>
            </a:r>
            <a:r>
              <a:rPr lang="cs-CZ" dirty="0" smtClean="0">
                <a:solidFill>
                  <a:schemeClr val="tx1"/>
                </a:solidFill>
              </a:rPr>
              <a:t>˅ B´; (</a:t>
            </a: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A ˄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B)´; A´˄ B´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sk-SK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Výroková formula, ktorá má v každom riadku tabuľky PH nulu sa nazýva </a:t>
            </a:r>
            <a:r>
              <a:rPr lang="sk-SK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KONTRADIKCIACIA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 (spor).</a:t>
            </a:r>
            <a:endParaRPr lang="cs-CZ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924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2" name="Obdĺžnik 1"/>
          <p:cNvSpPr/>
          <p:nvPr/>
        </p:nvSpPr>
        <p:spPr>
          <a:xfrm>
            <a:off x="0" y="1052736"/>
            <a:ext cx="3563888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84976" cy="4602163"/>
          </a:xfrm>
        </p:spPr>
        <p:txBody>
          <a:bodyPr/>
          <a:lstStyle/>
          <a:p>
            <a:r>
              <a:rPr lang="sk-SK" altLang="sk-SK" dirty="0" smtClean="0">
                <a:solidFill>
                  <a:srgbClr val="FF0000"/>
                </a:solidFill>
              </a:rPr>
              <a:t>VÝROK</a:t>
            </a:r>
            <a:r>
              <a:rPr lang="sk-SK" altLang="sk-SK" dirty="0" smtClean="0">
                <a:solidFill>
                  <a:schemeClr val="tx1"/>
                </a:solidFill>
              </a:rPr>
              <a:t> je každá oznamovacia veta o ktorej má zmysel hovoriť či je pravdivá alebo nie je</a:t>
            </a:r>
          </a:p>
          <a:p>
            <a:r>
              <a:rPr lang="sk-SK" altLang="sk-SK" dirty="0" smtClean="0">
                <a:solidFill>
                  <a:srgbClr val="FF0000"/>
                </a:solidFill>
              </a:rPr>
              <a:t>HYPOTÉZA</a:t>
            </a:r>
            <a:r>
              <a:rPr lang="sk-SK" altLang="sk-SK" dirty="0" smtClean="0">
                <a:solidFill>
                  <a:schemeClr val="tx1"/>
                </a:solidFill>
              </a:rPr>
              <a:t> je zmysluplné tvrdenie o ktorom nevieme rozhodnúť či platí alebo nie</a:t>
            </a:r>
          </a:p>
          <a:p>
            <a:r>
              <a:rPr lang="sk-SK" altLang="sk-SK" dirty="0" smtClean="0">
                <a:solidFill>
                  <a:schemeClr val="tx1"/>
                </a:solidFill>
              </a:rPr>
              <a:t>Výroky označujeme veľkými písmenami - A, B, ... , V(x)</a:t>
            </a:r>
          </a:p>
          <a:p>
            <a:pPr algn="just"/>
            <a:r>
              <a:rPr lang="sk-SK" altLang="sk-SK" dirty="0" smtClean="0">
                <a:solidFill>
                  <a:schemeClr val="tx1"/>
                </a:solidFill>
              </a:rPr>
              <a:t>Opytovacie alebo rozkazovacie vety nemôžu byť výrokmi, nakoľko nevieme určiť ich </a:t>
            </a:r>
            <a:r>
              <a:rPr lang="sk-SK" altLang="sk-SK" dirty="0" err="1" smtClean="0">
                <a:solidFill>
                  <a:schemeClr val="tx1"/>
                </a:solidFill>
              </a:rPr>
              <a:t>pravdivostnú</a:t>
            </a:r>
            <a:r>
              <a:rPr lang="sk-SK" altLang="sk-SK" dirty="0" smtClean="0">
                <a:solidFill>
                  <a:schemeClr val="tx1"/>
                </a:solidFill>
              </a:rPr>
              <a:t> hodnotu. </a:t>
            </a:r>
          </a:p>
          <a:p>
            <a:r>
              <a:rPr lang="sk-SK" altLang="sk-SK" dirty="0" smtClean="0">
                <a:solidFill>
                  <a:srgbClr val="FF0000"/>
                </a:solidFill>
              </a:rPr>
              <a:t>PRAVDIVOSTNÁ HODNOTA</a:t>
            </a:r>
          </a:p>
          <a:p>
            <a:pPr marL="0" indent="0">
              <a:buNone/>
            </a:pPr>
            <a:r>
              <a:rPr lang="sk-SK" altLang="sk-SK" dirty="0">
                <a:solidFill>
                  <a:schemeClr val="tx1"/>
                </a:solidFill>
              </a:rPr>
              <a:t>	</a:t>
            </a:r>
            <a:r>
              <a:rPr lang="sk-SK" altLang="sk-SK" dirty="0" smtClean="0">
                <a:solidFill>
                  <a:schemeClr val="tx1"/>
                </a:solidFill>
              </a:rPr>
              <a:t>pravdivý výrok	1</a:t>
            </a:r>
          </a:p>
          <a:p>
            <a:pPr marL="0" indent="0">
              <a:buNone/>
            </a:pPr>
            <a:r>
              <a:rPr lang="sk-SK" altLang="sk-SK" dirty="0">
                <a:solidFill>
                  <a:schemeClr val="tx1"/>
                </a:solidFill>
              </a:rPr>
              <a:t>	</a:t>
            </a:r>
            <a:r>
              <a:rPr lang="sk-SK" altLang="sk-SK" dirty="0" smtClean="0">
                <a:solidFill>
                  <a:schemeClr val="tx1"/>
                </a:solidFill>
              </a:rPr>
              <a:t>nepravdivý výrok	0</a:t>
            </a:r>
            <a:endParaRPr lang="en-US" altLang="sk-SK" dirty="0">
              <a:solidFill>
                <a:schemeClr val="tx1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1.6 </a:t>
            </a:r>
            <a:r>
              <a:rPr lang="sk-SK" altLang="sk-SK" sz="3800" dirty="0" smtClean="0"/>
              <a:t>Tautológia, ekvivalentné výr. formy</a:t>
            </a:r>
            <a:endParaRPr lang="en-US" altLang="sk-SK" sz="38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8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>
                <a:solidFill>
                  <a:srgbClr val="FF0000"/>
                </a:solidFill>
              </a:rPr>
              <a:t>Ú</a:t>
            </a:r>
            <a:r>
              <a:rPr lang="cs-CZ" dirty="0" smtClean="0">
                <a:solidFill>
                  <a:srgbClr val="FF0000"/>
                </a:solidFill>
              </a:rPr>
              <a:t>LOHA 14: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err="1">
                <a:solidFill>
                  <a:schemeClr val="tx1"/>
                </a:solidFill>
              </a:rPr>
              <a:t>Zistite</a:t>
            </a:r>
            <a:r>
              <a:rPr lang="cs-CZ" dirty="0">
                <a:solidFill>
                  <a:schemeClr val="tx1"/>
                </a:solidFill>
              </a:rPr>
              <a:t>, či dané výrokové </a:t>
            </a:r>
            <a:r>
              <a:rPr lang="cs-CZ" dirty="0" err="1">
                <a:solidFill>
                  <a:schemeClr val="tx1"/>
                </a:solidFill>
              </a:rPr>
              <a:t>formuly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predstavujú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tautológie</a:t>
            </a:r>
            <a:r>
              <a:rPr lang="cs-CZ" dirty="0">
                <a:solidFill>
                  <a:schemeClr val="tx1"/>
                </a:solidFill>
              </a:rPr>
              <a:t>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>
              <a:solidFill>
                <a:schemeClr val="tx1"/>
              </a:solidFill>
            </a:endParaRP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</a:t>
            </a:r>
            <a:r>
              <a:rPr lang="cs-CZ" sz="2400" dirty="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⇔ </a:t>
            </a:r>
            <a:r>
              <a:rPr lang="cs-CZ" sz="2400" dirty="0" smtClean="0">
                <a:solidFill>
                  <a:schemeClr val="tx1"/>
                </a:solidFill>
              </a:rPr>
              <a:t>B´) </a:t>
            </a:r>
            <a:r>
              <a:rPr lang="cs-CZ" sz="2400" dirty="0">
                <a:solidFill>
                  <a:schemeClr val="tx1"/>
                </a:solidFill>
              </a:rPr>
              <a:t>∨ (A ⇒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</a:t>
            </a:r>
            <a:r>
              <a:rPr lang="cs-CZ" sz="2400" dirty="0" smtClean="0">
                <a:solidFill>
                  <a:schemeClr val="tx1"/>
                </a:solidFill>
              </a:rPr>
              <a:t>(</a:t>
            </a:r>
            <a:r>
              <a:rPr lang="cs-CZ" sz="2400" dirty="0">
                <a:solidFill>
                  <a:schemeClr val="tx1"/>
                </a:solidFill>
              </a:rPr>
              <a:t>A ⇒ B</a:t>
            </a:r>
            <a:r>
              <a:rPr lang="cs-CZ" sz="2400" dirty="0" smtClean="0">
                <a:solidFill>
                  <a:schemeClr val="tx1"/>
                </a:solidFill>
              </a:rPr>
              <a:t>)´ </a:t>
            </a:r>
            <a:r>
              <a:rPr lang="cs-CZ" sz="2400" dirty="0">
                <a:solidFill>
                  <a:schemeClr val="tx1"/>
                </a:solidFill>
              </a:rPr>
              <a:t>∧ (A ∨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</a:t>
            </a:r>
            <a:r>
              <a:rPr lang="cs-CZ" sz="2400" dirty="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∧ B) ⇔ (A ∧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∧ B) ⇒ (A’ ∨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</a:t>
            </a:r>
            <a:r>
              <a:rPr lang="cs-CZ" sz="2400" dirty="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∧ B) ⇒ (A ⇒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⇔ </a:t>
            </a:r>
            <a:r>
              <a:rPr lang="cs-CZ" sz="2400" dirty="0" smtClean="0">
                <a:solidFill>
                  <a:schemeClr val="tx1"/>
                </a:solidFill>
              </a:rPr>
              <a:t>B´) </a:t>
            </a:r>
            <a:r>
              <a:rPr lang="cs-CZ" sz="2400" dirty="0">
                <a:solidFill>
                  <a:schemeClr val="tx1"/>
                </a:solidFill>
              </a:rPr>
              <a:t>∨ (A ⇒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(A’ ⇒ B) ∨ (A’ ∧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∧ B’) ⇒ (A ⇔ B)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54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1.6 </a:t>
            </a:r>
            <a:r>
              <a:rPr lang="sk-SK" altLang="sk-SK" sz="3800" dirty="0" smtClean="0"/>
              <a:t>Tautológia, ekvivalentné výr. formy</a:t>
            </a:r>
            <a:endParaRPr lang="en-US" altLang="sk-SK" sz="38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78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>
                <a:solidFill>
                  <a:srgbClr val="FF0000"/>
                </a:solidFill>
              </a:rPr>
              <a:t>Ú</a:t>
            </a:r>
            <a:r>
              <a:rPr lang="cs-CZ" dirty="0" smtClean="0">
                <a:solidFill>
                  <a:srgbClr val="FF0000"/>
                </a:solidFill>
              </a:rPr>
              <a:t>LOHA 15: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err="1">
                <a:solidFill>
                  <a:schemeClr val="tx1"/>
                </a:solidFill>
              </a:rPr>
              <a:t>Ktoré</a:t>
            </a:r>
            <a:r>
              <a:rPr lang="cs-CZ" dirty="0">
                <a:solidFill>
                  <a:schemeClr val="tx1"/>
                </a:solidFill>
              </a:rPr>
              <a:t> z daných výrokových </a:t>
            </a:r>
            <a:r>
              <a:rPr lang="cs-CZ" dirty="0" err="1">
                <a:solidFill>
                  <a:schemeClr val="tx1"/>
                </a:solidFill>
              </a:rPr>
              <a:t>formúl</a:t>
            </a:r>
            <a:r>
              <a:rPr lang="cs-CZ" dirty="0">
                <a:solidFill>
                  <a:schemeClr val="tx1"/>
                </a:solidFill>
              </a:rPr>
              <a:t> sú </a:t>
            </a:r>
            <a:r>
              <a:rPr lang="cs-CZ" dirty="0" err="1">
                <a:solidFill>
                  <a:schemeClr val="tx1"/>
                </a:solidFill>
              </a:rPr>
              <a:t>kontradikcie</a:t>
            </a:r>
            <a:r>
              <a:rPr lang="cs-CZ" dirty="0">
                <a:solidFill>
                  <a:schemeClr val="tx1"/>
                </a:solidFill>
              </a:rPr>
              <a:t>?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endParaRPr lang="cs-CZ" sz="2400" dirty="0">
              <a:solidFill>
                <a:schemeClr val="tx1"/>
              </a:solidFill>
            </a:endParaRP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</a:t>
            </a:r>
            <a:r>
              <a:rPr lang="cs-CZ" sz="2400" dirty="0" smtClean="0">
                <a:solidFill>
                  <a:schemeClr val="tx1"/>
                </a:solidFill>
              </a:rPr>
              <a:t>(</a:t>
            </a:r>
            <a:r>
              <a:rPr lang="cs-CZ" sz="2400" dirty="0">
                <a:solidFill>
                  <a:schemeClr val="tx1"/>
                </a:solidFill>
              </a:rPr>
              <a:t>A ∨ B</a:t>
            </a:r>
            <a:r>
              <a:rPr lang="cs-CZ" sz="2400" dirty="0" smtClean="0">
                <a:solidFill>
                  <a:schemeClr val="tx1"/>
                </a:solidFill>
              </a:rPr>
              <a:t>)´ </a:t>
            </a:r>
            <a:r>
              <a:rPr lang="cs-CZ" sz="2400" dirty="0">
                <a:solidFill>
                  <a:schemeClr val="tx1"/>
                </a:solidFill>
              </a:rPr>
              <a:t>⇒ </a:t>
            </a:r>
            <a:r>
              <a:rPr lang="cs-CZ" sz="2400" dirty="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∧ </a:t>
            </a:r>
            <a:r>
              <a:rPr lang="cs-CZ" sz="2400" dirty="0" smtClean="0">
                <a:solidFill>
                  <a:schemeClr val="tx1"/>
                </a:solidFill>
              </a:rPr>
              <a:t>B´)</a:t>
            </a:r>
            <a:endParaRPr lang="cs-CZ" sz="2400" dirty="0">
              <a:solidFill>
                <a:schemeClr val="tx1"/>
              </a:solidFill>
            </a:endParaRP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⇒ B) ∧ (A ∨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∧ B) ⇔ </a:t>
            </a:r>
            <a:r>
              <a:rPr lang="cs-CZ" sz="2400" dirty="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∨ </a:t>
            </a:r>
            <a:r>
              <a:rPr lang="cs-CZ" sz="2400" dirty="0" smtClean="0">
                <a:solidFill>
                  <a:schemeClr val="tx1"/>
                </a:solidFill>
              </a:rPr>
              <a:t>B´)</a:t>
            </a:r>
            <a:endParaRPr lang="cs-CZ" sz="2400" dirty="0">
              <a:solidFill>
                <a:schemeClr val="tx1"/>
              </a:solidFill>
            </a:endParaRP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>
                <a:solidFill>
                  <a:schemeClr val="tx1"/>
                </a:solidFill>
              </a:rPr>
              <a:t>    </a:t>
            </a:r>
            <a:r>
              <a:rPr lang="cs-CZ" sz="240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∧ B) ∨ (A’ ∨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∧ B) ⇔ (A ⇒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⇒ B) ∧ (A ⇒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⇒ B) ⇔ (A ∨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∧ B) ⇒ (A ⇔ B)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59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085184"/>
            <a:ext cx="8229600" cy="792162"/>
          </a:xfrm>
        </p:spPr>
        <p:txBody>
          <a:bodyPr/>
          <a:lstStyle/>
          <a:p>
            <a:pPr algn="r"/>
            <a:r>
              <a:rPr lang="sk-SK" altLang="sk-SK" dirty="0" smtClean="0"/>
              <a:t>Ďakujem za pozornosť</a:t>
            </a:r>
            <a:br>
              <a:rPr lang="sk-SK" altLang="sk-SK" dirty="0" smtClean="0"/>
            </a:br>
            <a:r>
              <a:rPr lang="sk-SK" altLang="sk-SK" sz="2400" dirty="0" smtClean="0"/>
              <a:t>Ivan </a:t>
            </a:r>
            <a:r>
              <a:rPr lang="sk-SK" altLang="sk-SK" sz="2400" dirty="0" err="1" smtClean="0"/>
              <a:t>Kirsch</a:t>
            </a:r>
            <a:r>
              <a:rPr lang="sk-SK" altLang="sk-SK" sz="2400" dirty="0" smtClean="0"/>
              <a:t>, 2016</a:t>
            </a:r>
            <a:endParaRPr lang="en-US" altLang="sk-SK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2" name="Obdĺžnik 1"/>
          <p:cNvSpPr/>
          <p:nvPr/>
        </p:nvSpPr>
        <p:spPr>
          <a:xfrm>
            <a:off x="0" y="1052736"/>
            <a:ext cx="3563888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87088"/>
            <a:ext cx="8784976" cy="4602163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ÚLOHA 1: Rozhodnite, ktorá veta je výrok a akú má </a:t>
            </a:r>
            <a:r>
              <a:rPr lang="sk-SK" altLang="sk-SK" dirty="0" err="1" smtClean="0">
                <a:solidFill>
                  <a:srgbClr val="FF0000"/>
                </a:solidFill>
              </a:rPr>
              <a:t>pravdivostnú</a:t>
            </a:r>
            <a:r>
              <a:rPr lang="sk-SK" altLang="sk-SK" dirty="0" smtClean="0">
                <a:solidFill>
                  <a:srgbClr val="FF0000"/>
                </a:solidFill>
              </a:rPr>
              <a:t> hodnotu.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Bratislava je hlavné mesto Poľska.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Rieš rovnicu!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Existuje paralelný vesmír.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Základy matematickej analýzy.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Ktoré čísla sú deliteľom nuly?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Každý štvorec je štvoruholník.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Každý štvoruholník je štvorec.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Aspoň 2 žiaci v triede majú modré oči.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X + 5 = 0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Dobré ráno.</a:t>
            </a: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5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2" name="Obdĺžnik 1"/>
          <p:cNvSpPr/>
          <p:nvPr/>
        </p:nvSpPr>
        <p:spPr>
          <a:xfrm>
            <a:off x="0" y="1052736"/>
            <a:ext cx="3563888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84976" cy="4602163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ÚLOHA 1: Určte, ktorá veta je výrok a akú má </a:t>
            </a:r>
            <a:r>
              <a:rPr lang="sk-SK" altLang="sk-SK" dirty="0" err="1" smtClean="0">
                <a:solidFill>
                  <a:srgbClr val="FF0000"/>
                </a:solidFill>
              </a:rPr>
              <a:t>pravdivostnú</a:t>
            </a:r>
            <a:r>
              <a:rPr lang="sk-SK" altLang="sk-SK" dirty="0" smtClean="0">
                <a:solidFill>
                  <a:srgbClr val="FF0000"/>
                </a:solidFill>
              </a:rPr>
              <a:t> hodnotu.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Bratislava je hlavné mesto Poľska.		</a:t>
            </a:r>
            <a:r>
              <a:rPr lang="sk-SK" altLang="sk-SK" dirty="0" smtClean="0">
                <a:solidFill>
                  <a:srgbClr val="FF0000"/>
                </a:solidFill>
              </a:rPr>
              <a:t>V	0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Rieš rovnicu!					</a:t>
            </a:r>
            <a:r>
              <a:rPr lang="sk-SK" altLang="sk-SK" dirty="0" smtClean="0">
                <a:solidFill>
                  <a:srgbClr val="FF0000"/>
                </a:solidFill>
              </a:rPr>
              <a:t>NV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Existuje paralelný vesmír.			</a:t>
            </a:r>
            <a:r>
              <a:rPr lang="sk-SK" altLang="sk-SK" dirty="0" smtClean="0">
                <a:solidFill>
                  <a:srgbClr val="FF0000"/>
                </a:solidFill>
              </a:rPr>
              <a:t>H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Základy matematickej analýzy.			</a:t>
            </a:r>
            <a:r>
              <a:rPr lang="sk-SK" altLang="sk-SK" dirty="0" smtClean="0">
                <a:solidFill>
                  <a:srgbClr val="FF0000"/>
                </a:solidFill>
              </a:rPr>
              <a:t>NV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Ktoré čísla sú deliteľom nuly?			</a:t>
            </a:r>
            <a:r>
              <a:rPr lang="sk-SK" altLang="sk-SK" dirty="0" smtClean="0">
                <a:solidFill>
                  <a:srgbClr val="FF0000"/>
                </a:solidFill>
              </a:rPr>
              <a:t>NV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Každý štvorec je štvoruholník.			</a:t>
            </a:r>
            <a:r>
              <a:rPr lang="sk-SK" altLang="sk-SK" dirty="0" smtClean="0">
                <a:solidFill>
                  <a:srgbClr val="FF0000"/>
                </a:solidFill>
              </a:rPr>
              <a:t>V	1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Každý štvoruholník je štvorec.			</a:t>
            </a:r>
            <a:r>
              <a:rPr lang="sk-SK" altLang="sk-SK" dirty="0" smtClean="0">
                <a:solidFill>
                  <a:srgbClr val="FF0000"/>
                </a:solidFill>
              </a:rPr>
              <a:t>V	0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Aspoň 2 žiaci v triede majú modré oči.	</a:t>
            </a:r>
            <a:r>
              <a:rPr lang="sk-SK" altLang="sk-SK" dirty="0" smtClean="0">
                <a:solidFill>
                  <a:srgbClr val="FF0000"/>
                </a:solidFill>
              </a:rPr>
              <a:t>V	?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X + 5 = 0						</a:t>
            </a:r>
            <a:r>
              <a:rPr lang="sk-SK" altLang="sk-SK" dirty="0" smtClean="0">
                <a:solidFill>
                  <a:srgbClr val="FF0000"/>
                </a:solidFill>
              </a:rPr>
              <a:t>N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Dobré ráno.						</a:t>
            </a:r>
            <a:r>
              <a:rPr lang="sk-SK" altLang="sk-SK" dirty="0" smtClean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02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2" name="Obdĺžnik 1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KVANTIFIKÁTOR</a:t>
            </a:r>
            <a:r>
              <a:rPr lang="sk-SK" altLang="sk-SK" dirty="0" smtClean="0">
                <a:solidFill>
                  <a:schemeClr val="tx1"/>
                </a:solidFill>
              </a:rPr>
              <a:t> – slovo, slovné spojenie, ktoré vyjadruje počet</a:t>
            </a: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VŠEOBECNÝ KVANTIFIKÁTOR 		</a:t>
            </a:r>
            <a:r>
              <a:rPr lang="sk-SK" sz="40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pre všetky prvky súboru ... platí tvrdenie ...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každý prvok súboru ... má vlastnosť ...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				 x </a:t>
            </a:r>
            <a:r>
              <a:rPr lang="el-GR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ϵ</a:t>
            </a: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M: V(X)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                pre všetky prvky x z množiny M platí V(X)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PRÍKLAD: 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Každé prirodzené číslo deliteľné 6 je párne.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Každý pravouhlý trojuholník: </a:t>
            </a:r>
            <a:r>
              <a:rPr lang="sk-SK" altLang="sk-SK" dirty="0">
                <a:solidFill>
                  <a:schemeClr val="tx1"/>
                </a:solidFill>
              </a:rPr>
              <a:t>P</a:t>
            </a:r>
            <a:r>
              <a:rPr lang="sk-SK" altLang="sk-SK" dirty="0" smtClean="0">
                <a:solidFill>
                  <a:schemeClr val="tx1"/>
                </a:solidFill>
              </a:rPr>
              <a:t>ytagorova veta.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Pre každý trojuholník platí: </a:t>
            </a:r>
            <a:r>
              <a:rPr lang="el-GR" altLang="sk-SK" dirty="0" smtClean="0">
                <a:solidFill>
                  <a:schemeClr val="tx1"/>
                </a:solidFill>
              </a:rPr>
              <a:t>α</a:t>
            </a:r>
            <a:r>
              <a:rPr lang="sk-SK" altLang="sk-SK" dirty="0" smtClean="0">
                <a:solidFill>
                  <a:schemeClr val="tx1"/>
                </a:solidFill>
              </a:rPr>
              <a:t>+</a:t>
            </a:r>
            <a:r>
              <a:rPr lang="el-GR" altLang="sk-SK" dirty="0" smtClean="0">
                <a:solidFill>
                  <a:schemeClr val="tx1"/>
                </a:solidFill>
              </a:rPr>
              <a:t>β</a:t>
            </a:r>
            <a:r>
              <a:rPr lang="sk-SK" altLang="sk-SK" dirty="0" smtClean="0">
                <a:solidFill>
                  <a:schemeClr val="tx1"/>
                </a:solidFill>
              </a:rPr>
              <a:t>+</a:t>
            </a:r>
            <a:r>
              <a:rPr lang="el-GR" altLang="sk-SK" dirty="0" smtClean="0">
                <a:solidFill>
                  <a:schemeClr val="tx1"/>
                </a:solidFill>
              </a:rPr>
              <a:t>γ</a:t>
            </a:r>
            <a:r>
              <a:rPr lang="sk-SK" altLang="sk-SK" dirty="0" smtClean="0">
                <a:solidFill>
                  <a:schemeClr val="tx1"/>
                </a:solidFill>
              </a:rPr>
              <a:t>=180°.</a:t>
            </a:r>
          </a:p>
          <a:p>
            <a:pPr marL="0" indent="0">
              <a:buNone/>
            </a:pPr>
            <a:endParaRPr lang="sk-SK" altLang="sk-SK" dirty="0" smtClean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95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EXISTENČNÝ KVANTIFIKÁTOR		</a:t>
            </a:r>
            <a:r>
              <a:rPr lang="sk-SK" sz="40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existuje istý počet prvkov (práve 1, aspoň 1, najviac 1) z daného súboru, pre ktoré platí tvrdenie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 x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ϵ </a:t>
            </a: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M : V(X)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        existuje prvok x z množiny M pre ktorý platí V(X)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PRÍKLAD: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Existuje aspoň jeden zlomok, ktorý sa dá zjednodušiť.</a:t>
            </a:r>
          </a:p>
          <a:p>
            <a:pPr>
              <a:buFont typeface="Symbol" panose="05050102010706020507" pitchFamily="18" charset="2"/>
              <a:buChar char="$"/>
            </a:pP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aspoň jeden 	1, 2, 3 ...	 </a:t>
            </a:r>
            <a:r>
              <a:rPr lang="sk-SK" sz="3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</a:p>
          <a:p>
            <a:pPr>
              <a:buFont typeface="Symbol" panose="05050102010706020507" pitchFamily="18" charset="2"/>
              <a:buChar char="$"/>
            </a:pP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práve jeden	1		 </a:t>
            </a:r>
            <a:r>
              <a:rPr lang="sk-SK" sz="3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!	</a:t>
            </a:r>
          </a:p>
          <a:p>
            <a:pPr>
              <a:buFont typeface="Symbol" panose="05050102010706020507" pitchFamily="18" charset="2"/>
              <a:buChar char="$"/>
            </a:pPr>
            <a:r>
              <a:rPr lang="sk-SK" altLang="sk-SK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najviac päť	1, 2, 3, 4	</a:t>
            </a: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sz="3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*	</a:t>
            </a:r>
            <a:endParaRPr lang="sk-SK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     </a:t>
            </a:r>
          </a:p>
          <a:p>
            <a:pPr marL="0" indent="0">
              <a:buNone/>
            </a:pPr>
            <a:endParaRPr lang="sk-SK" altLang="sk-SK" dirty="0" smtClean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44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15078"/>
              </p:ext>
            </p:extLst>
          </p:nvPr>
        </p:nvGraphicFramePr>
        <p:xfrm>
          <a:off x="1691680" y="1406613"/>
          <a:ext cx="7056784" cy="522366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49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940">
                <a:tc gridSpan="3">
                  <a:txBody>
                    <a:bodyPr/>
                    <a:lstStyle/>
                    <a:p>
                      <a:r>
                        <a:rPr lang="pl-PL" sz="2000" dirty="0" smtClean="0"/>
                        <a:t>ČÍSELNÉ OBORY a ich označenie</a:t>
                      </a:r>
                      <a:endParaRPr lang="sk-SK" sz="2000" dirty="0"/>
                    </a:p>
                  </a:txBody>
                  <a:tcPr>
                    <a:solidFill>
                      <a:srgbClr val="092B2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PRIRODZENÉ ČÍSLA</a:t>
                      </a:r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1, 2, 3 .......</a:t>
                      </a:r>
                    </a:p>
                    <a:p>
                      <a:r>
                        <a:rPr lang="sk-SK" sz="2000" dirty="0" smtClean="0"/>
                        <a:t>0, 1, 2, 3 ...</a:t>
                      </a:r>
                      <a:endParaRPr lang="sk-SK" sz="2000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N</a:t>
                      </a:r>
                    </a:p>
                    <a:p>
                      <a:pPr algn="ctr"/>
                      <a:r>
                        <a:rPr lang="sk-SK" sz="2400" b="1" dirty="0" smtClean="0"/>
                        <a:t>N</a:t>
                      </a:r>
                      <a:r>
                        <a:rPr lang="sk-SK" sz="2400" b="1" baseline="-25000" dirty="0" smtClean="0"/>
                        <a:t>0</a:t>
                      </a:r>
                      <a:endParaRPr lang="sk-SK" sz="2400" b="1" baseline="-25000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CELÉ ČÍSLA</a:t>
                      </a:r>
                    </a:p>
                    <a:p>
                      <a:pPr algn="ctr"/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... -2,</a:t>
                      </a:r>
                      <a:r>
                        <a:rPr lang="sk-SK" sz="2000" baseline="0" dirty="0" smtClean="0"/>
                        <a:t> -1, 0, 1, 2 ...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Z</a:t>
                      </a:r>
                      <a:endParaRPr lang="sk-SK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78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RACIONÁLNE ČÍSLA</a:t>
                      </a:r>
                      <a:endParaRPr lang="sk-SK" sz="2000" b="1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zlomky, periodické</a:t>
                      </a:r>
                      <a:r>
                        <a:rPr lang="sk-SK" sz="2000" baseline="0" dirty="0" smtClean="0"/>
                        <a:t> čísla</a:t>
                      </a:r>
                      <a:endParaRPr lang="sk-SK" sz="2000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Q</a:t>
                      </a:r>
                      <a:endParaRPr lang="sk-SK" sz="2400" b="1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78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IRACIONÁLNE ČÍSLA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π</a:t>
                      </a:r>
                      <a:r>
                        <a:rPr lang="sk-SK" sz="2000" dirty="0" smtClean="0"/>
                        <a:t>, </a:t>
                      </a:r>
                      <a:r>
                        <a:rPr lang="el-GR" sz="2000" dirty="0" smtClean="0"/>
                        <a:t>√</a:t>
                      </a:r>
                      <a:r>
                        <a:rPr lang="sk-SK" sz="2000" dirty="0" smtClean="0"/>
                        <a:t>2, e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I</a:t>
                      </a:r>
                      <a:endParaRPr lang="sk-SK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78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REÁLNE ČÍSLA</a:t>
                      </a:r>
                      <a:endParaRPr lang="sk-SK" sz="2000" b="1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R</a:t>
                      </a:r>
                      <a:endParaRPr lang="sk-SK" sz="2400" b="1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178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KOMPLEXNÉ ČÍSLA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a +</a:t>
                      </a:r>
                      <a:r>
                        <a:rPr lang="sk-SK" sz="2000" baseline="0" dirty="0" smtClean="0"/>
                        <a:t> bi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C</a:t>
                      </a:r>
                      <a:endParaRPr lang="sk-SK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4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ÚLOHA 2:</a:t>
            </a:r>
            <a:r>
              <a:rPr lang="sk-SK" altLang="sk-SK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altLang="sk-SK" dirty="0" smtClean="0">
                <a:solidFill>
                  <a:srgbClr val="FF0000"/>
                </a:solidFill>
              </a:rPr>
              <a:t>Rozhodnite</a:t>
            </a:r>
            <a:r>
              <a:rPr lang="sk-SK" altLang="sk-SK" dirty="0">
                <a:solidFill>
                  <a:srgbClr val="FF0000"/>
                </a:solidFill>
              </a:rPr>
              <a:t>, ktoré z nasledujúcich viet sú výroky.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V </a:t>
            </a:r>
            <a:r>
              <a:rPr lang="sk-SK" altLang="sk-SK" dirty="0">
                <a:solidFill>
                  <a:schemeClr val="tx1"/>
                </a:solidFill>
              </a:rPr>
              <a:t>budove našej školy je dvadsať miestností.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Dobre</a:t>
            </a:r>
            <a:r>
              <a:rPr lang="sk-SK" altLang="sk-SK" dirty="0">
                <a:solidFill>
                  <a:schemeClr val="tx1"/>
                </a:solidFill>
              </a:rPr>
              <a:t>.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Šetrite </a:t>
            </a:r>
            <a:r>
              <a:rPr lang="sk-SK" altLang="sk-SK" dirty="0">
                <a:solidFill>
                  <a:schemeClr val="tx1"/>
                </a:solidFill>
              </a:rPr>
              <a:t>pitnou vodou!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Zdá </a:t>
            </a:r>
            <a:r>
              <a:rPr lang="sk-SK" altLang="sk-SK" dirty="0">
                <a:solidFill>
                  <a:schemeClr val="tx1"/>
                </a:solidFill>
              </a:rPr>
              <a:t>sa mi, že je potrebné opraviť strechu.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Máte </a:t>
            </a:r>
            <a:r>
              <a:rPr lang="sk-SK" altLang="sk-SK" dirty="0">
                <a:solidFill>
                  <a:schemeClr val="tx1"/>
                </a:solidFill>
              </a:rPr>
              <a:t>dnes šesť vyučovacích hodín?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Pravidlá </a:t>
            </a:r>
            <a:r>
              <a:rPr lang="sk-SK" altLang="sk-SK" dirty="0">
                <a:solidFill>
                  <a:schemeClr val="tx1"/>
                </a:solidFill>
              </a:rPr>
              <a:t>cestnej premávky. </a:t>
            </a:r>
            <a:endParaRPr lang="sk-SK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     </a:t>
            </a:r>
          </a:p>
          <a:p>
            <a:pPr marL="0" indent="0">
              <a:buNone/>
            </a:pPr>
            <a:endParaRPr lang="sk-SK" altLang="sk-SK" dirty="0" smtClean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67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1.2 Zložené výroky, logické spojky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1052736"/>
            <a:ext cx="9054244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Jednoduché výroky </a:t>
            </a:r>
            <a:r>
              <a:rPr lang="sk-SK" altLang="sk-SK" dirty="0" smtClean="0">
                <a:solidFill>
                  <a:schemeClr val="tx1"/>
                </a:solidFill>
              </a:rPr>
              <a:t>sú </a:t>
            </a:r>
            <a:r>
              <a:rPr lang="sk-SK" altLang="sk-SK" dirty="0">
                <a:solidFill>
                  <a:schemeClr val="tx1"/>
                </a:solidFill>
              </a:rPr>
              <a:t>vety, ktoré vyjadrujú jednu myšlienku, tvoria jednu </a:t>
            </a:r>
            <a:r>
              <a:rPr lang="sk-SK" altLang="sk-SK" dirty="0" smtClean="0">
                <a:solidFill>
                  <a:schemeClr val="tx1"/>
                </a:solidFill>
              </a:rPr>
              <a:t>vec (Každá </a:t>
            </a:r>
            <a:r>
              <a:rPr lang="sk-SK" altLang="sk-SK" dirty="0">
                <a:solidFill>
                  <a:schemeClr val="tx1"/>
                </a:solidFill>
              </a:rPr>
              <a:t>rovnica má riešenie</a:t>
            </a:r>
            <a:r>
              <a:rPr lang="sk-SK" altLang="sk-SK" dirty="0" smtClean="0">
                <a:solidFill>
                  <a:schemeClr val="tx1"/>
                </a:solidFill>
              </a:rPr>
              <a:t>.).</a:t>
            </a: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Zložené výroky </a:t>
            </a:r>
            <a:r>
              <a:rPr lang="sk-SK" altLang="sk-SK" dirty="0" smtClean="0">
                <a:solidFill>
                  <a:schemeClr val="tx1"/>
                </a:solidFill>
              </a:rPr>
              <a:t>sú </a:t>
            </a:r>
            <a:r>
              <a:rPr lang="sk-SK" altLang="sk-SK" dirty="0">
                <a:solidFill>
                  <a:schemeClr val="tx1"/>
                </a:solidFill>
              </a:rPr>
              <a:t>spojenia jednoduchých výrokov pomocou </a:t>
            </a:r>
            <a:r>
              <a:rPr lang="sk-SK" altLang="sk-SK" dirty="0" smtClean="0">
                <a:solidFill>
                  <a:schemeClr val="tx1"/>
                </a:solidFill>
              </a:rPr>
              <a:t>spojok (a, i, aj, alebo...) (Každá </a:t>
            </a:r>
            <a:r>
              <a:rPr lang="sk-SK" altLang="sk-SK" dirty="0">
                <a:solidFill>
                  <a:schemeClr val="tx1"/>
                </a:solidFill>
              </a:rPr>
              <a:t>rovnica má riešenie alebo nemá riešenie</a:t>
            </a:r>
            <a:r>
              <a:rPr lang="sk-SK" altLang="sk-SK" dirty="0" smtClean="0">
                <a:solidFill>
                  <a:schemeClr val="tx1"/>
                </a:solidFill>
              </a:rPr>
              <a:t>.).</a:t>
            </a: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Logické spojky </a:t>
            </a:r>
            <a:r>
              <a:rPr lang="sk-SK" altLang="sk-SK" dirty="0" smtClean="0">
                <a:solidFill>
                  <a:schemeClr val="tx1"/>
                </a:solidFill>
              </a:rPr>
              <a:t>sú </a:t>
            </a:r>
            <a:r>
              <a:rPr lang="sk-SK" altLang="sk-SK" dirty="0">
                <a:solidFill>
                  <a:schemeClr val="tx1"/>
                </a:solidFill>
              </a:rPr>
              <a:t>spojky a ustálené slovné spojenia, ktoré slúžia na spájanie výrokov a vytvárajú sa pomocou nich zložené </a:t>
            </a:r>
            <a:r>
              <a:rPr lang="sk-SK" altLang="sk-SK" dirty="0" smtClean="0">
                <a:solidFill>
                  <a:schemeClr val="tx1"/>
                </a:solidFill>
              </a:rPr>
              <a:t>výroky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Operácie s výrokmi:</a:t>
            </a:r>
          </a:p>
          <a:p>
            <a:pPr marL="0" indent="0">
              <a:buNone/>
            </a:pPr>
            <a:r>
              <a:rPr lang="sk-SK" altLang="sk-SK" dirty="0" err="1" smtClean="0">
                <a:solidFill>
                  <a:schemeClr val="tx1"/>
                </a:solidFill>
              </a:rPr>
              <a:t>Konjukcia</a:t>
            </a:r>
            <a:r>
              <a:rPr lang="sk-SK" altLang="sk-SK" dirty="0" smtClean="0">
                <a:solidFill>
                  <a:schemeClr val="tx1"/>
                </a:solidFill>
              </a:rPr>
              <a:t> 		</a:t>
            </a:r>
            <a:r>
              <a:rPr lang="el-GR" altLang="sk-SK" dirty="0" smtClean="0">
                <a:solidFill>
                  <a:schemeClr val="tx1"/>
                </a:solidFill>
              </a:rPr>
              <a:t>Λ</a:t>
            </a:r>
            <a:r>
              <a:rPr lang="sk-SK" altLang="sk-SK" dirty="0" smtClean="0">
                <a:solidFill>
                  <a:schemeClr val="tx1"/>
                </a:solidFill>
              </a:rPr>
              <a:t>	a, i, aj, súčasne</a:t>
            </a:r>
          </a:p>
          <a:p>
            <a:pPr marL="0" indent="0">
              <a:buNone/>
            </a:pPr>
            <a:r>
              <a:rPr lang="sk-SK" altLang="sk-SK" dirty="0">
                <a:solidFill>
                  <a:schemeClr val="tx1"/>
                </a:solidFill>
              </a:rPr>
              <a:t>Disjunkcia	</a:t>
            </a:r>
            <a:r>
              <a:rPr lang="sk-SK" altLang="sk-SK" dirty="0" smtClean="0">
                <a:solidFill>
                  <a:schemeClr val="tx1"/>
                </a:solidFill>
              </a:rPr>
              <a:t>	V	alebo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Implikácia		</a:t>
            </a:r>
            <a:r>
              <a:rPr lang="sk-SK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	ak..., tak...; ak ..., potom vyplýva ...</a:t>
            </a:r>
            <a:endParaRPr lang="sk-SK" altLang="sk-SK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Ekvivalencia</a:t>
            </a:r>
            <a:r>
              <a:rPr lang="sk-SK" altLang="sk-SK" dirty="0">
                <a:solidFill>
                  <a:schemeClr val="tx1"/>
                </a:solidFill>
              </a:rPr>
              <a:t> </a:t>
            </a:r>
            <a:r>
              <a:rPr lang="sk-SK" altLang="sk-SK" dirty="0" smtClean="0">
                <a:solidFill>
                  <a:schemeClr val="tx1"/>
                </a:solidFill>
              </a:rPr>
              <a:t>   </a:t>
            </a:r>
            <a:r>
              <a:rPr lang="sk-SK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    práve vtedy, keď...; vtedy a len vtedy...</a:t>
            </a:r>
            <a:endParaRPr lang="sk-SK" altLang="sk-SK" dirty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5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al_geometry">
  <a:themeElements>
    <a:clrScheme name="spectral_geometr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pectral_geomet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pectral_geometr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tral_geometr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tral_geometr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tral_geometr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tral_geometr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tral_geometr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spectral_geometry</Template>
  <TotalTime>448</TotalTime>
  <Words>1341</Words>
  <Application>Microsoft Office PowerPoint</Application>
  <PresentationFormat>Prezentácia na obrazovke (4:3)</PresentationFormat>
  <Paragraphs>350</Paragraphs>
  <Slides>22</Slides>
  <Notes>17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spectral_geometry</vt:lpstr>
      <vt:lpstr>1. Logika, dôvodnenie, dôkazy</vt:lpstr>
      <vt:lpstr>1.1 Výroky, hypotézy, kvantifikátory</vt:lpstr>
      <vt:lpstr>1.1 Výroky, hypotézy, kvantifikátory</vt:lpstr>
      <vt:lpstr>1.1 Výroky, hypotézy, kvantifikátory</vt:lpstr>
      <vt:lpstr>1.1 Výroky, hypotézy, kvantifikátory</vt:lpstr>
      <vt:lpstr>1.1 Výroky, hypotézy, kvantifikátory</vt:lpstr>
      <vt:lpstr>1.1 Výroky, hypotézy, kvantifikátory</vt:lpstr>
      <vt:lpstr>1.1 Výroky, hypotézy, kvantifikátory</vt:lpstr>
      <vt:lpstr>1.2 Zložené výroky, logické spojky</vt:lpstr>
      <vt:lpstr>1.2 Zložené výroky, logické spojky</vt:lpstr>
      <vt:lpstr>1.2 Zložené výroky, logické spojky</vt:lpstr>
      <vt:lpstr>1.3 Negácia výroku</vt:lpstr>
      <vt:lpstr>1.3 Negácia výroku</vt:lpstr>
      <vt:lpstr>1.4 Negácia zloženého výroku</vt:lpstr>
      <vt:lpstr>1.4 Negácia zloženého výroku</vt:lpstr>
      <vt:lpstr>1.5 Obmena a obrátenie implikácie</vt:lpstr>
      <vt:lpstr>1.5 Obmena a obrátenie implikácie</vt:lpstr>
      <vt:lpstr>1.5 Obmena a obrátenie implikácie</vt:lpstr>
      <vt:lpstr>1.6 Tautológia, ekvivalentné výr. formy</vt:lpstr>
      <vt:lpstr>1.6 Tautológia, ekvivalentné výr. formy</vt:lpstr>
      <vt:lpstr>1.6 Tautológia, ekvivalentné výr. formy</vt:lpstr>
      <vt:lpstr>Ďakujem za pozornosť Ivan Kirsch, 2016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Logika, dôvodnenie, dôkazy</dc:title>
  <dc:creator>GYMSE</dc:creator>
  <cp:lastModifiedBy>Lenka Andrašková</cp:lastModifiedBy>
  <cp:revision>70</cp:revision>
  <dcterms:created xsi:type="dcterms:W3CDTF">2016-08-16T08:58:03Z</dcterms:created>
  <dcterms:modified xsi:type="dcterms:W3CDTF">2020-12-07T05:12:18Z</dcterms:modified>
</cp:coreProperties>
</file>