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65" r:id="rId3"/>
    <p:sldId id="264" r:id="rId4"/>
    <p:sldId id="266" r:id="rId5"/>
    <p:sldId id="267" r:id="rId6"/>
    <p:sldId id="263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705"/>
    <a:srgbClr val="3333CC"/>
    <a:srgbClr val="C09200"/>
    <a:srgbClr val="3B6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55" autoAdjust="0"/>
  </p:normalViewPr>
  <p:slideViewPr>
    <p:cSldViewPr>
      <p:cViewPr varScale="1">
        <p:scale>
          <a:sx n="67" d="100"/>
          <a:sy n="67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E4869-31E3-4AA0-BC18-18CA80BA1D42}" type="datetimeFigureOut">
              <a:rPr lang="sk-SK" smtClean="0"/>
              <a:pPr/>
              <a:t>1. 12. 2020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0BAA3-7F24-4D7A-B8E3-2A2DE91372D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1. 12. 2020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1. 12. 2020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1. 12. 2020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1. 12. 2020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1. 12. 2020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1. 12. 2020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1. 12. 2020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1. 12. 2020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1. 12. 2020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9C32434-0AC8-4DA4-98CE-D32E59CA6671}" type="datetimeFigureOut">
              <a:rPr lang="sk-SK" smtClean="0"/>
              <a:pPr/>
              <a:t>1. 12. 2020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172200" cy="1894362"/>
          </a:xfrm>
        </p:spPr>
        <p:txBody>
          <a:bodyPr>
            <a:normAutofit/>
          </a:bodyPr>
          <a:lstStyle/>
          <a:p>
            <a:r>
              <a:rPr lang="sk-SK" sz="8000" dirty="0" smtClean="0"/>
              <a:t>SVETLO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123728" y="4725144"/>
            <a:ext cx="6172200" cy="1371600"/>
          </a:xfrm>
        </p:spPr>
        <p:txBody>
          <a:bodyPr>
            <a:normAutofit/>
          </a:bodyPr>
          <a:lstStyle/>
          <a:p>
            <a:r>
              <a:rPr lang="sk-SK" sz="4400" dirty="0" smtClean="0"/>
              <a:t>Optické vlastnosti oka</a:t>
            </a:r>
          </a:p>
          <a:p>
            <a:endParaRPr lang="sk-SK" sz="4400" dirty="0" smtClean="0"/>
          </a:p>
          <a:p>
            <a:endParaRPr lang="sk-SK" dirty="0"/>
          </a:p>
        </p:txBody>
      </p:sp>
      <p:pic>
        <p:nvPicPr>
          <p:cNvPr id="9218" name="Picture 2" descr="http://cliparts.co/cliparts/ki8/oqj/ki8oqjG8T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364088" y="1556792"/>
            <a:ext cx="3062686" cy="3056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4704"/>
          </a:xfrm>
        </p:spPr>
        <p:txBody>
          <a:bodyPr>
            <a:noAutofit/>
          </a:bodyPr>
          <a:lstStyle/>
          <a:p>
            <a:pPr algn="ctr"/>
            <a:r>
              <a:rPr lang="sk-SK" sz="4800" b="1" dirty="0" smtClean="0"/>
              <a:t>oko</a:t>
            </a:r>
            <a:endParaRPr lang="sk-SK" sz="4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/>
          <a:lstStyle/>
          <a:p>
            <a:r>
              <a:rPr lang="sk-SK" sz="2800" dirty="0" smtClean="0"/>
              <a:t>Oko je veľmi dôležitý ľudský orgán</a:t>
            </a:r>
          </a:p>
          <a:p>
            <a:r>
              <a:rPr lang="sk-SK" sz="2800" dirty="0" smtClean="0"/>
              <a:t>Svetlo vchádza do oka cez </a:t>
            </a:r>
            <a:r>
              <a:rPr lang="sk-SK" sz="2800" u="sng" dirty="0" smtClean="0"/>
              <a:t>rohovku </a:t>
            </a:r>
            <a:r>
              <a:rPr lang="sk-SK" sz="2800" dirty="0" smtClean="0"/>
              <a:t>( chráni oko) a dovnútra oka sa dostáva cez otvor- </a:t>
            </a:r>
            <a:r>
              <a:rPr lang="sk-SK" sz="2800" u="sng" dirty="0" smtClean="0"/>
              <a:t>zrenicu</a:t>
            </a:r>
            <a:r>
              <a:rPr lang="sk-SK" sz="2800" dirty="0" smtClean="0"/>
              <a:t> (čierna „bodka“ uprostred oka).</a:t>
            </a:r>
          </a:p>
          <a:p>
            <a:r>
              <a:rPr lang="sk-SK" sz="2800" dirty="0" smtClean="0"/>
              <a:t>Ďalej prechádza cez </a:t>
            </a:r>
            <a:r>
              <a:rPr lang="sk-SK" sz="2800" u="sng" dirty="0" smtClean="0"/>
              <a:t>očnú šošovku</a:t>
            </a:r>
            <a:r>
              <a:rPr lang="sk-SK" sz="2800" dirty="0" smtClean="0"/>
              <a:t>- je to spojka.</a:t>
            </a:r>
          </a:p>
          <a:p>
            <a:r>
              <a:rPr lang="sk-SK" sz="2800" dirty="0" smtClean="0"/>
              <a:t>Na nej sa láme a v zadnej časti oka, na </a:t>
            </a:r>
            <a:r>
              <a:rPr lang="sk-SK" sz="2800" u="sng" dirty="0" smtClean="0"/>
              <a:t>sietnici </a:t>
            </a:r>
            <a:r>
              <a:rPr lang="sk-SK" sz="2800" dirty="0" smtClean="0"/>
              <a:t>vytvára prevrátený zmenšený skutočný obraz predmetov.</a:t>
            </a:r>
          </a:p>
          <a:p>
            <a:r>
              <a:rPr lang="sk-SK" sz="2800" dirty="0" smtClean="0"/>
              <a:t>Pri vytváraní ostrého obrazu oko </a:t>
            </a:r>
            <a:r>
              <a:rPr lang="sk-SK" sz="2800" dirty="0" smtClean="0">
                <a:solidFill>
                  <a:srgbClr val="FF0000"/>
                </a:solidFill>
              </a:rPr>
              <a:t>„zaostruje“ </a:t>
            </a:r>
            <a:r>
              <a:rPr lang="sk-SK" sz="2800" dirty="0" smtClean="0"/>
              <a:t>tak, že mení hrúbku očnej šošovky. Tomuto javu hovoríme </a:t>
            </a:r>
            <a:r>
              <a:rPr lang="sk-SK" sz="2800" dirty="0" smtClean="0">
                <a:solidFill>
                  <a:srgbClr val="FF0000"/>
                </a:solidFill>
              </a:rPr>
              <a:t>akomodácia.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b="1" dirty="0" smtClean="0"/>
              <a:t>oko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7467600" cy="5565232"/>
          </a:xfrm>
        </p:spPr>
        <p:txBody>
          <a:bodyPr/>
          <a:lstStyle/>
          <a:p>
            <a:endParaRPr lang="sk-SK" dirty="0"/>
          </a:p>
        </p:txBody>
      </p:sp>
      <p:cxnSp>
        <p:nvCxnSpPr>
          <p:cNvPr id="6" name="Rovná spojnica 5"/>
          <p:cNvCxnSpPr/>
          <p:nvPr/>
        </p:nvCxnSpPr>
        <p:spPr>
          <a:xfrm>
            <a:off x="3995936" y="4005064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Skupina 14"/>
          <p:cNvGrpSpPr/>
          <p:nvPr/>
        </p:nvGrpSpPr>
        <p:grpSpPr>
          <a:xfrm>
            <a:off x="539552" y="980728"/>
            <a:ext cx="7401315" cy="5184576"/>
            <a:chOff x="755576" y="1124744"/>
            <a:chExt cx="7185291" cy="4968552"/>
          </a:xfrm>
        </p:grpSpPr>
        <p:grpSp>
          <p:nvGrpSpPr>
            <p:cNvPr id="13" name="Skupina 12"/>
            <p:cNvGrpSpPr/>
            <p:nvPr/>
          </p:nvGrpSpPr>
          <p:grpSpPr>
            <a:xfrm>
              <a:off x="755576" y="1124744"/>
              <a:ext cx="7185291" cy="4968552"/>
              <a:chOff x="1547664" y="1268760"/>
              <a:chExt cx="7185291" cy="4968552"/>
            </a:xfrm>
          </p:grpSpPr>
          <p:pic>
            <p:nvPicPr>
              <p:cNvPr id="1028" name="Picture 4" descr="http://www.zdravie.sk/images/article/ANATOMIA/anatomia-oka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47664" y="1268760"/>
                <a:ext cx="7185291" cy="4968552"/>
              </a:xfrm>
              <a:prstGeom prst="rect">
                <a:avLst/>
              </a:prstGeom>
              <a:noFill/>
            </p:spPr>
          </p:pic>
          <p:cxnSp>
            <p:nvCxnSpPr>
              <p:cNvPr id="9" name="Rovná spojnica 8"/>
              <p:cNvCxnSpPr/>
              <p:nvPr/>
            </p:nvCxnSpPr>
            <p:spPr>
              <a:xfrm>
                <a:off x="1619672" y="4869160"/>
                <a:ext cx="792088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" name="Rovná spojnica 9"/>
              <p:cNvCxnSpPr/>
              <p:nvPr/>
            </p:nvCxnSpPr>
            <p:spPr>
              <a:xfrm>
                <a:off x="2123728" y="5445224"/>
                <a:ext cx="792088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Rovná spojnica 10"/>
              <p:cNvCxnSpPr/>
              <p:nvPr/>
            </p:nvCxnSpPr>
            <p:spPr>
              <a:xfrm>
                <a:off x="6876256" y="2492896"/>
                <a:ext cx="792088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" name="Rovná spojnica 11"/>
              <p:cNvCxnSpPr/>
              <p:nvPr/>
            </p:nvCxnSpPr>
            <p:spPr>
              <a:xfrm>
                <a:off x="5292080" y="1556792"/>
                <a:ext cx="792088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4" name="Rovná spojnica 13"/>
            <p:cNvCxnSpPr/>
            <p:nvPr/>
          </p:nvCxnSpPr>
          <p:spPr>
            <a:xfrm>
              <a:off x="755576" y="3645024"/>
              <a:ext cx="792088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Dôležité pojmy: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908720"/>
            <a:ext cx="8388424" cy="4989168"/>
          </a:xfrm>
        </p:spPr>
        <p:txBody>
          <a:bodyPr>
            <a:normAutofit lnSpcReduction="10000"/>
          </a:bodyPr>
          <a:lstStyle/>
          <a:p>
            <a:r>
              <a:rPr lang="sk-SK" b="1" u="sng" dirty="0" smtClean="0"/>
              <a:t>Žltá škvrna </a:t>
            </a:r>
            <a:r>
              <a:rPr lang="sk-SK" dirty="0" smtClean="0"/>
              <a:t>– miesto najostrejšieho videnia na sietnici</a:t>
            </a:r>
          </a:p>
          <a:p>
            <a:r>
              <a:rPr lang="sk-SK" b="1" u="sng" dirty="0" smtClean="0"/>
              <a:t>Slepá škvrna </a:t>
            </a:r>
            <a:r>
              <a:rPr lang="sk-SK" dirty="0" smtClean="0"/>
              <a:t>– miesto na sietnici, kde zrakový nerv opúšťa oko</a:t>
            </a:r>
          </a:p>
          <a:p>
            <a:r>
              <a:rPr lang="sk-SK" dirty="0" smtClean="0"/>
              <a:t>Bunky na sietnici: </a:t>
            </a:r>
            <a:r>
              <a:rPr lang="sk-SK" b="1" u="sng" dirty="0" smtClean="0"/>
              <a:t>- tyčinky </a:t>
            </a:r>
            <a:r>
              <a:rPr lang="sk-SK" dirty="0" smtClean="0"/>
              <a:t>– umožňujú čierno-biele videnie, videnie za šera</a:t>
            </a:r>
          </a:p>
          <a:p>
            <a:pPr>
              <a:buNone/>
            </a:pPr>
            <a:r>
              <a:rPr lang="sk-SK" b="1" dirty="0" smtClean="0"/>
              <a:t>				</a:t>
            </a:r>
            <a:r>
              <a:rPr lang="sk-SK" b="1" u="sng" dirty="0" smtClean="0"/>
              <a:t>- čapíky </a:t>
            </a:r>
            <a:r>
              <a:rPr lang="sk-SK" dirty="0" smtClean="0"/>
              <a:t>– umožňujú farebné videnie</a:t>
            </a:r>
          </a:p>
          <a:p>
            <a:r>
              <a:rPr lang="sk-SK" b="1" u="sng" dirty="0" smtClean="0"/>
              <a:t> Blízky bod  </a:t>
            </a:r>
            <a:r>
              <a:rPr lang="sk-SK" dirty="0" smtClean="0"/>
              <a:t>- najbližší bod, ktorý oko ešte ostro vidí </a:t>
            </a:r>
          </a:p>
          <a:p>
            <a:pPr>
              <a:buNone/>
            </a:pPr>
            <a:r>
              <a:rPr lang="sk-SK" dirty="0" smtClean="0"/>
              <a:t>			      (asi 10 cm)</a:t>
            </a:r>
          </a:p>
          <a:p>
            <a:r>
              <a:rPr lang="sk-SK" b="1" u="sng" dirty="0" smtClean="0"/>
              <a:t>Ďaleký bod </a:t>
            </a:r>
            <a:r>
              <a:rPr lang="sk-SK" dirty="0" smtClean="0"/>
              <a:t>– najvzdialenejší bod, ktorý oko ešte vidí </a:t>
            </a:r>
          </a:p>
          <a:p>
            <a:pPr>
              <a:buNone/>
            </a:pPr>
            <a:r>
              <a:rPr lang="sk-SK" dirty="0" smtClean="0"/>
              <a:t>				( veľmi ďaleko)</a:t>
            </a:r>
          </a:p>
          <a:p>
            <a:r>
              <a:rPr lang="sk-SK" b="1" u="sng" dirty="0" smtClean="0"/>
              <a:t>Zorný uhol </a:t>
            </a:r>
            <a:r>
              <a:rPr lang="sk-SK" dirty="0" smtClean="0"/>
              <a:t>– uhol, pod ktorým pozorujeme predmet</a:t>
            </a:r>
          </a:p>
          <a:p>
            <a:pPr>
              <a:buNone/>
            </a:pPr>
            <a:r>
              <a:rPr lang="sk-SK" dirty="0" smtClean="0"/>
              <a:t>				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8" name="Obrázok 7" descr="zorný uho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5157191"/>
            <a:ext cx="4376539" cy="138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562074"/>
          </a:xfrm>
        </p:spPr>
        <p:txBody>
          <a:bodyPr/>
          <a:lstStyle/>
          <a:p>
            <a:pPr algn="ctr"/>
            <a:r>
              <a:rPr lang="sk-SK" b="1" dirty="0" smtClean="0"/>
              <a:t>Najčastejšie chyby oka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548680"/>
            <a:ext cx="8496944" cy="6120680"/>
          </a:xfrm>
        </p:spPr>
        <p:txBody>
          <a:bodyPr/>
          <a:lstStyle/>
          <a:p>
            <a:r>
              <a:rPr lang="sk-SK" b="1" u="sng" dirty="0" smtClean="0"/>
              <a:t>Krátkozrakosť: </a:t>
            </a:r>
            <a:r>
              <a:rPr lang="sk-SK" dirty="0" smtClean="0"/>
              <a:t>- človek vidí zle do diaľky</a:t>
            </a:r>
          </a:p>
          <a:p>
            <a:pPr>
              <a:buNone/>
            </a:pPr>
            <a:r>
              <a:rPr lang="sk-SK" dirty="0" smtClean="0"/>
              <a:t>			      - očná guľa býva  predĺžená, </a:t>
            </a:r>
          </a:p>
          <a:p>
            <a:pPr>
              <a:buNone/>
            </a:pPr>
            <a:r>
              <a:rPr lang="sk-SK" dirty="0" smtClean="0"/>
              <a:t>			      - obraz ďalekého predmetu vzniká pred 			         sietnicou</a:t>
            </a:r>
          </a:p>
          <a:p>
            <a:pPr>
              <a:buNone/>
            </a:pPr>
            <a:r>
              <a:rPr lang="sk-SK" dirty="0" smtClean="0"/>
              <a:t>			      - upravuje sa rozptylkami („</a:t>
            </a:r>
            <a:r>
              <a:rPr lang="sk-SK" dirty="0" err="1" smtClean="0"/>
              <a:t>mínusky</a:t>
            </a:r>
            <a:r>
              <a:rPr lang="sk-SK" dirty="0" smtClean="0"/>
              <a:t>“),</a:t>
            </a:r>
          </a:p>
          <a:p>
            <a:pPr>
              <a:buNone/>
            </a:pPr>
            <a:endParaRPr lang="sk-SK" dirty="0" smtClean="0"/>
          </a:p>
          <a:p>
            <a:r>
              <a:rPr lang="sk-SK" b="1" u="sng" dirty="0" smtClean="0"/>
              <a:t>Ďalekozrakosť:</a:t>
            </a:r>
            <a:r>
              <a:rPr lang="sk-SK" dirty="0" smtClean="0"/>
              <a:t> - človek </a:t>
            </a:r>
            <a:r>
              <a:rPr lang="sk-SK" smtClean="0"/>
              <a:t>vidí zle do </a:t>
            </a:r>
            <a:r>
              <a:rPr lang="sk-SK" dirty="0" smtClean="0"/>
              <a:t>blízka</a:t>
            </a:r>
          </a:p>
          <a:p>
            <a:pPr>
              <a:buNone/>
            </a:pPr>
            <a:r>
              <a:rPr lang="sk-SK" dirty="0" smtClean="0"/>
              <a:t>			      - očná guľa býva  sploštená, </a:t>
            </a:r>
          </a:p>
          <a:p>
            <a:pPr>
              <a:buNone/>
            </a:pPr>
            <a:r>
              <a:rPr lang="sk-SK" dirty="0" smtClean="0"/>
              <a:t>			      - obraz blízkeho predmetu vzniká za 			         sietnicou</a:t>
            </a:r>
          </a:p>
          <a:p>
            <a:pPr>
              <a:buNone/>
            </a:pPr>
            <a:r>
              <a:rPr lang="sk-SK" dirty="0" smtClean="0"/>
              <a:t>			      - upravuje sa spojkami („</a:t>
            </a:r>
            <a:r>
              <a:rPr lang="sk-SK" dirty="0" err="1" smtClean="0"/>
              <a:t>plusky</a:t>
            </a:r>
            <a:r>
              <a:rPr lang="sk-SK" dirty="0" smtClean="0"/>
              <a:t>“)</a:t>
            </a:r>
          </a:p>
          <a:p>
            <a:endParaRPr lang="sk-SK" dirty="0" smtClean="0"/>
          </a:p>
          <a:p>
            <a:r>
              <a:rPr lang="sk-SK" b="1" u="sng" dirty="0" smtClean="0"/>
              <a:t>Starecká ďalekozrakosť: -</a:t>
            </a:r>
            <a:r>
              <a:rPr lang="sk-SK" dirty="0" smtClean="0"/>
              <a:t> asi po štyridsiatke oko stráca akomodačnú schopnosť, upravuje sa spojkami</a:t>
            </a:r>
            <a:endParaRPr lang="sk-SK" dirty="0"/>
          </a:p>
        </p:txBody>
      </p:sp>
      <p:pic>
        <p:nvPicPr>
          <p:cNvPr id="19458" name="Picture 2" descr="myopia_optikdodom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2337756" cy="1872208"/>
          </a:xfrm>
          <a:prstGeom prst="rect">
            <a:avLst/>
          </a:prstGeom>
          <a:noFill/>
        </p:spPr>
      </p:pic>
      <p:pic>
        <p:nvPicPr>
          <p:cNvPr id="19460" name="Picture 4" descr="hypermetropia_optikdodom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861048"/>
            <a:ext cx="2427671" cy="1944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3068960"/>
            <a:ext cx="7467600" cy="1143000"/>
          </a:xfrm>
        </p:spPr>
        <p:txBody>
          <a:bodyPr/>
          <a:lstStyle/>
          <a:p>
            <a:pPr algn="ctr"/>
            <a:r>
              <a:rPr lang="sk-SK" b="1" dirty="0" smtClean="0"/>
              <a:t>Ďakujem za pozornosť!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1109</TotalTime>
  <Words>139</Words>
  <Application>Microsoft Office PowerPoint</Application>
  <PresentationFormat>Prezentácia na obrazovke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1" baseType="lpstr">
      <vt:lpstr>Calibri</vt:lpstr>
      <vt:lpstr>Century Schoolbook</vt:lpstr>
      <vt:lpstr>Wingdings</vt:lpstr>
      <vt:lpstr>Wingdings 2</vt:lpstr>
      <vt:lpstr>Arkáda</vt:lpstr>
      <vt:lpstr>SVETLO</vt:lpstr>
      <vt:lpstr>oko</vt:lpstr>
      <vt:lpstr>oko</vt:lpstr>
      <vt:lpstr>Dôležité pojmy:</vt:lpstr>
      <vt:lpstr>Najčastejšie chyby oka</vt:lpstr>
      <vt:lpstr>Ďakujem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SVETLO</dc:title>
  <dc:creator>pedagog</dc:creator>
  <cp:lastModifiedBy>Lenka Andrašková</cp:lastModifiedBy>
  <cp:revision>190</cp:revision>
  <dcterms:created xsi:type="dcterms:W3CDTF">2015-09-10T10:45:24Z</dcterms:created>
  <dcterms:modified xsi:type="dcterms:W3CDTF">2020-12-01T05:00:32Z</dcterms:modified>
</cp:coreProperties>
</file>