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sk-SK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68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hape 2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714500" y="685800"/>
            <a:ext cx="3429000" cy="3429000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  <a:gd name="T10" fmla="*/ 0 w 120000"/>
              <a:gd name="T11" fmla="*/ 0 h 120000"/>
              <a:gd name="T12" fmla="*/ 120000 w 120000"/>
              <a:gd name="T13" fmla="*/ 12000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T10" t="T11" r="T12" b="T1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endParaRPr noProof="0"/>
          </a:p>
        </p:txBody>
      </p:sp>
    </p:spTree>
    <p:extLst>
      <p:ext uri="{BB962C8B-B14F-4D97-AF65-F5344CB8AC3E}">
        <p14:creationId xmlns:p14="http://schemas.microsoft.com/office/powerpoint/2010/main" val="2938514083"/>
      </p:ext>
    </p:extLst>
  </p:cSld>
  <p:clrMap bg1="lt1" tx1="dk1" bg2="dk2" tx2="lt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742950" indent="-28575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1430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6002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574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hape 32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noFill/>
        </p:spPr>
      </p:sp>
      <p:sp>
        <p:nvSpPr>
          <p:cNvPr id="9219" name="Shape 33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sk-SK" altLang="sk-SK" smtClean="0"/>
          </a:p>
        </p:txBody>
      </p:sp>
    </p:spTree>
    <p:extLst>
      <p:ext uri="{BB962C8B-B14F-4D97-AF65-F5344CB8AC3E}">
        <p14:creationId xmlns:p14="http://schemas.microsoft.com/office/powerpoint/2010/main" val="36174347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hape 92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noFill/>
        </p:spPr>
      </p:sp>
      <p:sp>
        <p:nvSpPr>
          <p:cNvPr id="27651" name="Shape 93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sk-SK" altLang="sk-SK" smtClean="0"/>
          </a:p>
        </p:txBody>
      </p:sp>
    </p:spTree>
    <p:extLst>
      <p:ext uri="{BB962C8B-B14F-4D97-AF65-F5344CB8AC3E}">
        <p14:creationId xmlns:p14="http://schemas.microsoft.com/office/powerpoint/2010/main" val="3863688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hape 40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noFill/>
        </p:spPr>
      </p:sp>
      <p:sp>
        <p:nvSpPr>
          <p:cNvPr id="11267" name="Shape 41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sk-SK" altLang="sk-SK" smtClean="0"/>
          </a:p>
        </p:txBody>
      </p:sp>
    </p:spTree>
    <p:extLst>
      <p:ext uri="{BB962C8B-B14F-4D97-AF65-F5344CB8AC3E}">
        <p14:creationId xmlns:p14="http://schemas.microsoft.com/office/powerpoint/2010/main" val="27878104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hape 47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noFill/>
        </p:spPr>
      </p:sp>
      <p:sp>
        <p:nvSpPr>
          <p:cNvPr id="13315" name="Shape 48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sk-SK" altLang="sk-SK" smtClean="0"/>
          </a:p>
        </p:txBody>
      </p:sp>
    </p:spTree>
    <p:extLst>
      <p:ext uri="{BB962C8B-B14F-4D97-AF65-F5344CB8AC3E}">
        <p14:creationId xmlns:p14="http://schemas.microsoft.com/office/powerpoint/2010/main" val="18520975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hape 5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noFill/>
        </p:spPr>
      </p:sp>
      <p:sp>
        <p:nvSpPr>
          <p:cNvPr id="15363" name="Shape 54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sk-SK" altLang="sk-SK" smtClean="0"/>
          </a:p>
        </p:txBody>
      </p:sp>
    </p:spTree>
    <p:extLst>
      <p:ext uri="{BB962C8B-B14F-4D97-AF65-F5344CB8AC3E}">
        <p14:creationId xmlns:p14="http://schemas.microsoft.com/office/powerpoint/2010/main" val="24667613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hape 59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noFill/>
        </p:spPr>
      </p:sp>
      <p:sp>
        <p:nvSpPr>
          <p:cNvPr id="17411" name="Shape 60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sk-SK" altLang="sk-SK" smtClean="0"/>
          </a:p>
        </p:txBody>
      </p:sp>
    </p:spTree>
    <p:extLst>
      <p:ext uri="{BB962C8B-B14F-4D97-AF65-F5344CB8AC3E}">
        <p14:creationId xmlns:p14="http://schemas.microsoft.com/office/powerpoint/2010/main" val="8374829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hape 65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noFill/>
        </p:spPr>
      </p:sp>
      <p:sp>
        <p:nvSpPr>
          <p:cNvPr id="19459" name="Shape 66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sk-SK" altLang="sk-SK" smtClean="0"/>
          </a:p>
        </p:txBody>
      </p:sp>
    </p:spTree>
    <p:extLst>
      <p:ext uri="{BB962C8B-B14F-4D97-AF65-F5344CB8AC3E}">
        <p14:creationId xmlns:p14="http://schemas.microsoft.com/office/powerpoint/2010/main" val="31763428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hape 71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noFill/>
        </p:spPr>
      </p:sp>
      <p:sp>
        <p:nvSpPr>
          <p:cNvPr id="21507" name="Shape 72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sk-SK" altLang="sk-SK" smtClean="0"/>
          </a:p>
        </p:txBody>
      </p:sp>
    </p:spTree>
    <p:extLst>
      <p:ext uri="{BB962C8B-B14F-4D97-AF65-F5344CB8AC3E}">
        <p14:creationId xmlns:p14="http://schemas.microsoft.com/office/powerpoint/2010/main" val="39507001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hape 78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noFill/>
        </p:spPr>
      </p:sp>
      <p:sp>
        <p:nvSpPr>
          <p:cNvPr id="23555" name="Shape 79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sk-SK" altLang="sk-SK" smtClean="0"/>
          </a:p>
        </p:txBody>
      </p:sp>
    </p:spTree>
    <p:extLst>
      <p:ext uri="{BB962C8B-B14F-4D97-AF65-F5344CB8AC3E}">
        <p14:creationId xmlns:p14="http://schemas.microsoft.com/office/powerpoint/2010/main" val="30224080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hape 85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noFill/>
        </p:spPr>
      </p:sp>
      <p:sp>
        <p:nvSpPr>
          <p:cNvPr id="25603" name="Shape 86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sk-SK" altLang="sk-SK" smtClean="0"/>
          </a:p>
        </p:txBody>
      </p:sp>
    </p:spTree>
    <p:extLst>
      <p:ext uri="{BB962C8B-B14F-4D97-AF65-F5344CB8AC3E}">
        <p14:creationId xmlns:p14="http://schemas.microsoft.com/office/powerpoint/2010/main" val="340081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"/>
          <p:cNvSpPr>
            <a:spLocks noChangeArrowheads="1"/>
          </p:cNvSpPr>
          <p:nvPr/>
        </p:nvSpPr>
        <p:spPr bwMode="auto">
          <a:xfrm rot="10800000" flipH="1">
            <a:off x="0" y="4124325"/>
            <a:ext cx="8458200" cy="949325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sk-SK" altLang="sk-SK"/>
          </a:p>
        </p:txBody>
      </p:sp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685800" y="1734342"/>
            <a:ext cx="7772400" cy="2245499"/>
          </a:xfrm>
          <a:prstGeom prst="rect">
            <a:avLst/>
          </a:prstGeom>
        </p:spPr>
        <p:txBody>
          <a:bodyPr/>
          <a:lstStyle>
            <a:lvl1pPr indent="457200"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1pPr>
            <a:lvl2pPr indent="457200"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2pPr>
            <a:lvl3pPr indent="457200"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3pPr>
            <a:lvl4pPr indent="457200"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4pPr>
            <a:lvl5pPr indent="457200"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5pPr>
            <a:lvl6pPr indent="457200"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6pPr>
            <a:lvl7pPr indent="457200"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7pPr>
            <a:lvl8pPr indent="457200"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8pPr>
            <a:lvl9pPr indent="457200"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685800" y="4124476"/>
            <a:ext cx="7772400" cy="950100"/>
          </a:xfrm>
          <a:prstGeom prst="rect">
            <a:avLst/>
          </a:prstGeom>
        </p:spPr>
        <p:txBody>
          <a:bodyPr anchor="ctr"/>
          <a:lstStyle>
            <a:lvl1pPr marL="0">
              <a:spcBef>
                <a:spcPts val="0"/>
              </a:spcBef>
              <a:buClr>
                <a:schemeClr val="lt2"/>
              </a:buClr>
              <a:buNone/>
              <a:defRPr b="1">
                <a:solidFill>
                  <a:schemeClr val="lt2"/>
                </a:solidFill>
              </a:defRPr>
            </a:lvl1pPr>
            <a:lvl2pPr marL="0" indent="19050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 b="1">
                <a:solidFill>
                  <a:schemeClr val="lt2"/>
                </a:solidFill>
              </a:defRPr>
            </a:lvl2pPr>
            <a:lvl3pPr marL="0" indent="19050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 b="1">
                <a:solidFill>
                  <a:schemeClr val="lt2"/>
                </a:solidFill>
              </a:defRPr>
            </a:lvl3pPr>
            <a:lvl4pPr marL="0" indent="19050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 b="1">
                <a:solidFill>
                  <a:schemeClr val="lt2"/>
                </a:solidFill>
              </a:defRPr>
            </a:lvl4pPr>
            <a:lvl5pPr marL="0" indent="19050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 b="1">
                <a:solidFill>
                  <a:schemeClr val="lt2"/>
                </a:solidFill>
              </a:defRPr>
            </a:lvl5pPr>
            <a:lvl6pPr marL="0" indent="19050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 b="1">
                <a:solidFill>
                  <a:schemeClr val="lt2"/>
                </a:solidFill>
              </a:defRPr>
            </a:lvl6pPr>
            <a:lvl7pPr marL="0" indent="19050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 b="1">
                <a:solidFill>
                  <a:schemeClr val="lt2"/>
                </a:solidFill>
              </a:defRPr>
            </a:lvl7pPr>
            <a:lvl8pPr marL="0" indent="19050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 b="1">
                <a:solidFill>
                  <a:schemeClr val="lt2"/>
                </a:solidFill>
              </a:defRPr>
            </a:lvl8pPr>
            <a:lvl9pPr marL="0" indent="19050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04731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2"/>
          <p:cNvSpPr>
            <a:spLocks noChangeArrowheads="1"/>
          </p:cNvSpPr>
          <p:nvPr/>
        </p:nvSpPr>
        <p:spPr bwMode="auto">
          <a:xfrm>
            <a:off x="0" y="274638"/>
            <a:ext cx="8686800" cy="155416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sk-SK" altLang="sk-SK"/>
          </a:p>
        </p:txBody>
      </p:sp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1900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  <a:noFill/>
        </p:spPr>
        <p:txBody>
          <a:bodyPr/>
          <a:lstStyle>
            <a:lvl1pPr>
              <a:defRPr sz="2400">
                <a:solidFill>
                  <a:srgbClr val="000000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41141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6"/>
          <p:cNvSpPr>
            <a:spLocks noChangeArrowheads="1"/>
          </p:cNvSpPr>
          <p:nvPr/>
        </p:nvSpPr>
        <p:spPr bwMode="auto">
          <a:xfrm>
            <a:off x="0" y="274638"/>
            <a:ext cx="8686800" cy="155416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sk-SK" altLang="sk-SK"/>
          </a:p>
        </p:txBody>
      </p: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1900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947332"/>
            <a:ext cx="4030200" cy="4620299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2"/>
          </p:nvPr>
        </p:nvSpPr>
        <p:spPr>
          <a:xfrm>
            <a:off x="4656667" y="1949211"/>
            <a:ext cx="4030200" cy="4620299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15051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1"/>
          <p:cNvSpPr>
            <a:spLocks noChangeArrowheads="1"/>
          </p:cNvSpPr>
          <p:nvPr/>
        </p:nvSpPr>
        <p:spPr bwMode="auto">
          <a:xfrm>
            <a:off x="0" y="274638"/>
            <a:ext cx="8686800" cy="155416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sk-SK" altLang="sk-SK"/>
          </a:p>
        </p:txBody>
      </p: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1900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2027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4"/>
          <p:cNvSpPr>
            <a:spLocks noChangeArrowheads="1"/>
          </p:cNvSpPr>
          <p:nvPr/>
        </p:nvSpPr>
        <p:spPr bwMode="auto">
          <a:xfrm>
            <a:off x="0" y="5875338"/>
            <a:ext cx="8686800" cy="69215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sk-SK" altLang="sk-SK"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</p:spPr>
        <p:txBody>
          <a:bodyPr anchor="ctr"/>
          <a:lstStyle>
            <a:lvl1pPr indent="152400">
              <a:spcBef>
                <a:spcPts val="0"/>
              </a:spcBef>
              <a:buClr>
                <a:schemeClr val="lt1"/>
              </a:buClr>
              <a:buSzPct val="100000"/>
              <a:buNone/>
              <a:defRPr sz="2400" b="1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23270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7524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hape 5"/>
          <p:cNvSpPr txBox="1"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52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/>
          <a:p>
            <a:pPr lvl="0"/>
            <a:endParaRPr lang="sk-SK" altLang="sk-SK" smtClean="0">
              <a:sym typeface="Arial" panose="020B0604020202020204" pitchFamily="34" charset="0"/>
            </a:endParaRPr>
          </a:p>
        </p:txBody>
      </p:sp>
      <p:sp>
        <p:nvSpPr>
          <p:cNvPr id="1027" name="Shape 6"/>
          <p:cNvSpPr txBox="1">
            <a:spLocks noGrp="1"/>
          </p:cNvSpPr>
          <p:nvPr>
            <p:ph type="body" idx="1"/>
          </p:nvPr>
        </p:nvSpPr>
        <p:spPr bwMode="auto">
          <a:xfrm>
            <a:off x="457200" y="1947863"/>
            <a:ext cx="8229600" cy="461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sk-SK" altLang="sk-SK" smtClean="0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0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  <a:rtl val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  <a:rtl val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9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  <a:rtl val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  <a:rtl val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  <a:rtl val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  <a:rtl val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skole.sk/?id_cat=3&amp;clanok=22962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hyperlink" Target="http://sk.wikipedia.org/wiki/Perisko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ctrTitle"/>
          </p:nvPr>
        </p:nvSpPr>
        <p:spPr>
          <a:xfrm>
            <a:off x="685800" y="1357313"/>
            <a:ext cx="7772400" cy="2246312"/>
          </a:xfrm>
        </p:spPr>
        <p:txBody>
          <a:bodyPr/>
          <a:lstStyle/>
          <a:p>
            <a:pPr eaLnBrk="1" hangingPunct="1">
              <a:buClr>
                <a:srgbClr val="191919"/>
              </a:buClr>
              <a:buSzTx/>
            </a:pPr>
            <a:r>
              <a:rPr lang="sk-SK" altLang="sk-SK" b="1" smtClean="0">
                <a:solidFill>
                  <a:srgbClr val="19191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Periskop</a:t>
            </a:r>
          </a:p>
        </p:txBody>
      </p:sp>
      <p:sp>
        <p:nvSpPr>
          <p:cNvPr id="29" name="Shape 29"/>
          <p:cNvSpPr txBox="1">
            <a:spLocks noGrp="1"/>
          </p:cNvSpPr>
          <p:nvPr>
            <p:ph type="subTitle" idx="1"/>
          </p:nvPr>
        </p:nvSpPr>
        <p:spPr>
          <a:xfrm>
            <a:off x="369888" y="4113213"/>
            <a:ext cx="7772400" cy="950912"/>
          </a:xfrm>
        </p:spPr>
        <p:txBody>
          <a:bodyPr/>
          <a:lstStyle/>
          <a:p>
            <a:pPr indent="-152400" eaLnBrk="1" hangingPunct="1">
              <a:spcBef>
                <a:spcPct val="0"/>
              </a:spcBef>
              <a:buClr>
                <a:srgbClr val="CCCCCC"/>
              </a:buClr>
            </a:pPr>
            <a:r>
              <a:rPr lang="sk-SK" altLang="sk-SK" sz="2800" smtClean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Miriam Birošová; 8.A, SZŠ Slobody 1, Košice</a:t>
            </a:r>
          </a:p>
        </p:txBody>
      </p:sp>
      <p:sp>
        <p:nvSpPr>
          <p:cNvPr id="30" name="Shape 30"/>
          <p:cNvSpPr>
            <a:spLocks noChangeArrowheads="1"/>
          </p:cNvSpPr>
          <p:nvPr/>
        </p:nvSpPr>
        <p:spPr bwMode="auto">
          <a:xfrm>
            <a:off x="4994275" y="-133350"/>
            <a:ext cx="3810000" cy="38004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k-SK"/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392113" y="1501775"/>
            <a:ext cx="8066087" cy="2244725"/>
          </a:xfrm>
        </p:spPr>
        <p:txBody>
          <a:bodyPr/>
          <a:lstStyle/>
          <a:p>
            <a:pPr eaLnBrk="1" hangingPunct="1">
              <a:buClr>
                <a:srgbClr val="191919"/>
              </a:buClr>
              <a:buSzTx/>
            </a:pPr>
            <a:r>
              <a:rPr lang="sk-SK" altLang="sk-SK" sz="5700" b="1" smtClean="0">
                <a:solidFill>
                  <a:srgbClr val="19191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Ďakujem za pozornosť</a:t>
            </a:r>
          </a:p>
        </p:txBody>
      </p:sp>
      <p:sp>
        <p:nvSpPr>
          <p:cNvPr id="89" name="Shape 89"/>
          <p:cNvSpPr txBox="1">
            <a:spLocks noGrp="1"/>
          </p:cNvSpPr>
          <p:nvPr>
            <p:ph type="subTitle" idx="1"/>
          </p:nvPr>
        </p:nvSpPr>
        <p:spPr>
          <a:xfrm>
            <a:off x="685800" y="4124325"/>
            <a:ext cx="7772400" cy="950913"/>
          </a:xfrm>
        </p:spPr>
        <p:txBody>
          <a:bodyPr/>
          <a:lstStyle/>
          <a:p>
            <a:pPr indent="-152400" eaLnBrk="1" hangingPunct="1">
              <a:spcBef>
                <a:spcPct val="0"/>
              </a:spcBef>
              <a:buClr>
                <a:srgbClr val="CCCCCC"/>
              </a:buClr>
            </a:pPr>
            <a:r>
              <a:rPr lang="sk-SK" altLang="sk-SK" sz="3000" smtClean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Dúfam, že ste sa dozvedeli niečo nové ;D </a:t>
            </a:r>
          </a:p>
        </p:txBody>
      </p:sp>
      <p:sp>
        <p:nvSpPr>
          <p:cNvPr id="90" name="Shape 90"/>
          <p:cNvSpPr>
            <a:spLocks noChangeArrowheads="1"/>
          </p:cNvSpPr>
          <p:nvPr/>
        </p:nvSpPr>
        <p:spPr bwMode="auto">
          <a:xfrm>
            <a:off x="3260725" y="661988"/>
            <a:ext cx="4430713" cy="1633537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522412"/>
          </a:xfrm>
        </p:spPr>
        <p:txBody>
          <a:bodyPr anchor="ctr"/>
          <a:lstStyle/>
          <a:p>
            <a:pPr indent="304800" eaLnBrk="1" hangingPunct="1">
              <a:buClr>
                <a:srgbClr val="FFFFFF"/>
              </a:buClr>
            </a:pPr>
            <a:r>
              <a:rPr lang="sk-SK" altLang="sk-SK" sz="3600" b="1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Úvod</a:t>
            </a:r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457200" y="1947863"/>
            <a:ext cx="8229600" cy="4619625"/>
          </a:xfrm>
        </p:spPr>
        <p:txBody>
          <a:bodyPr/>
          <a:lstStyle/>
          <a:p>
            <a:pPr marL="457200" indent="-381000" eaLnBrk="1" hangingPunct="1">
              <a:spcBef>
                <a:spcPts val="600"/>
              </a:spcBef>
              <a:buClr>
                <a:srgbClr val="191919"/>
              </a:buClr>
              <a:buFont typeface="Arial" panose="020B0604020202020204" pitchFamily="34" charset="0"/>
              <a:buChar char="●"/>
            </a:pPr>
            <a:r>
              <a:rPr lang="sk-SK" altLang="sk-SK" smtClean="0">
                <a:latin typeface="Arial" panose="020B0604020202020204" pitchFamily="34" charset="0"/>
                <a:cs typeface="Arial" panose="020B0604020202020204" pitchFamily="34" charset="0"/>
              </a:rPr>
              <a:t>odraz svetla na zrkadlách sa využíva vo vynálezoch ako periskop a kaleidoskop</a:t>
            </a:r>
          </a:p>
          <a:p>
            <a:pPr marL="457200" indent="-381000" eaLnBrk="1" hangingPunct="1">
              <a:spcBef>
                <a:spcPts val="600"/>
              </a:spcBef>
              <a:buClr>
                <a:srgbClr val="191919"/>
              </a:buClr>
              <a:buFont typeface="Arial" panose="020B0604020202020204" pitchFamily="34" charset="0"/>
              <a:buChar char="●"/>
            </a:pPr>
            <a:r>
              <a:rPr lang="sk-SK" altLang="sk-SK" smtClean="0">
                <a:latin typeface="Arial" panose="020B0604020202020204" pitchFamily="34" charset="0"/>
                <a:cs typeface="Arial" panose="020B0604020202020204" pitchFamily="34" charset="0"/>
              </a:rPr>
              <a:t>z jednoduchých pomôcok sa dajú zostrojiť aj doma</a:t>
            </a:r>
          </a:p>
        </p:txBody>
      </p:sp>
      <p:sp>
        <p:nvSpPr>
          <p:cNvPr id="37" name="Shape 37"/>
          <p:cNvSpPr>
            <a:spLocks noChangeArrowheads="1"/>
          </p:cNvSpPr>
          <p:nvPr/>
        </p:nvSpPr>
        <p:spPr bwMode="auto">
          <a:xfrm>
            <a:off x="1157288" y="3732213"/>
            <a:ext cx="1685925" cy="2246312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38" name="Shape 38"/>
          <p:cNvSpPr>
            <a:spLocks noChangeArrowheads="1"/>
          </p:cNvSpPr>
          <p:nvPr/>
        </p:nvSpPr>
        <p:spPr bwMode="auto">
          <a:xfrm>
            <a:off x="4689475" y="3895725"/>
            <a:ext cx="3048000" cy="200025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1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2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2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2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522412"/>
          </a:xfrm>
        </p:spPr>
        <p:txBody>
          <a:bodyPr anchor="ctr"/>
          <a:lstStyle/>
          <a:p>
            <a:pPr indent="304800" eaLnBrk="1" hangingPunct="1">
              <a:buClr>
                <a:srgbClr val="FFFFFF"/>
              </a:buClr>
            </a:pPr>
            <a:r>
              <a:rPr lang="sk-SK" altLang="sk-SK" sz="3600" b="1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Periskop, čo to je ?</a:t>
            </a:r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457200" y="1947863"/>
            <a:ext cx="8229600" cy="1008062"/>
          </a:xfrm>
        </p:spPr>
        <p:txBody>
          <a:bodyPr/>
          <a:lstStyle/>
          <a:p>
            <a:pPr marL="457200" indent="-381000" eaLnBrk="1" hangingPunct="1">
              <a:spcBef>
                <a:spcPts val="600"/>
              </a:spcBef>
              <a:buClr>
                <a:srgbClr val="191919"/>
              </a:buClr>
              <a:buSzPct val="167000"/>
              <a:buFontTx/>
              <a:buChar char="•"/>
            </a:pPr>
            <a:r>
              <a:rPr lang="sk-SK" altLang="sk-SK" smtClean="0">
                <a:latin typeface="Arial" panose="020B0604020202020204" pitchFamily="34" charset="0"/>
                <a:cs typeface="Arial" panose="020B0604020202020204" pitchFamily="34" charset="0"/>
              </a:rPr>
              <a:t>je to optické zariadenie, ktoré umožňuje bočný posun prijímaného svetelného lúča</a:t>
            </a:r>
          </a:p>
        </p:txBody>
      </p:sp>
      <p:sp>
        <p:nvSpPr>
          <p:cNvPr id="45" name="Shape 45"/>
          <p:cNvSpPr>
            <a:spLocks noChangeArrowheads="1"/>
          </p:cNvSpPr>
          <p:nvPr/>
        </p:nvSpPr>
        <p:spPr bwMode="auto">
          <a:xfrm>
            <a:off x="2119313" y="3078163"/>
            <a:ext cx="4905375" cy="35687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k-SK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4" dur="2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6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2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2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522412"/>
          </a:xfrm>
        </p:spPr>
        <p:txBody>
          <a:bodyPr anchor="ctr"/>
          <a:lstStyle/>
          <a:p>
            <a:pPr indent="304800" eaLnBrk="1" hangingPunct="1">
              <a:buClr>
                <a:srgbClr val="FFFFFF"/>
              </a:buClr>
            </a:pPr>
            <a:r>
              <a:rPr lang="sk-SK" altLang="sk-SK" sz="3600" b="1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Ako funguje ?</a:t>
            </a:r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457200" y="1947863"/>
            <a:ext cx="8229600" cy="4619625"/>
          </a:xfrm>
        </p:spPr>
        <p:txBody>
          <a:bodyPr/>
          <a:lstStyle/>
          <a:p>
            <a:pPr marL="457200" indent="-419100" eaLnBrk="1" hangingPunct="1">
              <a:spcBef>
                <a:spcPts val="600"/>
              </a:spcBef>
              <a:buClr>
                <a:srgbClr val="191919"/>
              </a:buClr>
              <a:buSzPct val="208000"/>
              <a:buFontTx/>
              <a:buChar char="•"/>
            </a:pPr>
            <a:r>
              <a:rPr lang="sk-SK" altLang="sk-SK" smtClean="0">
                <a:latin typeface="Arial" panose="020B0604020202020204" pitchFamily="34" charset="0"/>
                <a:cs typeface="Arial" panose="020B0604020202020204" pitchFamily="34" charset="0"/>
              </a:rPr>
              <a:t>funguje na princípe vertikálneho tubusu na koncoch vybaveným zrkadlami naklonenými v 45° uhle tak, aby navzájom odrážali vonkajší obraz</a:t>
            </a:r>
          </a:p>
          <a:p>
            <a:pPr marL="457200" indent="-419100" eaLnBrk="1" hangingPunct="1">
              <a:spcBef>
                <a:spcPts val="600"/>
              </a:spcBef>
              <a:buClr>
                <a:srgbClr val="191919"/>
              </a:buClr>
              <a:buSzPct val="208000"/>
              <a:buFontTx/>
              <a:buChar char="•"/>
            </a:pPr>
            <a:r>
              <a:rPr lang="sk-SK" altLang="sk-SK" smtClean="0">
                <a:latin typeface="Arial" panose="020B0604020202020204" pitchFamily="34" charset="0"/>
                <a:cs typeface="Arial" panose="020B0604020202020204" pitchFamily="34" charset="0"/>
              </a:rPr>
              <a:t>najjednoduchší periskop je tvorený dvojicou zrkadiel, z nich 1. odrazí svetelný lúč kolmo k pôvodnému smeru a 2. späť do pôvodného smeru, len posunutý o vzdialenosť zrkadiel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2500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2500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522412"/>
          </a:xfrm>
        </p:spPr>
        <p:txBody>
          <a:bodyPr anchor="ctr"/>
          <a:lstStyle/>
          <a:p>
            <a:pPr indent="304800" eaLnBrk="1" hangingPunct="1">
              <a:buClr>
                <a:srgbClr val="FFFFFF"/>
              </a:buClr>
            </a:pPr>
            <a:r>
              <a:rPr lang="sk-SK" altLang="sk-SK" sz="3600" b="1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Využitie</a:t>
            </a:r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457200" y="1947863"/>
            <a:ext cx="8229600" cy="4619625"/>
          </a:xfrm>
        </p:spPr>
        <p:txBody>
          <a:bodyPr/>
          <a:lstStyle/>
          <a:p>
            <a:pPr marL="457200" indent="-381000" eaLnBrk="1" hangingPunct="1">
              <a:spcBef>
                <a:spcPts val="600"/>
              </a:spcBef>
              <a:buClr>
                <a:srgbClr val="000000"/>
              </a:buClr>
              <a:buSzPct val="167000"/>
              <a:buFontTx/>
              <a:buChar char="•"/>
            </a:pPr>
            <a:r>
              <a:rPr lang="sk-SK" altLang="sk-SK" smtClean="0">
                <a:latin typeface="Arial" panose="020B0604020202020204" pitchFamily="34" charset="0"/>
                <a:cs typeface="Arial" panose="020B0604020202020204" pitchFamily="34" charset="0"/>
              </a:rPr>
              <a:t>používa sa predovšetkým vo vojenstve, kde umožňuje výhľad bez toho, aby bol pozorovateľ vystavený priamej streľbe</a:t>
            </a:r>
          </a:p>
          <a:p>
            <a:pPr marL="457200" indent="-381000" eaLnBrk="1" hangingPunct="1">
              <a:spcBef>
                <a:spcPts val="600"/>
              </a:spcBef>
              <a:buClr>
                <a:srgbClr val="000000"/>
              </a:buClr>
              <a:buSzPct val="167000"/>
              <a:buFontTx/>
              <a:buChar char="•"/>
            </a:pPr>
            <a:r>
              <a:rPr lang="sk-SK" altLang="sk-SK" smtClean="0">
                <a:latin typeface="Arial" panose="020B0604020202020204" pitchFamily="34" charset="0"/>
                <a:cs typeface="Arial" panose="020B0604020202020204" pitchFamily="34" charset="0"/>
              </a:rPr>
              <a:t>je tiež dôležitou súčasťou vybavenia ponoriek a bojových vozidiel, používa sa ale aj v mnohých ďalších odboroch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0"/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ChangeArrowheads="1"/>
          </p:cNvSpPr>
          <p:nvPr/>
        </p:nvSpPr>
        <p:spPr bwMode="auto">
          <a:xfrm>
            <a:off x="252413" y="1228725"/>
            <a:ext cx="3784600" cy="221932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63" name="Shape 63"/>
          <p:cNvSpPr txBox="1"/>
          <p:nvPr/>
        </p:nvSpPr>
        <p:spPr>
          <a:xfrm>
            <a:off x="349250" y="244475"/>
            <a:ext cx="8445500" cy="6353175"/>
          </a:xfrm>
          <a:prstGeom prst="rect">
            <a:avLst/>
          </a:prstGeom>
        </p:spPr>
        <p:txBody>
          <a:bodyPr lIns="91425" tIns="91425" rIns="91425" bIns="91425"/>
          <a:lstStyle>
            <a:lvl1pPr marL="4114800" indent="-355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15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Char char="●"/>
            </a:pPr>
            <a:r>
              <a:rPr lang="sk-SK" altLang="sk-SK" sz="2000"/>
              <a:t>tento typ periskopu sa dá jednoducho vyrobiť a používa sa napríklad k pohľadu cez hlavy davu,</a:t>
            </a:r>
          </a:p>
          <a:p>
            <a:pPr algn="just" eaLnBrk="1" hangingPunct="1">
              <a:lnSpc>
                <a:spcPct val="115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Char char="●"/>
            </a:pPr>
            <a:r>
              <a:rPr lang="sk-SK" altLang="sk-SK" sz="2000"/>
              <a:t>má ale len obmedzené použitie, pretože pri väčšej vzdialenosti zrkadiel obmedzuje zorný uhol (veľkosť obrazu)</a:t>
            </a:r>
          </a:p>
          <a:p>
            <a:pPr algn="just" eaLnBrk="1" hangingPunct="1">
              <a:lnSpc>
                <a:spcPct val="115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Char char="●"/>
            </a:pPr>
            <a:r>
              <a:rPr lang="sk-SK" altLang="sk-SK" sz="2000"/>
              <a:t>tento typ periskopu je vo vojenstve známi pod označením </a:t>
            </a:r>
            <a:r>
              <a:rPr lang="sk-SK" altLang="sk-SK" sz="2000" b="1"/>
              <a:t>Delostrelecký ďalekohľad</a:t>
            </a:r>
          </a:p>
          <a:p>
            <a:pPr eaLnBrk="1" hangingPunct="1"/>
            <a:endParaRPr lang="sk-SK" altLang="sk-SK" sz="2000" b="1"/>
          </a:p>
          <a:p>
            <a:pPr algn="just" eaLnBrk="1" hangingPunct="1">
              <a:lnSpc>
                <a:spcPct val="115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Char char="●"/>
            </a:pPr>
            <a:r>
              <a:rPr lang="sk-SK" altLang="sk-SK" sz="2000"/>
              <a:t>na princípe periskopu pracujú aj </a:t>
            </a:r>
            <a:r>
              <a:rPr lang="sk-SK" altLang="sk-SK" sz="2000" b="1"/>
              <a:t>binokulárne delostrelecké zameriavacie systémy </a:t>
            </a:r>
            <a:r>
              <a:rPr lang="sk-SK" altLang="sk-SK" sz="2000"/>
              <a:t>(umožňujú pohľad oboma očami)</a:t>
            </a:r>
          </a:p>
          <a:p>
            <a:pPr algn="just" eaLnBrk="1" hangingPunct="1">
              <a:lnSpc>
                <a:spcPct val="115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Char char="●"/>
            </a:pPr>
            <a:r>
              <a:rPr lang="sk-SK" altLang="sk-SK" sz="2000"/>
              <a:t>skladajú obraz a tak umožňujú určiť vzdialenosť cieľa</a:t>
            </a:r>
          </a:p>
          <a:p>
            <a:pPr eaLnBrk="1" hangingPunct="1"/>
            <a:endParaRPr lang="sk-SK" altLang="sk-SK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2500"/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2500"/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1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500"/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500"/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2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2500"/>
                                        <p:tgtEl>
                                          <p:spTgt spid="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2500"/>
                                        <p:tgtEl>
                                          <p:spTgt spid="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2500"/>
                            </p:stCondLst>
                            <p:childTnLst>
                              <p:par>
                                <p:cTn id="2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500"/>
                                        <p:tgtEl>
                                          <p:spTgt spid="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500"/>
                                        <p:tgtEl>
                                          <p:spTgt spid="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5000"/>
                            </p:stCondLst>
                            <p:childTnLst>
                              <p:par>
                                <p:cTn id="3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2500"/>
                                        <p:tgtEl>
                                          <p:spTgt spid="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2500"/>
                                        <p:tgtEl>
                                          <p:spTgt spid="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7500"/>
                            </p:stCondLst>
                            <p:childTnLst>
                              <p:par>
                                <p:cTn id="3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2500"/>
                                        <p:tgtEl>
                                          <p:spTgt spid="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2500"/>
                                        <p:tgtEl>
                                          <p:spTgt spid="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ChangeArrowheads="1"/>
          </p:cNvSpPr>
          <p:nvPr/>
        </p:nvSpPr>
        <p:spPr bwMode="auto">
          <a:xfrm>
            <a:off x="4641850" y="0"/>
            <a:ext cx="4086225" cy="6858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69" name="Shape 69"/>
          <p:cNvSpPr txBox="1">
            <a:spLocks noChangeArrowheads="1"/>
          </p:cNvSpPr>
          <p:nvPr/>
        </p:nvSpPr>
        <p:spPr bwMode="auto">
          <a:xfrm>
            <a:off x="354013" y="309563"/>
            <a:ext cx="4568825" cy="346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 marL="457200" indent="-3810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just" eaLnBrk="1" hangingPunct="1">
              <a:buClr>
                <a:srgbClr val="000000"/>
              </a:buClr>
              <a:buSzPct val="100000"/>
              <a:buFont typeface="Arial" panose="020B0604020202020204" pitchFamily="34" charset="0"/>
              <a:buChar char="●"/>
            </a:pPr>
            <a:r>
              <a:rPr lang="sk-SK" altLang="sk-SK" sz="2400"/>
              <a:t>periskop ponorky je optická sústava, v kt. je okrem zrkadiel aj sústava šošoviek</a:t>
            </a:r>
          </a:p>
          <a:p>
            <a:pPr algn="just" eaLnBrk="1" hangingPunct="1">
              <a:buClr>
                <a:srgbClr val="000000"/>
              </a:buClr>
              <a:buSzPct val="100000"/>
              <a:buFont typeface="Arial" panose="020B0604020202020204" pitchFamily="34" charset="0"/>
              <a:buChar char="●"/>
            </a:pPr>
            <a:r>
              <a:rPr lang="sk-SK" altLang="sk-SK" sz="2400"/>
              <a:t>tento typ periskopu nezmenšuje zorný uhol i pri mnoho metrovom posune lúča</a:t>
            </a: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0"/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2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2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ChangeArrowheads="1"/>
          </p:cNvSpPr>
          <p:nvPr/>
        </p:nvSpPr>
        <p:spPr bwMode="auto">
          <a:xfrm>
            <a:off x="534988" y="249238"/>
            <a:ext cx="3522662" cy="531812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457200" y="5875338"/>
            <a:ext cx="8229600" cy="692150"/>
          </a:xfrm>
        </p:spPr>
        <p:txBody>
          <a:bodyPr/>
          <a:lstStyle/>
          <a:p>
            <a:pPr marL="342900" eaLnBrk="1" hangingPunct="1">
              <a:spcBef>
                <a:spcPct val="0"/>
              </a:spcBef>
              <a:buClr>
                <a:srgbClr val="FFFFFF"/>
              </a:buClr>
              <a:buSzTx/>
            </a:pPr>
            <a:r>
              <a:rPr lang="sk-SK" altLang="sk-SK" sz="3000" smtClean="0">
                <a:solidFill>
                  <a:srgbClr val="F3F3F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Princíp šošovkového periskopu</a:t>
            </a:r>
          </a:p>
        </p:txBody>
      </p:sp>
      <p:sp>
        <p:nvSpPr>
          <p:cNvPr id="76" name="Shape 76"/>
          <p:cNvSpPr txBox="1">
            <a:spLocks noChangeArrowheads="1"/>
          </p:cNvSpPr>
          <p:nvPr/>
        </p:nvSpPr>
        <p:spPr bwMode="auto">
          <a:xfrm>
            <a:off x="4652963" y="327025"/>
            <a:ext cx="3678237" cy="531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000000"/>
              </a:buClr>
              <a:buSzPct val="46000"/>
              <a:buFont typeface="Arial" panose="020B0604020202020204" pitchFamily="34" charset="0"/>
              <a:buNone/>
            </a:pPr>
            <a:r>
              <a:rPr lang="sk-SK" altLang="sk-SK" sz="2400" b="1"/>
              <a:t>1</a:t>
            </a:r>
            <a:r>
              <a:rPr lang="sk-SK" altLang="sk-SK" sz="2400"/>
              <a:t> – otvor periskopu</a:t>
            </a:r>
          </a:p>
          <a:p>
            <a:pPr eaLnBrk="1" hangingPunct="1">
              <a:buClr>
                <a:srgbClr val="000000"/>
              </a:buClr>
              <a:buSzPct val="46000"/>
              <a:buFont typeface="Arial" panose="020B0604020202020204" pitchFamily="34" charset="0"/>
              <a:buNone/>
            </a:pPr>
            <a:r>
              <a:rPr lang="sk-SK" altLang="sk-SK" sz="2400" b="1"/>
              <a:t>2</a:t>
            </a:r>
            <a:r>
              <a:rPr lang="sk-SK" altLang="sk-SK" sz="2400"/>
              <a:t> – ohnisková doštička</a:t>
            </a:r>
          </a:p>
          <a:p>
            <a:pPr eaLnBrk="1" hangingPunct="1">
              <a:buClr>
                <a:srgbClr val="000000"/>
              </a:buClr>
              <a:buSzPct val="46000"/>
              <a:buFont typeface="Arial" panose="020B0604020202020204" pitchFamily="34" charset="0"/>
              <a:buNone/>
            </a:pPr>
            <a:r>
              <a:rPr lang="sk-SK" altLang="sk-SK" sz="2400" b="1"/>
              <a:t>P</a:t>
            </a:r>
            <a:r>
              <a:rPr lang="sk-SK" altLang="sk-SK" sz="2400"/>
              <a:t> – pravouhlé prizmy (al. rovné zrkadlá)</a:t>
            </a:r>
          </a:p>
          <a:p>
            <a:pPr eaLnBrk="1" hangingPunct="1">
              <a:buClr>
                <a:srgbClr val="000000"/>
              </a:buClr>
              <a:buSzPct val="46000"/>
              <a:buFont typeface="Arial" panose="020B0604020202020204" pitchFamily="34" charset="0"/>
              <a:buNone/>
            </a:pPr>
            <a:r>
              <a:rPr lang="sk-SK" altLang="sk-SK" sz="2400" b="1"/>
              <a:t>L1</a:t>
            </a:r>
            <a:r>
              <a:rPr lang="sk-SK" altLang="sk-SK" sz="2400"/>
              <a:t> – objektívová šošovka</a:t>
            </a:r>
          </a:p>
          <a:p>
            <a:pPr eaLnBrk="1" hangingPunct="1">
              <a:buClr>
                <a:srgbClr val="000000"/>
              </a:buClr>
              <a:buSzPct val="46000"/>
              <a:buFont typeface="Arial" panose="020B0604020202020204" pitchFamily="34" charset="0"/>
              <a:buNone/>
            </a:pPr>
            <a:r>
              <a:rPr lang="sk-SK" altLang="sk-SK" sz="2400" b="1"/>
              <a:t>L2</a:t>
            </a:r>
            <a:r>
              <a:rPr lang="sk-SK" altLang="sk-SK" sz="2400"/>
              <a:t> – šošovky otáčajúce obraz</a:t>
            </a:r>
          </a:p>
          <a:p>
            <a:pPr eaLnBrk="1" hangingPunct="1">
              <a:buClr>
                <a:srgbClr val="000000"/>
              </a:buClr>
              <a:buSzPct val="46000"/>
              <a:buFont typeface="Arial" panose="020B0604020202020204" pitchFamily="34" charset="0"/>
              <a:buNone/>
            </a:pPr>
            <a:r>
              <a:rPr lang="sk-SK" altLang="sk-SK" sz="2400" b="1"/>
              <a:t>L3</a:t>
            </a:r>
            <a:r>
              <a:rPr lang="sk-SK" altLang="sk-SK" sz="2400"/>
              <a:t> – </a:t>
            </a:r>
            <a:r>
              <a:rPr lang="sk-SK" altLang="sk-SK" sz="2400" b="1"/>
              <a:t>L4</a:t>
            </a:r>
            <a:r>
              <a:rPr lang="sk-SK" altLang="sk-SK" sz="2400"/>
              <a:t> – okulár</a:t>
            </a:r>
          </a:p>
          <a:p>
            <a:pPr eaLnBrk="1" hangingPunct="1">
              <a:buClr>
                <a:srgbClr val="000000"/>
              </a:buClr>
              <a:buSzPct val="46000"/>
              <a:buFont typeface="Arial" panose="020B0604020202020204" pitchFamily="34" charset="0"/>
              <a:buNone/>
            </a:pPr>
            <a:r>
              <a:rPr lang="sk-SK" altLang="sk-SK" sz="2400" b="1"/>
              <a:t>L0</a:t>
            </a:r>
            <a:r>
              <a:rPr lang="sk-SK" altLang="sk-SK" sz="2400"/>
              <a:t> – kolektívna šošovka</a:t>
            </a:r>
          </a:p>
          <a:p>
            <a:pPr eaLnBrk="1" hangingPunct="1">
              <a:buClr>
                <a:srgbClr val="000000"/>
              </a:buClr>
              <a:buSzPct val="46000"/>
              <a:buFont typeface="Arial" panose="020B0604020202020204" pitchFamily="34" charset="0"/>
              <a:buNone/>
            </a:pPr>
            <a:r>
              <a:rPr lang="sk-SK" altLang="sk-SK" sz="2400" b="1"/>
              <a:t>y</a:t>
            </a:r>
            <a:r>
              <a:rPr lang="sk-SK" altLang="sk-SK" sz="2400"/>
              <a:t> – vzdialený objekt</a:t>
            </a:r>
          </a:p>
          <a:p>
            <a:pPr eaLnBrk="1" hangingPunct="1"/>
            <a:r>
              <a:rPr lang="sk-SK" altLang="sk-SK" sz="2400" b="1"/>
              <a:t>H</a:t>
            </a:r>
            <a:r>
              <a:rPr lang="sk-SK" altLang="sk-SK" sz="2400"/>
              <a:t> – optická výška periskopu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1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2500"/>
                                        <p:tgtEl>
                                          <p:spTgt spid="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2500"/>
                                        <p:tgtEl>
                                          <p:spTgt spid="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2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500"/>
                                        <p:tgtEl>
                                          <p:spTgt spid="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500"/>
                                        <p:tgtEl>
                                          <p:spTgt spid="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2500"/>
                            </p:stCondLst>
                            <p:childTnLst>
                              <p:par>
                                <p:cTn id="2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2500"/>
                                        <p:tgtEl>
                                          <p:spTgt spid="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500"/>
                                        <p:tgtEl>
                                          <p:spTgt spid="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5000"/>
                            </p:stCondLst>
                            <p:childTnLst>
                              <p:par>
                                <p:cTn id="3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500"/>
                                        <p:tgtEl>
                                          <p:spTgt spid="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2500"/>
                                        <p:tgtEl>
                                          <p:spTgt spid="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7500"/>
                            </p:stCondLst>
                            <p:childTnLst>
                              <p:par>
                                <p:cTn id="3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2500"/>
                                        <p:tgtEl>
                                          <p:spTgt spid="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2500"/>
                                        <p:tgtEl>
                                          <p:spTgt spid="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20000"/>
                            </p:stCondLst>
                            <p:childTnLst>
                              <p:par>
                                <p:cTn id="4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2500"/>
                                        <p:tgtEl>
                                          <p:spTgt spid="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2500"/>
                                        <p:tgtEl>
                                          <p:spTgt spid="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22500"/>
                            </p:stCondLst>
                            <p:childTnLst>
                              <p:par>
                                <p:cTn id="4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2500"/>
                                        <p:tgtEl>
                                          <p:spTgt spid="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2500"/>
                                        <p:tgtEl>
                                          <p:spTgt spid="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25000"/>
                            </p:stCondLst>
                            <p:childTnLst>
                              <p:par>
                                <p:cTn id="5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2500"/>
                                        <p:tgtEl>
                                          <p:spTgt spid="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2500"/>
                                        <p:tgtEl>
                                          <p:spTgt spid="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522412"/>
          </a:xfrm>
        </p:spPr>
        <p:txBody>
          <a:bodyPr anchor="ctr"/>
          <a:lstStyle/>
          <a:p>
            <a:pPr indent="304800" eaLnBrk="1" hangingPunct="1">
              <a:buClr>
                <a:srgbClr val="FFFFFF"/>
              </a:buClr>
            </a:pPr>
            <a:r>
              <a:rPr lang="sk-SK" altLang="sk-SK" sz="3600" b="1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Zdroje</a:t>
            </a:r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457200" y="1947863"/>
            <a:ext cx="8229600" cy="1520825"/>
          </a:xfrm>
        </p:spPr>
        <p:txBody>
          <a:bodyPr/>
          <a:lstStyle/>
          <a:p>
            <a:pPr marL="457200" indent="-381000" eaLnBrk="1" hangingPunct="1">
              <a:spcBef>
                <a:spcPts val="600"/>
              </a:spcBef>
              <a:buClr>
                <a:srgbClr val="191919"/>
              </a:buClr>
              <a:buFont typeface="Arial" panose="020B0604020202020204" pitchFamily="34" charset="0"/>
              <a:buChar char="●"/>
            </a:pPr>
            <a:r>
              <a:rPr lang="sk-SK" altLang="sk-SK" u="sng" smtClean="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http://www.oskole.sk/?id_cat=3&amp;clanok=22962</a:t>
            </a:r>
            <a:r>
              <a:rPr lang="sk-SK" altLang="sk-SK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marL="457200" indent="-381000" eaLnBrk="1" hangingPunct="1">
              <a:spcBef>
                <a:spcPts val="600"/>
              </a:spcBef>
              <a:buClr>
                <a:srgbClr val="191919"/>
              </a:buClr>
              <a:buFont typeface="Arial" panose="020B0604020202020204" pitchFamily="34" charset="0"/>
              <a:buChar char="●"/>
            </a:pPr>
            <a:r>
              <a:rPr lang="sk-SK" altLang="sk-SK" u="sng" smtClean="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http://sk.wikipedia.org/wiki/Periskop</a:t>
            </a:r>
          </a:p>
        </p:txBody>
      </p:sp>
      <p:sp>
        <p:nvSpPr>
          <p:cNvPr id="83" name="Shape 83"/>
          <p:cNvSpPr>
            <a:spLocks noChangeArrowheads="1"/>
          </p:cNvSpPr>
          <p:nvPr/>
        </p:nvSpPr>
        <p:spPr bwMode="auto">
          <a:xfrm>
            <a:off x="2744788" y="3160713"/>
            <a:ext cx="3241675" cy="3240087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k-SK"/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2500"/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2500"/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</p:bldLst>
  </p:timing>
</p:sld>
</file>

<file path=ppt/theme/theme1.xml><?xml version="1.0" encoding="utf-8"?>
<a:theme xmlns:a="http://schemas.openxmlformats.org/drawingml/2006/main" name="modern">
  <a:themeElements>
    <a:clrScheme name="Custom 348">
      <a:dk1>
        <a:srgbClr val="000000"/>
      </a:dk1>
      <a:lt1>
        <a:srgbClr val="FFFFFF"/>
      </a:lt1>
      <a:dk2>
        <a:srgbClr val="191919"/>
      </a:dk2>
      <a:lt2>
        <a:srgbClr val="CCCCCC"/>
      </a:lt2>
      <a:accent1>
        <a:srgbClr val="7E5554"/>
      </a:accent1>
      <a:accent2>
        <a:srgbClr val="910A10"/>
      </a:accent2>
      <a:accent3>
        <a:srgbClr val="84294D"/>
      </a:accent3>
      <a:accent4>
        <a:srgbClr val="DA823B"/>
      </a:accent4>
      <a:accent5>
        <a:srgbClr val="625D3C"/>
      </a:accent5>
      <a:accent6>
        <a:srgbClr val="00384A"/>
      </a:accent6>
      <a:hlink>
        <a:srgbClr val="227A78"/>
      </a:hlink>
      <a:folHlink>
        <a:srgbClr val="39474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309</Words>
  <Application>Microsoft Office PowerPoint</Application>
  <PresentationFormat>Prezentácia na obrazovke (4:3)</PresentationFormat>
  <Paragraphs>36</Paragraphs>
  <Slides>10</Slides>
  <Notes>10</Notes>
  <HiddenSlides>0</HiddenSlides>
  <MMClips>0</MMClips>
  <ScaleCrop>false</ScaleCrop>
  <HeadingPairs>
    <vt:vector size="6" baseType="variant">
      <vt:variant>
        <vt:lpstr>Použité písma</vt:lpstr>
      </vt:variant>
      <vt:variant>
        <vt:i4>1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2" baseType="lpstr">
      <vt:lpstr>Arial</vt:lpstr>
      <vt:lpstr>modern</vt:lpstr>
      <vt:lpstr>Periskop</vt:lpstr>
      <vt:lpstr>Úvod</vt:lpstr>
      <vt:lpstr>Periskop, čo to je ?</vt:lpstr>
      <vt:lpstr>Ako funguje ?</vt:lpstr>
      <vt:lpstr>Využitie</vt:lpstr>
      <vt:lpstr>Prezentácia programu PowerPoint</vt:lpstr>
      <vt:lpstr>Prezentácia programu PowerPoint</vt:lpstr>
      <vt:lpstr>Prezentácia programu PowerPoint</vt:lpstr>
      <vt:lpstr>Zdroje</vt:lpstr>
      <vt:lpstr>Ďakujem za pozornosť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Periskop</dc:title>
  <dc:creator>Administrator</dc:creator>
  <cp:lastModifiedBy>agendator</cp:lastModifiedBy>
  <cp:revision>1</cp:revision>
  <dcterms:modified xsi:type="dcterms:W3CDTF">2020-11-10T12:47:41Z</dcterms:modified>
</cp:coreProperties>
</file>