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5F60F-1303-46FC-9877-AF912A1B118C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91665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CC3EC7-F317-4717-A989-5FA43357F55F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25525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9419C9-7C0F-4288-8FD4-1E1FAE9380F1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30300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EB0C9-F85D-44F3-A7AD-3B15C9BD476C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40230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C87CA-BDA1-4A9A-B848-1C49B0B67445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31724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85903-4049-437D-A6F7-888BA12B7D48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49750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908DD-9FE5-46B2-9039-8A57403E1ABC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19906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552B8-456B-438C-A83D-FF734D1FC468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48295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80F4A-EDB6-422A-8AB9-2CD8AC6D6C66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71317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9CB38-E3DB-4979-BCE7-F2C4F39B69C8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88700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96512-9CC1-45BE-9DE8-47BCB95B392C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84296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D017F1-2BA2-4EB0-A6B6-46A91CF8F03F}" type="slidenum">
              <a:rPr lang="sk-SK" altLang="sk-SK"/>
              <a:pPr/>
              <a:t>‹#›</a:t>
            </a:fld>
            <a:endParaRPr lang="sk-SK" altLang="sk-S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Obrázok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692150"/>
            <a:ext cx="417671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692150"/>
            <a:ext cx="4105275" cy="1971675"/>
          </a:xfrm>
        </p:spPr>
        <p:txBody>
          <a:bodyPr/>
          <a:lstStyle/>
          <a:p>
            <a:pPr eaLnBrk="1" hangingPunct="1"/>
            <a:r>
              <a:rPr lang="sk-SK" altLang="sk-SK" sz="4000" b="1" smtClean="0">
                <a:solidFill>
                  <a:srgbClr val="FFFF00"/>
                </a:solidFill>
              </a:rPr>
              <a:t>Zobrazovanie </a:t>
            </a:r>
            <a:br>
              <a:rPr lang="sk-SK" altLang="sk-SK" sz="4000" b="1" smtClean="0">
                <a:solidFill>
                  <a:srgbClr val="FFFF00"/>
                </a:solidFill>
              </a:rPr>
            </a:br>
            <a:r>
              <a:rPr lang="sk-SK" altLang="sk-SK" sz="4000" b="1" smtClean="0">
                <a:solidFill>
                  <a:srgbClr val="FFFF00"/>
                </a:solidFill>
              </a:rPr>
              <a:t>rovinným</a:t>
            </a:r>
            <a:br>
              <a:rPr lang="sk-SK" altLang="sk-SK" sz="4000" b="1" smtClean="0">
                <a:solidFill>
                  <a:srgbClr val="FFFF00"/>
                </a:solidFill>
              </a:rPr>
            </a:br>
            <a:r>
              <a:rPr lang="sk-SK" altLang="sk-SK" sz="4000" b="1" smtClean="0">
                <a:solidFill>
                  <a:srgbClr val="FFFF00"/>
                </a:solidFill>
              </a:rPr>
              <a:t> zrkadlom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643438" y="0"/>
            <a:ext cx="215900" cy="3097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4643438" y="0"/>
            <a:ext cx="0" cy="310515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2059" name="Picture 11" descr="chalupa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13100"/>
            <a:ext cx="84963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5" grpId="0" animBg="1"/>
      <p:bldP spid="20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229600" cy="1143000"/>
          </a:xfrm>
        </p:spPr>
        <p:txBody>
          <a:bodyPr/>
          <a:lstStyle/>
          <a:p>
            <a:pPr eaLnBrk="1" hangingPunct="1"/>
            <a:r>
              <a:rPr lang="sk-SK" altLang="sk-SK" sz="3200" b="1" smtClean="0">
                <a:solidFill>
                  <a:srgbClr val="FFFF00"/>
                </a:solidFill>
              </a:rPr>
              <a:t>4. Bod A´ za zrkadlom je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2349500"/>
            <a:ext cx="5915025" cy="3268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k-SK" altLang="sk-SK" b="1" smtClean="0"/>
              <a:t>A) zväčšený obraz bodu A</a:t>
            </a:r>
          </a:p>
          <a:p>
            <a:pPr eaLnBrk="1" hangingPunct="1"/>
            <a:endParaRPr lang="sk-SK" altLang="sk-SK" b="1" smtClean="0"/>
          </a:p>
          <a:p>
            <a:pPr eaLnBrk="1" hangingPunct="1">
              <a:buFontTx/>
              <a:buNone/>
            </a:pPr>
            <a:r>
              <a:rPr lang="sk-SK" altLang="sk-SK" b="1" smtClean="0"/>
              <a:t>B) skutočný obraz bodu A</a:t>
            </a:r>
          </a:p>
          <a:p>
            <a:pPr eaLnBrk="1" hangingPunct="1"/>
            <a:endParaRPr lang="sk-SK" altLang="sk-SK" b="1" smtClean="0"/>
          </a:p>
          <a:p>
            <a:pPr eaLnBrk="1" hangingPunct="1">
              <a:buFontTx/>
              <a:buNone/>
            </a:pPr>
            <a:r>
              <a:rPr lang="sk-SK" altLang="sk-SK" b="1" smtClean="0"/>
              <a:t>C) neskutočný obraz bodu A</a:t>
            </a:r>
          </a:p>
          <a:p>
            <a:pPr eaLnBrk="1" hangingPunct="1"/>
            <a:endParaRPr lang="sk-SK" altLang="sk-SK" b="1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812088" y="5589588"/>
            <a:ext cx="86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5400" b="1">
                <a:solidFill>
                  <a:srgbClr val="FFFF00"/>
                </a:solidFill>
                <a:sym typeface="Wingdings" panose="05000000000000000000" pitchFamily="2" charset="2"/>
              </a:rPr>
              <a:t>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5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0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229600" cy="1143000"/>
          </a:xfrm>
        </p:spPr>
        <p:txBody>
          <a:bodyPr/>
          <a:lstStyle/>
          <a:p>
            <a:pPr eaLnBrk="1" hangingPunct="1"/>
            <a:r>
              <a:rPr lang="sk-SK" altLang="sk-SK" sz="3200" b="1" smtClean="0">
                <a:solidFill>
                  <a:srgbClr val="FFFF00"/>
                </a:solidFill>
              </a:rPr>
              <a:t>5. Obraz utvorený rovinným zrkadlom je za zrkadlom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60575"/>
            <a:ext cx="7499350" cy="3629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k-SK" altLang="sk-SK" b="1" smtClean="0"/>
              <a:t>A) ďalej ako predmet pred zrkadlom</a:t>
            </a:r>
          </a:p>
          <a:p>
            <a:pPr eaLnBrk="1" hangingPunct="1"/>
            <a:endParaRPr lang="sk-SK" altLang="sk-SK" b="1" smtClean="0"/>
          </a:p>
          <a:p>
            <a:pPr eaLnBrk="1" hangingPunct="1">
              <a:buFontTx/>
              <a:buNone/>
            </a:pPr>
            <a:r>
              <a:rPr lang="sk-SK" altLang="sk-SK" b="1" smtClean="0"/>
              <a:t>B) rovnako ďaleko ako predmet pred </a:t>
            </a:r>
            <a:br>
              <a:rPr lang="sk-SK" altLang="sk-SK" b="1" smtClean="0"/>
            </a:br>
            <a:r>
              <a:rPr lang="sk-SK" altLang="sk-SK" b="1" smtClean="0"/>
              <a:t>  zrkadlom</a:t>
            </a:r>
          </a:p>
          <a:p>
            <a:pPr eaLnBrk="1" hangingPunct="1">
              <a:buFontTx/>
              <a:buNone/>
            </a:pPr>
            <a:endParaRPr lang="sk-SK" altLang="sk-SK" b="1" smtClean="0"/>
          </a:p>
          <a:p>
            <a:pPr eaLnBrk="1" hangingPunct="1">
              <a:buFontTx/>
              <a:buNone/>
            </a:pPr>
            <a:r>
              <a:rPr lang="sk-SK" altLang="sk-SK" b="1" smtClean="0"/>
              <a:t>C) bližšie ako predmet pred zrkadlom</a:t>
            </a:r>
          </a:p>
          <a:p>
            <a:pPr eaLnBrk="1" hangingPunct="1">
              <a:buFontTx/>
              <a:buNone/>
            </a:pPr>
            <a:endParaRPr lang="sk-SK" altLang="sk-SK" b="1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812088" y="5589588"/>
            <a:ext cx="86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5400" b="1">
                <a:solidFill>
                  <a:srgbClr val="FFFF00"/>
                </a:solidFill>
                <a:sym typeface="Wingdings" panose="05000000000000000000" pitchFamily="2" charset="2"/>
              </a:rPr>
              <a:t>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5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3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1143000"/>
          </a:xfrm>
        </p:spPr>
        <p:txBody>
          <a:bodyPr/>
          <a:lstStyle/>
          <a:p>
            <a:pPr eaLnBrk="1" hangingPunct="1"/>
            <a:r>
              <a:rPr lang="sk-SK" altLang="sk-SK" sz="3200" b="1" smtClean="0">
                <a:solidFill>
                  <a:srgbClr val="FFFF00"/>
                </a:solidFill>
              </a:rPr>
              <a:t>6. Obraz utvorený rovinným zrkadlom je: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3987800"/>
          </a:xfrm>
        </p:spPr>
        <p:txBody>
          <a:bodyPr/>
          <a:lstStyle/>
          <a:p>
            <a:pPr marL="536575" indent="-536575" eaLnBrk="1" hangingPunct="1">
              <a:buFontTx/>
              <a:buAutoNum type="alphaUcParenR"/>
            </a:pPr>
            <a:r>
              <a:rPr lang="sk-SK" altLang="sk-SK" b="1" smtClean="0"/>
              <a:t>priamy, rovnako veľký ako predmet, stranovo prevrátený</a:t>
            </a:r>
          </a:p>
          <a:p>
            <a:pPr marL="536575" indent="-536575" eaLnBrk="1" hangingPunct="1">
              <a:buFontTx/>
              <a:buNone/>
            </a:pPr>
            <a:endParaRPr lang="sk-SK" altLang="sk-SK" b="1" smtClean="0"/>
          </a:p>
          <a:p>
            <a:pPr marL="536575" indent="-536575" eaLnBrk="1" hangingPunct="1">
              <a:buFontTx/>
              <a:buNone/>
            </a:pPr>
            <a:r>
              <a:rPr lang="sk-SK" altLang="sk-SK" b="1" smtClean="0"/>
              <a:t>B) prevrátený, rovnako veľký ako predmet</a:t>
            </a:r>
          </a:p>
          <a:p>
            <a:pPr marL="536575" indent="-536575" eaLnBrk="1" hangingPunct="1">
              <a:buFontTx/>
              <a:buNone/>
            </a:pPr>
            <a:endParaRPr lang="sk-SK" altLang="sk-SK" b="1" smtClean="0"/>
          </a:p>
          <a:p>
            <a:pPr marL="536575" indent="-536575" eaLnBrk="1" hangingPunct="1">
              <a:buFontTx/>
              <a:buNone/>
            </a:pPr>
            <a:r>
              <a:rPr lang="sk-SK" altLang="sk-SK" b="1" smtClean="0"/>
              <a:t>C) priamy, zväčšený, stranovo prevrátený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812088" y="5589588"/>
            <a:ext cx="86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5400" b="1">
                <a:solidFill>
                  <a:srgbClr val="FFFF00"/>
                </a:solidFill>
                <a:sym typeface="Wingdings" panose="05000000000000000000" pitchFamily="2" charset="2"/>
              </a:rPr>
              <a:t>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5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492375"/>
            <a:ext cx="7772400" cy="1470025"/>
          </a:xfrm>
        </p:spPr>
        <p:txBody>
          <a:bodyPr/>
          <a:lstStyle/>
          <a:p>
            <a:pPr eaLnBrk="1" hangingPunct="1"/>
            <a:r>
              <a:rPr lang="sk-SK" altLang="sk-SK" b="1" smtClean="0">
                <a:solidFill>
                  <a:srgbClr val="FFFF00"/>
                </a:solidFill>
              </a:rPr>
              <a:t>Dovidenia!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z="4000" smtClean="0">
                <a:solidFill>
                  <a:srgbClr val="FFFF00"/>
                </a:solidFill>
              </a:rPr>
              <a:t>Ako vzniká obraz svietiaceho bodu: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427538" y="1700213"/>
            <a:ext cx="215900" cy="4321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1835150" y="2708275"/>
            <a:ext cx="144463" cy="1444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476375" y="2781300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1908175" y="17732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1908175" y="1916113"/>
            <a:ext cx="2519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427538" y="1916113"/>
            <a:ext cx="251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6948488" y="18446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547813" y="2781300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877050" y="27813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>
                <a:solidFill>
                  <a:srgbClr val="FFFF00"/>
                </a:solidFill>
              </a:rPr>
              <a:t>A´</a:t>
            </a:r>
          </a:p>
        </p:txBody>
      </p:sp>
      <p:pic>
        <p:nvPicPr>
          <p:cNvPr id="1128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8778">
            <a:off x="1116013" y="4581525"/>
            <a:ext cx="8953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3" name="Line 19"/>
          <p:cNvSpPr>
            <a:spLocks noChangeShapeType="1"/>
          </p:cNvSpPr>
          <p:nvPr/>
        </p:nvSpPr>
        <p:spPr bwMode="auto">
          <a:xfrm flipH="1">
            <a:off x="2051050" y="2781300"/>
            <a:ext cx="48974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>
            <a:off x="2195513" y="2781300"/>
            <a:ext cx="4752975" cy="23764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>
            <a:off x="2195513" y="4005263"/>
            <a:ext cx="2305050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H="1">
            <a:off x="2051050" y="3716338"/>
            <a:ext cx="2376488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 flipH="1" flipV="1">
            <a:off x="1908175" y="2781300"/>
            <a:ext cx="2519363" cy="1258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H="1" flipV="1">
            <a:off x="1908175" y="2781300"/>
            <a:ext cx="2519363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4427538" y="1700213"/>
            <a:ext cx="0" cy="4321175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1908175" y="2781300"/>
            <a:ext cx="25193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>
            <a:off x="1979613" y="3213100"/>
            <a:ext cx="23764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H="1">
            <a:off x="2339975" y="371633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 flipH="1">
            <a:off x="2339975" y="3213100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1908175" y="2420938"/>
            <a:ext cx="25193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 flipH="1" flipV="1">
            <a:off x="1979613" y="2133600"/>
            <a:ext cx="23764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2843213" y="1557338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/>
              <a:t>a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5508625" y="15573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/>
              <a:t>a</a:t>
            </a:r>
            <a:r>
              <a:rPr lang="sk-SK" altLang="sk-SK" b="1"/>
              <a:t>´</a:t>
            </a:r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 flipH="1">
            <a:off x="2268538" y="2420938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611188" y="24209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/>
              <a:t>predmet</a:t>
            </a:r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7092950" y="2420938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b="1"/>
              <a:t>obraz</a:t>
            </a:r>
          </a:p>
        </p:txBody>
      </p: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6877050" y="2708275"/>
            <a:ext cx="144463" cy="1444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3104" name="Line 58"/>
          <p:cNvSpPr>
            <a:spLocks noChangeShapeType="1"/>
          </p:cNvSpPr>
          <p:nvPr/>
        </p:nvSpPr>
        <p:spPr bwMode="auto">
          <a:xfrm>
            <a:off x="4356100" y="40052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324" name="Line 60"/>
          <p:cNvSpPr>
            <a:spLocks noChangeShapeType="1"/>
          </p:cNvSpPr>
          <p:nvPr/>
        </p:nvSpPr>
        <p:spPr bwMode="auto">
          <a:xfrm>
            <a:off x="4356100" y="2420938"/>
            <a:ext cx="2592388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 flipV="1">
            <a:off x="4356100" y="2781300"/>
            <a:ext cx="2592388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326" name="Text Box 62"/>
          <p:cNvSpPr txBox="1">
            <a:spLocks noChangeArrowheads="1"/>
          </p:cNvSpPr>
          <p:nvPr/>
        </p:nvSpPr>
        <p:spPr bwMode="auto">
          <a:xfrm>
            <a:off x="5292725" y="4365625"/>
            <a:ext cx="38512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000" b="1"/>
              <a:t>a – predmetová vzdialenosť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 b="1"/>
              <a:t>a´- obrazová vzdialenosť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1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1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1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1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70" grpId="0" animBg="1"/>
      <p:bldP spid="11271" grpId="0" animBg="1"/>
      <p:bldP spid="11272" grpId="0" animBg="1"/>
      <p:bldP spid="11273" grpId="0" animBg="1"/>
      <p:bldP spid="11274" grpId="0" animBg="1"/>
      <p:bldP spid="11275" grpId="0" animBg="1"/>
      <p:bldP spid="11276" grpId="0"/>
      <p:bldP spid="11277" grpId="0"/>
      <p:bldP spid="11283" grpId="0" animBg="1"/>
      <p:bldP spid="11284" grpId="0" animBg="1"/>
      <p:bldP spid="11285" grpId="0" animBg="1"/>
      <p:bldP spid="11293" grpId="0" animBg="1"/>
      <p:bldP spid="11294" grpId="0" animBg="1"/>
      <p:bldP spid="11295" grpId="0" animBg="1"/>
      <p:bldP spid="11269" grpId="0" animBg="1"/>
      <p:bldP spid="11296" grpId="0" animBg="1"/>
      <p:bldP spid="11297" grpId="0" animBg="1"/>
      <p:bldP spid="11298" grpId="0" animBg="1"/>
      <p:bldP spid="11301" grpId="0" animBg="1"/>
      <p:bldP spid="11302" grpId="0" animBg="1"/>
      <p:bldP spid="11303" grpId="0" animBg="1"/>
      <p:bldP spid="11304" grpId="0"/>
      <p:bldP spid="11305" grpId="0"/>
      <p:bldP spid="11306" grpId="0" animBg="1"/>
      <p:bldP spid="11308" grpId="0"/>
      <p:bldP spid="11309" grpId="0"/>
      <p:bldP spid="11311" grpId="0" animBg="1"/>
      <p:bldP spid="11324" grpId="0" animBg="1"/>
      <p:bldP spid="11325" grpId="0" animBg="1"/>
      <p:bldP spid="113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29600" cy="5505450"/>
          </a:xfrm>
        </p:spPr>
        <p:txBody>
          <a:bodyPr/>
          <a:lstStyle/>
          <a:p>
            <a:pPr marL="261938" indent="-261938" algn="just" eaLnBrk="1" hangingPunct="1"/>
            <a:r>
              <a:rPr lang="sk-SK" altLang="sk-SK" b="1" smtClean="0"/>
              <a:t>Každý lúč sa od zrkadla odráža podľa zákona odrazu.</a:t>
            </a:r>
          </a:p>
          <a:p>
            <a:pPr marL="261938" indent="-261938" algn="just" eaLnBrk="1" hangingPunct="1"/>
            <a:r>
              <a:rPr lang="sk-SK" altLang="sk-SK" b="1" smtClean="0"/>
              <a:t>Do oka dopadá rozbiehavý zväzok lúčov – lúče sa v skutočnosti nepretínajú.</a:t>
            </a:r>
          </a:p>
          <a:p>
            <a:pPr marL="261938" indent="-261938" algn="just" eaLnBrk="1" hangingPunct="1"/>
            <a:r>
              <a:rPr lang="sk-SK" altLang="sk-SK" b="1" smtClean="0"/>
              <a:t>Ak odrazené lúče predĺžime za zrkadlo, </a:t>
            </a:r>
            <a:br>
              <a:rPr lang="sk-SK" altLang="sk-SK" b="1" smtClean="0"/>
            </a:br>
            <a:r>
              <a:rPr lang="sk-SK" altLang="sk-SK" b="1" smtClean="0"/>
              <a:t>tak sa pretínajú v bode A´, z ktorého akoby lúče vychádzali.</a:t>
            </a:r>
          </a:p>
          <a:p>
            <a:pPr marL="261938" indent="-261938" algn="just" eaLnBrk="1" hangingPunct="1"/>
            <a:r>
              <a:rPr lang="sk-SK" altLang="sk-SK" b="1" smtClean="0">
                <a:solidFill>
                  <a:srgbClr val="FFFF00"/>
                </a:solidFill>
              </a:rPr>
              <a:t>Bod A´</a:t>
            </a:r>
            <a:r>
              <a:rPr lang="sk-SK" altLang="sk-SK" b="1" smtClean="0"/>
              <a:t> </a:t>
            </a:r>
            <a:r>
              <a:rPr lang="sk-SK" altLang="sk-SK" b="1" smtClean="0">
                <a:solidFill>
                  <a:srgbClr val="FFFF00"/>
                </a:solidFill>
              </a:rPr>
              <a:t>je neskutočný obraz</a:t>
            </a:r>
            <a:r>
              <a:rPr lang="sk-SK" altLang="sk-SK" b="1" smtClean="0"/>
              <a:t> bodu A</a:t>
            </a:r>
            <a:br>
              <a:rPr lang="sk-SK" altLang="sk-SK" b="1" smtClean="0"/>
            </a:br>
            <a:r>
              <a:rPr lang="sk-SK" altLang="sk-SK" b="1" smtClean="0"/>
              <a:t>(nemôžeme ho zachytiť na tienidle).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351837" cy="5903912"/>
          </a:xfrm>
        </p:spPr>
        <p:txBody>
          <a:bodyPr/>
          <a:lstStyle/>
          <a:p>
            <a:pPr marL="82550" indent="20638" algn="just" eaLnBrk="1" hangingPunct="1">
              <a:lnSpc>
                <a:spcPct val="90000"/>
              </a:lnSpc>
              <a:buFontTx/>
              <a:buNone/>
            </a:pPr>
            <a:r>
              <a:rPr lang="sk-SK" altLang="sk-SK" b="1" smtClean="0"/>
              <a:t>    Obraz väčšieho predmetu zostrojíme tak, že nájdeme obrazy niekoľkých bodov predmetu.</a:t>
            </a:r>
          </a:p>
          <a:p>
            <a:pPr marL="82550" indent="20638" algn="just" eaLnBrk="1" hangingPunct="1">
              <a:lnSpc>
                <a:spcPct val="90000"/>
              </a:lnSpc>
              <a:buFontTx/>
              <a:buNone/>
            </a:pPr>
            <a:endParaRPr lang="sk-SK" altLang="sk-SK" b="1" smtClean="0"/>
          </a:p>
          <a:p>
            <a:pPr marL="82550" indent="20638" algn="just" eaLnBrk="1" hangingPunct="1">
              <a:lnSpc>
                <a:spcPct val="90000"/>
              </a:lnSpc>
              <a:buFontTx/>
              <a:buNone/>
            </a:pPr>
            <a:r>
              <a:rPr lang="sk-SK" altLang="sk-SK" b="1" u="sng" smtClean="0"/>
              <a:t>Vlastnosti obrazu:</a:t>
            </a:r>
          </a:p>
          <a:p>
            <a:pPr marL="82550" indent="20638" algn="just" eaLnBrk="1" hangingPunct="1">
              <a:lnSpc>
                <a:spcPct val="90000"/>
              </a:lnSpc>
              <a:buFontTx/>
              <a:buNone/>
            </a:pPr>
            <a:r>
              <a:rPr lang="sk-SK" altLang="sk-SK" b="1" smtClean="0">
                <a:solidFill>
                  <a:srgbClr val="FFFF00"/>
                </a:solidFill>
              </a:rPr>
              <a:t>1. Obraz utvorený rovinným zrkadlom sa nachádza za zrkadlom v rovnakej vzdialenosti ako predmet pred zrkadlom </a:t>
            </a:r>
            <a:br>
              <a:rPr lang="sk-SK" altLang="sk-SK" b="1" smtClean="0">
                <a:solidFill>
                  <a:srgbClr val="FFFF00"/>
                </a:solidFill>
              </a:rPr>
            </a:br>
            <a:r>
              <a:rPr lang="sk-SK" altLang="sk-SK" b="1" smtClean="0">
                <a:solidFill>
                  <a:srgbClr val="FFFF00"/>
                </a:solidFill>
              </a:rPr>
              <a:t>(a = a´).</a:t>
            </a:r>
          </a:p>
          <a:p>
            <a:pPr marL="82550" indent="20638" algn="just" eaLnBrk="1" hangingPunct="1">
              <a:lnSpc>
                <a:spcPct val="90000"/>
              </a:lnSpc>
              <a:buFontTx/>
              <a:buNone/>
            </a:pPr>
            <a:r>
              <a:rPr lang="sk-SK" altLang="sk-SK" b="1" smtClean="0">
                <a:solidFill>
                  <a:srgbClr val="FFFF00"/>
                </a:solidFill>
              </a:rPr>
              <a:t>2. Obraz je neskutočný, priamy, rovnako veľký ako predmet a je stranovo prevrátený.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eaLnBrk="1" hangingPunct="1"/>
            <a:r>
              <a:rPr lang="sk-SK" altLang="sk-SK" sz="3200" b="1" smtClean="0">
                <a:solidFill>
                  <a:schemeClr val="tx1"/>
                </a:solidFill>
              </a:rPr>
              <a:t>Obraz úsečky</a:t>
            </a:r>
          </a:p>
        </p:txBody>
      </p:sp>
      <p:pic>
        <p:nvPicPr>
          <p:cNvPr id="6147" name="Picture 5" descr="zrkadlo1"/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9113" y="1628775"/>
            <a:ext cx="3024187" cy="3678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250825" y="5589588"/>
            <a:ext cx="8642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3200" b="1"/>
              <a:t>-zostrojíme obrazy krajných bodov úsečky;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492375"/>
            <a:ext cx="8229600" cy="1143000"/>
          </a:xfrm>
        </p:spPr>
        <p:txBody>
          <a:bodyPr/>
          <a:lstStyle/>
          <a:p>
            <a:pPr eaLnBrk="1" hangingPunct="1"/>
            <a:r>
              <a:rPr lang="sk-SK" altLang="sk-SK" b="1" smtClean="0">
                <a:solidFill>
                  <a:srgbClr val="FFFF00"/>
                </a:solidFill>
              </a:rPr>
              <a:t>Zopakujme si dnešné učivo!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eaLnBrk="1" hangingPunct="1"/>
            <a:r>
              <a:rPr lang="sk-SK" altLang="sk-SK" sz="3200" b="1" smtClean="0">
                <a:solidFill>
                  <a:srgbClr val="FFFF00"/>
                </a:solidFill>
              </a:rPr>
              <a:t>1. Každý lúč sa odráža od zrkadla podľa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7313" y="2492375"/>
            <a:ext cx="3898900" cy="3197225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sk-SK" altLang="sk-SK" b="1" smtClean="0"/>
              <a:t>A) zákona dopadu</a:t>
            </a:r>
          </a:p>
          <a:p>
            <a:pPr marL="609600" indent="-609600" eaLnBrk="1" hangingPunct="1"/>
            <a:endParaRPr lang="sk-SK" altLang="sk-SK" b="1" smtClean="0"/>
          </a:p>
          <a:p>
            <a:pPr marL="609600" indent="-609600" eaLnBrk="1" hangingPunct="1">
              <a:buFontTx/>
              <a:buNone/>
            </a:pPr>
            <a:r>
              <a:rPr lang="sk-SK" altLang="sk-SK" b="1" smtClean="0"/>
              <a:t>B) zákona odrazu</a:t>
            </a:r>
          </a:p>
          <a:p>
            <a:pPr marL="609600" indent="-609600" eaLnBrk="1" hangingPunct="1">
              <a:buFontTx/>
              <a:buNone/>
            </a:pPr>
            <a:endParaRPr lang="sk-SK" altLang="sk-SK" b="1" smtClean="0"/>
          </a:p>
          <a:p>
            <a:pPr marL="609600" indent="-609600" eaLnBrk="1" hangingPunct="1">
              <a:buFontTx/>
              <a:buNone/>
            </a:pPr>
            <a:r>
              <a:rPr lang="sk-SK" altLang="sk-SK" b="1" smtClean="0"/>
              <a:t>C) zákona lomu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812088" y="5589588"/>
            <a:ext cx="86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5400" b="1">
                <a:solidFill>
                  <a:srgbClr val="FFFF00"/>
                </a:solidFill>
                <a:sym typeface="Wingdings" panose="05000000000000000000" pitchFamily="2" charset="2"/>
              </a:rPr>
              <a:t>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4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3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229600" cy="1143000"/>
          </a:xfrm>
        </p:spPr>
        <p:txBody>
          <a:bodyPr/>
          <a:lstStyle/>
          <a:p>
            <a:pPr eaLnBrk="1" hangingPunct="1"/>
            <a:r>
              <a:rPr lang="sk-SK" altLang="sk-SK" sz="3200" b="1" smtClean="0">
                <a:solidFill>
                  <a:srgbClr val="FFFF00"/>
                </a:solidFill>
              </a:rPr>
              <a:t>2. Zväzok lúčov, ktorý dopadá do oka pozorovateľa je 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6238" y="2349500"/>
            <a:ext cx="3394075" cy="3197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k-SK" altLang="sk-SK" b="1" smtClean="0"/>
              <a:t>A) rozbiehavý</a:t>
            </a:r>
          </a:p>
          <a:p>
            <a:pPr eaLnBrk="1" hangingPunct="1">
              <a:buFontTx/>
              <a:buNone/>
            </a:pPr>
            <a:endParaRPr lang="sk-SK" altLang="sk-SK" b="1" smtClean="0"/>
          </a:p>
          <a:p>
            <a:pPr eaLnBrk="1" hangingPunct="1">
              <a:buFontTx/>
              <a:buNone/>
            </a:pPr>
            <a:r>
              <a:rPr lang="sk-SK" altLang="sk-SK" b="1" smtClean="0"/>
              <a:t>B) zbiehavý</a:t>
            </a:r>
          </a:p>
          <a:p>
            <a:pPr eaLnBrk="1" hangingPunct="1"/>
            <a:endParaRPr lang="sk-SK" altLang="sk-SK" b="1" smtClean="0"/>
          </a:p>
          <a:p>
            <a:pPr eaLnBrk="1" hangingPunct="1">
              <a:buFontTx/>
              <a:buNone/>
            </a:pPr>
            <a:r>
              <a:rPr lang="sk-SK" altLang="sk-SK" b="1" smtClean="0"/>
              <a:t>C) rovnobežný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812088" y="5589588"/>
            <a:ext cx="86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5400" b="1">
                <a:solidFill>
                  <a:srgbClr val="FFFF00"/>
                </a:solidFill>
                <a:sym typeface="Wingdings" panose="05000000000000000000" pitchFamily="2" charset="2"/>
              </a:rPr>
              <a:t>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4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461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eaLnBrk="1" hangingPunct="1"/>
            <a:r>
              <a:rPr lang="sk-SK" altLang="sk-SK" sz="3200" b="1" smtClean="0">
                <a:solidFill>
                  <a:srgbClr val="FFFF00"/>
                </a:solidFill>
              </a:rPr>
              <a:t>3. Obraz A´ dostaneme tak, že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76475"/>
            <a:ext cx="8229600" cy="3268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k-SK" altLang="sk-SK" b="1" smtClean="0"/>
              <a:t>A) odrazené lúče predĺžime za zrkadlo</a:t>
            </a:r>
          </a:p>
          <a:p>
            <a:pPr eaLnBrk="1" hangingPunct="1"/>
            <a:endParaRPr lang="sk-SK" altLang="sk-SK" b="1" smtClean="0"/>
          </a:p>
          <a:p>
            <a:pPr eaLnBrk="1" hangingPunct="1">
              <a:buFontTx/>
              <a:buNone/>
            </a:pPr>
            <a:r>
              <a:rPr lang="sk-SK" altLang="sk-SK" b="1" smtClean="0"/>
              <a:t>B) odrazené lúče predĺžime pred zrkadlo</a:t>
            </a:r>
          </a:p>
          <a:p>
            <a:pPr eaLnBrk="1" hangingPunct="1"/>
            <a:endParaRPr lang="sk-SK" altLang="sk-SK" b="1" smtClean="0"/>
          </a:p>
          <a:p>
            <a:pPr eaLnBrk="1" hangingPunct="1">
              <a:buFontTx/>
              <a:buNone/>
            </a:pPr>
            <a:r>
              <a:rPr lang="sk-SK" altLang="sk-SK" b="1" smtClean="0"/>
              <a:t>C) dopadajúce lúče predĺžime za zrkadlo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812088" y="5589588"/>
            <a:ext cx="86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5400" b="1">
                <a:solidFill>
                  <a:srgbClr val="FFFF00"/>
                </a:solidFill>
                <a:sym typeface="Wingdings" panose="05000000000000000000" pitchFamily="2" charset="2"/>
              </a:rPr>
              <a:t>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4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8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dvolený návrh">
  <a:themeElements>
    <a:clrScheme name="Predvolený návrh 9">
      <a:dk1>
        <a:srgbClr val="336699"/>
      </a:dk1>
      <a:lt1>
        <a:srgbClr val="FFFFFF"/>
      </a:lt1>
      <a:dk2>
        <a:srgbClr val="000000"/>
      </a:dk2>
      <a:lt2>
        <a:srgbClr val="E3EBF1"/>
      </a:lt2>
      <a:accent1>
        <a:srgbClr val="003399"/>
      </a:accent1>
      <a:accent2>
        <a:srgbClr val="468A4B"/>
      </a:accent2>
      <a:accent3>
        <a:srgbClr val="AAAAAA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262</Words>
  <Application>Microsoft Office PowerPoint</Application>
  <PresentationFormat>Prezentácia na obrazovke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Predvolený návrh</vt:lpstr>
      <vt:lpstr>Zobrazovanie  rovinným  zrkadlom</vt:lpstr>
      <vt:lpstr>Ako vzniká obraz svietiaceho bodu:</vt:lpstr>
      <vt:lpstr>Prezentácia programu PowerPoint</vt:lpstr>
      <vt:lpstr>Prezentácia programu PowerPoint</vt:lpstr>
      <vt:lpstr>Obraz úsečky</vt:lpstr>
      <vt:lpstr>Zopakujme si dnešné učivo!</vt:lpstr>
      <vt:lpstr>1. Každý lúč sa odráža od zrkadla podľa</vt:lpstr>
      <vt:lpstr>2. Zväzok lúčov, ktorý dopadá do oka pozorovateľa je  </vt:lpstr>
      <vt:lpstr>3. Obraz A´ dostaneme tak, že</vt:lpstr>
      <vt:lpstr>4. Bod A´ za zrkadlom je</vt:lpstr>
      <vt:lpstr>5. Obraz utvorený rovinným zrkadlom je za zrkadlom</vt:lpstr>
      <vt:lpstr>6. Obraz utvorený rovinným zrkadlom je:</vt:lpstr>
      <vt:lpstr>Dovidenia!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Zobrazovanie  rovinným  zrkadlom</dc:title>
  <dc:creator>Andrea</dc:creator>
  <cp:lastModifiedBy>agendator</cp:lastModifiedBy>
  <cp:revision>3</cp:revision>
  <dcterms:created xsi:type="dcterms:W3CDTF">2009-09-27T13:27:05Z</dcterms:created>
  <dcterms:modified xsi:type="dcterms:W3CDTF">2020-11-10T12:45:26Z</dcterms:modified>
</cp:coreProperties>
</file>