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7" r:id="rId5"/>
    <p:sldId id="258" r:id="rId6"/>
    <p:sldId id="259" r:id="rId7"/>
    <p:sldId id="260" r:id="rId8"/>
    <p:sldId id="275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3" r:id="rId18"/>
    <p:sldId id="276" r:id="rId19"/>
    <p:sldId id="277" r:id="rId20"/>
    <p:sldId id="278" r:id="rId21"/>
    <p:sldId id="271" r:id="rId22"/>
    <p:sldId id="272" r:id="rId23"/>
    <p:sldId id="274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9" autoAdjust="0"/>
    <p:restoredTop sz="94667" autoAdjust="0"/>
  </p:normalViewPr>
  <p:slideViewPr>
    <p:cSldViewPr>
      <p:cViewPr varScale="1">
        <p:scale>
          <a:sx n="69" d="100"/>
          <a:sy n="69" d="100"/>
        </p:scale>
        <p:origin x="11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696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kumimoji="0" lang="sk-SK" dirty="0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256584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dirty="0" smtClean="0"/>
              <a:t>Kliknite sem a upravte štýl predlohy podnadpisov.</a:t>
            </a:r>
            <a:endParaRPr kumimoji="0" lang="en-US" dirty="0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sk-SK" dirty="0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sk-SK" dirty="0" smtClean="0"/>
              <a:t>Kliknite sem a upravte štýly predlohy textu.</a:t>
            </a:r>
          </a:p>
          <a:p>
            <a:pPr lvl="1" eaLnBrk="1" latinLnBrk="0" hangingPunct="1"/>
            <a:r>
              <a:rPr lang="sk-SK" dirty="0" smtClean="0"/>
              <a:t>Druhá úroveň</a:t>
            </a:r>
          </a:p>
          <a:p>
            <a:pPr lvl="2" eaLnBrk="1" latinLnBrk="0" hangingPunct="1"/>
            <a:r>
              <a:rPr lang="sk-SK" dirty="0" smtClean="0"/>
              <a:t>Tretia úroveň</a:t>
            </a:r>
          </a:p>
          <a:p>
            <a:pPr lvl="3" eaLnBrk="1" latinLnBrk="0" hangingPunct="1"/>
            <a:r>
              <a:rPr lang="sk-SK" dirty="0" smtClean="0"/>
              <a:t>Štvrtá úroveň</a:t>
            </a:r>
          </a:p>
          <a:p>
            <a:pPr lvl="4" eaLnBrk="1" latinLnBrk="0" hangingPunct="1"/>
            <a:r>
              <a:rPr lang="sk-SK" dirty="0" smtClean="0"/>
              <a:t>Piata úroveň</a:t>
            </a:r>
            <a:endParaRPr kumimoji="0"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62D784-6C67-4697-9B68-039F8AC738DF}" type="datetimeFigureOut">
              <a:rPr lang="sk-SK" smtClean="0"/>
              <a:pPr/>
              <a:t>19. 11. 2020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200C52-B014-4E81-8A39-F921B0382B6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6.xml"/><Relationship Id="rId17" Type="http://schemas.openxmlformats.org/officeDocument/2006/relationships/slide" Target="slide21.xml"/><Relationship Id="rId2" Type="http://schemas.openxmlformats.org/officeDocument/2006/relationships/image" Target="../media/image2.png"/><Relationship Id="rId16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5.xml"/><Relationship Id="rId5" Type="http://schemas.openxmlformats.org/officeDocument/2006/relationships/image" Target="../media/image5.png"/><Relationship Id="rId15" Type="http://schemas.openxmlformats.org/officeDocument/2006/relationships/slide" Target="slide15.xml"/><Relationship Id="rId10" Type="http://schemas.openxmlformats.org/officeDocument/2006/relationships/slide" Target="slide3.xml"/><Relationship Id="rId4" Type="http://schemas.openxmlformats.org/officeDocument/2006/relationships/image" Target="../media/image4.jpeg"/><Relationship Id="rId9" Type="http://schemas.openxmlformats.org/officeDocument/2006/relationships/slide" Target="slide2.xml"/><Relationship Id="rId1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032346">
            <a:off x="2914763" y="5207041"/>
            <a:ext cx="1134120" cy="84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89712">
            <a:off x="1199297" y="911911"/>
            <a:ext cx="746373" cy="128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obsah</a:t>
            </a:r>
            <a:endParaRPr lang="sk-SK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291673">
            <a:off x="6648958" y="4447599"/>
            <a:ext cx="1071570" cy="101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03216">
            <a:off x="7186823" y="3031726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9792754">
            <a:off x="652603" y="3967086"/>
            <a:ext cx="1095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3844700">
            <a:off x="7097268" y="1738087"/>
            <a:ext cx="438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2708920"/>
            <a:ext cx="511058" cy="48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Podnadpis 9"/>
          <p:cNvSpPr txBox="1">
            <a:spLocks/>
          </p:cNvSpPr>
          <p:nvPr/>
        </p:nvSpPr>
        <p:spPr>
          <a:xfrm>
            <a:off x="1285852" y="1571612"/>
            <a:ext cx="6984776" cy="500066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9" action="ppaction://hlinksldjump"/>
              </a:rPr>
              <a:t>Princíp počítania v desiatkovej sústave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10" action="ppaction://hlinksldjump"/>
              </a:rPr>
              <a:t>Počítanie v iných sústavách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11" action="ppaction://hlinksldjump"/>
              </a:rPr>
              <a:t>Obecné pravidlá pri počítaní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12" action="ppaction://hlinksldjump"/>
              </a:rPr>
              <a:t>Prevody medzi číselnými sústavami</a:t>
            </a:r>
            <a:endParaRPr kumimoji="0" lang="sk-SK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13" action="ppaction://hlinksldjump"/>
              </a:rPr>
              <a:t>Prevod dvojkového čísla do vyšších sústav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14" action="ppaction://hlinksldjump"/>
              </a:rPr>
              <a:t>Sčítanie dvojkových čísel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  <a:hlinkClick r:id="rId15" action="ppaction://hlinksldjump"/>
              </a:rPr>
              <a:t>Násobenie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pPr marR="45720" algn="ctr">
              <a:spcBef>
                <a:spcPts val="12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  <a:hlinkClick r:id="rId16" action="ppaction://hlinksldjump"/>
              </a:rPr>
              <a:t>Odčítanie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17" action="ppaction://hlinksldjump"/>
              </a:rPr>
              <a:t>Bonus</a:t>
            </a:r>
            <a:r>
              <a:rPr kumimoji="0" lang="sk-SK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17" action="ppaction://hlinksldjump"/>
              </a:rPr>
              <a:t> :o)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skupiny v rámci čísla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611560" y="980728"/>
            <a:ext cx="8136904" cy="5616624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Vytvorme teda napr. v rámci dvojkového čísla dvojciferné skupiny, samozrejme od konca! Dostali by sme asi štvorky (niečo podobné ako stovky desiatkového čísla).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sk-SK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Napr. číslo 101101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po rozdelení by mohlo vyzerať takto:        10 11 01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Keby sme vyjadrili jednotlivé skupiny skutočne  jedným samostatným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štvorkovým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číslom, dostali by sme 231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(4)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Platí teda pravidlo: pomocou 2 bitov vieme zapísať čísla 0..3, t.j. jednu číslicu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štvorkového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čísla!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Skúška :         </a:t>
            </a:r>
            <a:r>
              <a:rPr lang="sk-SK" sz="1600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32  16    8    4     2    1                16    4    1 </a:t>
            </a:r>
            <a:r>
              <a:rPr lang="sk-SK" sz="1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  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		   1  0  1 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 0  1 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  2  3  1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(4)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 	 45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(10)</a:t>
            </a: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  45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(10)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tvoríme väčšie skupiny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611560" y="980728"/>
            <a:ext cx="8136904" cy="5616624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Vytvorme v rámci dvojkového čísla trojciferné skupiny! Dostaneme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osmičkové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číslo: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Napr. číslo 	 110101111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po rozdelení vyzerá takto: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              	110 101 111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Vyjadríme jednotlivé skupiny jedným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osmičkovým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číslom, dostaneme 657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(8)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Skúška :     </a:t>
            </a:r>
            <a:r>
              <a:rPr lang="sk-SK" sz="1600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256  128  64      32  16  8      4   2   1                 64   8   1 </a:t>
            </a:r>
            <a:r>
              <a:rPr lang="sk-SK" sz="1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  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		1  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 0    1  0 1  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  6  5  7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(8)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 	         431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(10)</a:t>
            </a: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  431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(10)</a:t>
            </a:r>
            <a:endParaRPr lang="sk-SK" sz="2600" dirty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Pozn.:  657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(8)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 = 6*64 + 5*8 + 7*1 = 384 + 40 + 7 = 431      </a:t>
            </a:r>
            <a:endParaRPr lang="sk-SK" sz="2600" baseline="-25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hexadecimálne číslo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611560" y="980728"/>
            <a:ext cx="8136904" cy="587727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Vytvorme v rámci dvojkového čísla štvorciferné skupiny! Dostaneme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šestnástkové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číslo (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polbyte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Napr. číslo 	 110101111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po rozdelení vyzerá takto: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              	1 1010 1111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Vyjadríme jednotlivé skupiny jedným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šestnástkovým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číslom, dostaneme 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1AF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(16)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. Hodnoty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&lt;10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15&gt;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vyjadrujeme písmenami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&lt;A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F&gt;.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Skúška :      </a:t>
            </a:r>
            <a:r>
              <a:rPr lang="sk-SK" sz="1700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256   128  64  32  16    8   4   2  1           256   16   1 </a:t>
            </a:r>
            <a:r>
              <a:rPr lang="sk-SK" sz="17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  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		1   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 0  1  0   1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 1   A  F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(16)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 	      431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(10)</a:t>
            </a: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  431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(10)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600" dirty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200" dirty="0" smtClean="0">
                <a:latin typeface="Arial" pitchFamily="34" charset="0"/>
                <a:cs typeface="Arial" pitchFamily="34" charset="0"/>
              </a:rPr>
              <a:t>Pozn.:  </a:t>
            </a:r>
            <a:r>
              <a:rPr lang="sk-SK" sz="2200" dirty="0" err="1" smtClean="0">
                <a:latin typeface="Arial" pitchFamily="34" charset="0"/>
                <a:cs typeface="Arial" pitchFamily="34" charset="0"/>
              </a:rPr>
              <a:t>1AF</a:t>
            </a:r>
            <a:r>
              <a:rPr lang="sk-SK" sz="2200" baseline="-25000" dirty="0" smtClean="0">
                <a:latin typeface="Arial" pitchFamily="34" charset="0"/>
                <a:cs typeface="Arial" pitchFamily="34" charset="0"/>
              </a:rPr>
              <a:t>(16)</a:t>
            </a:r>
            <a:r>
              <a:rPr lang="sk-SK" sz="2200" dirty="0" smtClean="0">
                <a:latin typeface="Arial" pitchFamily="34" charset="0"/>
                <a:cs typeface="Arial" pitchFamily="34" charset="0"/>
              </a:rPr>
              <a:t> = 1*256 + 10*16 +15*1 = 256 + 160 + 15 = 431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sčítanie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95536" y="1961456"/>
            <a:ext cx="8748464" cy="4896544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Čo znamená prechod od čísla 111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na 1000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Pripočítanie jednotky k 111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1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111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   + 1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400" u="sng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1000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1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Platia pravidlá: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			0	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	1	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+ 0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+ 1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+ 0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+ 1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0	1	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10  čo je nula a prevod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				      do vyššieho rádu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7308304" y="1196752"/>
            <a:ext cx="1224136" cy="4176464"/>
          </a:xfrm>
          <a:prstGeom prst="rect">
            <a:avLst/>
          </a:prstGeom>
        </p:spPr>
        <p:txBody>
          <a:bodyPr vert="horz" lIns="0" rIns="18288">
            <a:normAutofit fontScale="85000" lnSpcReduction="20000"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      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    10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    11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  100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101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  110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111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1000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1001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1010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1011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1100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odnadpis 2"/>
          <p:cNvSpPr txBox="1">
            <a:spLocks/>
          </p:cNvSpPr>
          <p:nvPr/>
        </p:nvSpPr>
        <p:spPr>
          <a:xfrm>
            <a:off x="1403648" y="1052736"/>
            <a:ext cx="6696744" cy="288032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Pamätáte si, ako sme počítali dvojkovo?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sčítanie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95536" y="908720"/>
            <a:ext cx="8748464" cy="3600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Pomocou týchto pravidiel  (zopakujeme si):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			0	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	1	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+ 0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+ 1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+ 0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+ 1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0	1	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10 čo je nula a prevod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				     do vyššieho rádu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vieme sčítať 2 ľubovoľné dvojkové čísla, len POZOR: prevod vždy pripočítajte k číslam vo vyššom ráde:</a:t>
            </a: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95536" y="4221088"/>
            <a:ext cx="8748464" cy="18002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1	0	1	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= 	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 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sk-SK" sz="2400" u="sng" dirty="0" smtClean="0">
                <a:latin typeface="Arial" pitchFamily="34" charset="0"/>
                <a:cs typeface="Arial" pitchFamily="34" charset="0"/>
              </a:rPr>
              <a:t> +		1	0	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= + 5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 </a:t>
            </a:r>
            <a:endParaRPr lang="sk-SK" sz="2400" u="sng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1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prevody do vyšších rádov:	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výsledok:					  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372200" y="5373216"/>
            <a:ext cx="1403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=  16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 </a:t>
            </a:r>
            <a:endParaRPr lang="sk-SK" sz="2400" dirty="0"/>
          </a:p>
        </p:txBody>
      </p:sp>
      <p:sp>
        <p:nvSpPr>
          <p:cNvPr id="7" name="Obdĺžnik 6"/>
          <p:cNvSpPr/>
          <p:nvPr/>
        </p:nvSpPr>
        <p:spPr>
          <a:xfrm>
            <a:off x="5796136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8" name="Obdĺžnik 7"/>
          <p:cNvSpPr/>
          <p:nvPr/>
        </p:nvSpPr>
        <p:spPr>
          <a:xfrm>
            <a:off x="5580112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9" name="Obdĺžnik 8"/>
          <p:cNvSpPr/>
          <p:nvPr/>
        </p:nvSpPr>
        <p:spPr>
          <a:xfrm>
            <a:off x="4860032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10" name="Obdĺžnik 9"/>
          <p:cNvSpPr/>
          <p:nvPr/>
        </p:nvSpPr>
        <p:spPr>
          <a:xfrm>
            <a:off x="4644008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11" name="Obdĺžnik 10"/>
          <p:cNvSpPr/>
          <p:nvPr/>
        </p:nvSpPr>
        <p:spPr>
          <a:xfrm>
            <a:off x="3923928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12" name="Obdĺžnik 11"/>
          <p:cNvSpPr/>
          <p:nvPr/>
        </p:nvSpPr>
        <p:spPr>
          <a:xfrm>
            <a:off x="3707904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13" name="Obdĺžnik 12"/>
          <p:cNvSpPr/>
          <p:nvPr/>
        </p:nvSpPr>
        <p:spPr>
          <a:xfrm>
            <a:off x="3059832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  <p:sp>
        <p:nvSpPr>
          <p:cNvPr id="14" name="Obdĺžnik 13"/>
          <p:cNvSpPr/>
          <p:nvPr/>
        </p:nvSpPr>
        <p:spPr>
          <a:xfrm>
            <a:off x="2843808" y="5373216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-0.00208 L -0.07865 -0.0442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-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07066 -0.04421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07066 -0.04421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5" grpId="0"/>
      <p:bldP spid="7" grpId="0"/>
      <p:bldP spid="8" grpId="0"/>
      <p:bldP spid="8" grpId="1"/>
      <p:bldP spid="9" grpId="0"/>
      <p:bldP spid="10" grpId="0"/>
      <p:bldP spid="10" grpId="1"/>
      <p:bldP spid="11" grpId="0"/>
      <p:bldP spid="12" grpId="0"/>
      <p:bldP spid="12" grpId="1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79028">
            <a:off x="6706062" y="903455"/>
            <a:ext cx="2204209" cy="154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násobenie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95536" y="908720"/>
            <a:ext cx="8748464" cy="2088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Vychádzame z desiatkových čísel: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koľko je napr.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trikrát päť?   3 * 5    =     </a:t>
            </a:r>
            <a:r>
              <a:rPr lang="sk-SK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5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+ 5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+ 5 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t.j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trikrát sčítaj 5, výsledok 15.</a:t>
            </a:r>
          </a:p>
        </p:txBody>
      </p:sp>
      <p:sp>
        <p:nvSpPr>
          <p:cNvPr id="16" name="Podnadpis 2"/>
          <p:cNvSpPr txBox="1">
            <a:spLocks/>
          </p:cNvSpPr>
          <p:nvPr/>
        </p:nvSpPr>
        <p:spPr>
          <a:xfrm>
            <a:off x="179512" y="3068960"/>
            <a:ext cx="8748464" cy="378904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koľko je 23 * 5?	trikrát päť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plus 	dvakrát päť posunuté o rád: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       5</a:t>
            </a:r>
          </a:p>
          <a:p>
            <a:pPr marR="457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+     5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+     5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+  5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+  5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8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    115  </a:t>
            </a:r>
          </a:p>
          <a:p>
            <a:pPr marR="457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Rovná spojnica 17"/>
          <p:cNvCxnSpPr/>
          <p:nvPr/>
        </p:nvCxnSpPr>
        <p:spPr>
          <a:xfrm>
            <a:off x="3707904" y="6165304"/>
            <a:ext cx="1656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bdĺžnik 20"/>
          <p:cNvSpPr/>
          <p:nvPr/>
        </p:nvSpPr>
        <p:spPr>
          <a:xfrm>
            <a:off x="5076056" y="980728"/>
            <a:ext cx="38164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 desiatkovej číselnej sústave</a:t>
            </a:r>
            <a:endParaRPr lang="sk-SK" sz="32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572264" y="5143512"/>
            <a:ext cx="2214578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Takto počítali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mechanické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kalkulátory</a:t>
            </a:r>
            <a:endParaRPr lang="sk-SK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násobenie – dvojkové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95536" y="908720"/>
            <a:ext cx="8748464" cy="5449238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Vychádzame z desiatkových čísel: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koľko je napr.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trikrát päť?   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* 101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?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Sčítame dvakrát (dve jednotky čísla tri:  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ale druhýkrát s rádovým posunom: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     101 * 11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     101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+ 101 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    1111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	= takisto 15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cxnSp>
        <p:nvCxnSpPr>
          <p:cNvPr id="18" name="Rovná spojnica 17"/>
          <p:cNvCxnSpPr/>
          <p:nvPr/>
        </p:nvCxnSpPr>
        <p:spPr>
          <a:xfrm>
            <a:off x="2857488" y="5286388"/>
            <a:ext cx="1656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17631">
            <a:off x="6552125" y="948755"/>
            <a:ext cx="2316175" cy="119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bdĺžnik 8"/>
          <p:cNvSpPr/>
          <p:nvPr/>
        </p:nvSpPr>
        <p:spPr>
          <a:xfrm>
            <a:off x="5357818" y="980728"/>
            <a:ext cx="3535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 dvojkovej číselnej sústave</a:t>
            </a:r>
            <a:endParaRPr lang="sk-SK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2857488" y="4000504"/>
            <a:ext cx="1656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násobenie – dvojkové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57158" y="1071546"/>
            <a:ext cx="8534150" cy="535785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... a niečo zložitejšie (stále NÁSOBÍME!!!):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 1011101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=    93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*        101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=      5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=  465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Je to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isté ako sčítať s pozičným posunom, stačí len opísať!!!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     1 0 1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0 1  *  1 0 1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     1 0 1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0 1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		   + 0 </a:t>
            </a:r>
            <a:r>
              <a:rPr lang="sk-SK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endParaRPr lang="sk-SK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R="457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+ 1 0 1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0 1</a:t>
            </a:r>
          </a:p>
          <a:p>
            <a:pPr marR="457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marR="457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1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0 1 0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0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=  465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Rovná spojnica 17"/>
          <p:cNvCxnSpPr/>
          <p:nvPr/>
        </p:nvCxnSpPr>
        <p:spPr>
          <a:xfrm>
            <a:off x="2143108" y="5786454"/>
            <a:ext cx="2643206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17631">
            <a:off x="6552125" y="948755"/>
            <a:ext cx="2316175" cy="119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bdĺžnik 8"/>
          <p:cNvSpPr/>
          <p:nvPr/>
        </p:nvSpPr>
        <p:spPr>
          <a:xfrm>
            <a:off x="5643570" y="980729"/>
            <a:ext cx="32497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 dvojkovej číselnej sústave</a:t>
            </a:r>
            <a:endParaRPr lang="sk-SK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Rovná spojnica 10"/>
          <p:cNvCxnSpPr/>
          <p:nvPr/>
        </p:nvCxnSpPr>
        <p:spPr>
          <a:xfrm>
            <a:off x="2285984" y="4071942"/>
            <a:ext cx="35719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Rovná spojovacia šípka 33"/>
          <p:cNvCxnSpPr/>
          <p:nvPr/>
        </p:nvCxnSpPr>
        <p:spPr>
          <a:xfrm rot="5400000">
            <a:off x="1571604" y="3786190"/>
            <a:ext cx="785818" cy="642942"/>
          </a:xfrm>
          <a:prstGeom prst="straightConnector1">
            <a:avLst/>
          </a:prstGeom>
          <a:ln w="101600">
            <a:tailEnd type="arrow"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79028">
            <a:off x="6706062" y="903455"/>
            <a:ext cx="2204209" cy="154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odčítanie – desiatkové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95536" y="908720"/>
            <a:ext cx="8748464" cy="287747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Odčítanie je trošku zložité!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Znova vychádzame z desiatkových čísel: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ako vypočítame napr. 15 - 6 ?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		  5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15	10   číslo 15 rozdelíme na 2 časti: 10 a zvyšok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- 6	- 6	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5327575" y="1071546"/>
            <a:ext cx="38164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 desiatkovej číselnej sústave</a:t>
            </a:r>
            <a:endParaRPr lang="sk-SK" sz="32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V="1">
            <a:off x="1785918" y="2500306"/>
            <a:ext cx="500066" cy="35719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1785918" y="2857496"/>
            <a:ext cx="428628" cy="7143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1214414" y="3571876"/>
            <a:ext cx="5715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/>
          <p:cNvCxnSpPr/>
          <p:nvPr/>
        </p:nvCxnSpPr>
        <p:spPr>
          <a:xfrm>
            <a:off x="2071670" y="3571876"/>
            <a:ext cx="5715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Podnadpis 2"/>
          <p:cNvSpPr txBox="1">
            <a:spLocks/>
          </p:cNvSpPr>
          <p:nvPr/>
        </p:nvSpPr>
        <p:spPr>
          <a:xfrm>
            <a:off x="357158" y="4071942"/>
            <a:ext cx="7676926" cy="2786058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Potom uvažujeme nasledovne: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  5	päťku opíšeme:			5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10  	k číslu 6 mám pripočítať do 10:	4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- 6 			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	 	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spolu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to je: 	9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Výsledok:   15 – 6 = 9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Rovná spojnica 30"/>
          <p:cNvCxnSpPr/>
          <p:nvPr/>
        </p:nvCxnSpPr>
        <p:spPr>
          <a:xfrm>
            <a:off x="6429388" y="5786454"/>
            <a:ext cx="5715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nica 31"/>
          <p:cNvCxnSpPr/>
          <p:nvPr/>
        </p:nvCxnSpPr>
        <p:spPr>
          <a:xfrm>
            <a:off x="1142976" y="5857892"/>
            <a:ext cx="5715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álna bublina 37"/>
          <p:cNvSpPr/>
          <p:nvPr/>
        </p:nvSpPr>
        <p:spPr>
          <a:xfrm>
            <a:off x="2571736" y="1928802"/>
            <a:ext cx="2500330" cy="1500198"/>
          </a:xfrm>
          <a:prstGeom prst="wedgeEllipseCallout">
            <a:avLst>
              <a:gd name="adj1" fmla="val -86748"/>
              <a:gd name="adj2" fmla="val 71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15 rozdelíme 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na 10 a 5</a:t>
            </a:r>
            <a:endParaRPr lang="sk-SK" dirty="0"/>
          </a:p>
        </p:txBody>
      </p:sp>
      <p:sp>
        <p:nvSpPr>
          <p:cNvPr id="27" name="Podnadpis 2"/>
          <p:cNvSpPr txBox="1">
            <a:spLocks/>
          </p:cNvSpPr>
          <p:nvPr/>
        </p:nvSpPr>
        <p:spPr>
          <a:xfrm>
            <a:off x="214282" y="857232"/>
            <a:ext cx="8929718" cy="442915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Keď by sme chceli zovšeobecniť toto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pravidlo, musíme spresniť tento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postup: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 a)	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15	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- 6	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V="1">
            <a:off x="1571604" y="3429000"/>
            <a:ext cx="500066" cy="35719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1571604" y="3786190"/>
            <a:ext cx="428628" cy="158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dnadpis 2"/>
          <p:cNvSpPr txBox="1">
            <a:spLocks/>
          </p:cNvSpPr>
          <p:nvPr/>
        </p:nvSpPr>
        <p:spPr>
          <a:xfrm>
            <a:off x="2000232" y="2143116"/>
            <a:ext cx="4071966" cy="2571768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b)	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5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10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- 6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álna bublina 22"/>
          <p:cNvSpPr/>
          <p:nvPr/>
        </p:nvSpPr>
        <p:spPr>
          <a:xfrm>
            <a:off x="3428992" y="1857364"/>
            <a:ext cx="3429024" cy="1500198"/>
          </a:xfrm>
          <a:prstGeom prst="wedgeEllipseCallout">
            <a:avLst>
              <a:gd name="adj1" fmla="val -76029"/>
              <a:gd name="adj2" fmla="val 72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err="1" smtClean="0">
                <a:latin typeface="Arial" pitchFamily="34" charset="0"/>
                <a:cs typeface="Arial" pitchFamily="34" charset="0"/>
              </a:rPr>
              <a:t>desinu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rozdelíme na 1 + najväčšiu hodnotu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sústavy </a:t>
            </a:r>
            <a:endParaRPr lang="sk-SK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79028">
            <a:off x="6706062" y="903455"/>
            <a:ext cx="2204209" cy="154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odčítanie – desiatkové</a:t>
            </a:r>
            <a:endParaRPr lang="sk-SK" dirty="0"/>
          </a:p>
        </p:txBody>
      </p:sp>
      <p:sp>
        <p:nvSpPr>
          <p:cNvPr id="21" name="Obdĺžnik 20"/>
          <p:cNvSpPr/>
          <p:nvPr/>
        </p:nvSpPr>
        <p:spPr>
          <a:xfrm>
            <a:off x="5327575" y="1071546"/>
            <a:ext cx="38164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 desiatkovej číselnej sústave</a:t>
            </a:r>
            <a:endParaRPr lang="sk-SK" sz="32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Rovná spojnica 16"/>
          <p:cNvCxnSpPr/>
          <p:nvPr/>
        </p:nvCxnSpPr>
        <p:spPr>
          <a:xfrm>
            <a:off x="928662" y="4357694"/>
            <a:ext cx="5715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Podnadpis 2"/>
          <p:cNvSpPr txBox="1">
            <a:spLocks/>
          </p:cNvSpPr>
          <p:nvPr/>
        </p:nvSpPr>
        <p:spPr>
          <a:xfrm>
            <a:off x="3000332" y="2143116"/>
            <a:ext cx="6143668" cy="300039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c)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5				        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5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(opísať)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1				       + 1 (opísať)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9     k 6 do 9 pripočítam 3:       + 3 (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doplnok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- 6				          9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Rovná spojnica 33"/>
          <p:cNvCxnSpPr/>
          <p:nvPr/>
        </p:nvCxnSpPr>
        <p:spPr>
          <a:xfrm>
            <a:off x="1928794" y="4357694"/>
            <a:ext cx="5715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ovacia šípka 35"/>
          <p:cNvCxnSpPr/>
          <p:nvPr/>
        </p:nvCxnSpPr>
        <p:spPr>
          <a:xfrm flipV="1">
            <a:off x="2428860" y="3357562"/>
            <a:ext cx="500066" cy="35719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ovacia šípka 36"/>
          <p:cNvCxnSpPr/>
          <p:nvPr/>
        </p:nvCxnSpPr>
        <p:spPr>
          <a:xfrm>
            <a:off x="2428860" y="3714752"/>
            <a:ext cx="428628" cy="158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nica 38"/>
          <p:cNvCxnSpPr/>
          <p:nvPr/>
        </p:nvCxnSpPr>
        <p:spPr>
          <a:xfrm>
            <a:off x="2857488" y="4357694"/>
            <a:ext cx="5715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>
            <a:off x="7143768" y="3929066"/>
            <a:ext cx="5715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Obdĺžnik 40"/>
          <p:cNvSpPr/>
          <p:nvPr/>
        </p:nvSpPr>
        <p:spPr>
          <a:xfrm>
            <a:off x="285720" y="5000636"/>
            <a:ext cx="885828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Doplnok teda počítame 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 najväčšej hodnote sústavy,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v desiatkovej sústave k deviatke, nie k 10 !!!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Všimli ste si? Výsledné čísla sme sčítali!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Tento krok je zaujímavý v dvojkovej sústave, viď ďalej.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29" grpId="0"/>
      <p:bldP spid="23" grpId="0" animBg="1"/>
      <p:bldP spid="33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79028">
            <a:off x="5410183" y="1225118"/>
            <a:ext cx="3375850" cy="23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počítanie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1728192" cy="504056"/>
          </a:xfrm>
        </p:spPr>
        <p:txBody>
          <a:bodyPr/>
          <a:lstStyle/>
          <a:p>
            <a:pPr algn="l"/>
            <a:r>
              <a:rPr lang="sk-SK" dirty="0" smtClean="0"/>
              <a:t>Počítame:</a:t>
            </a:r>
            <a:endParaRPr lang="sk-SK" dirty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2051720" y="908720"/>
            <a:ext cx="1656184" cy="5400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0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5</a:t>
            </a:r>
            <a:br>
              <a:rPr lang="sk-SK" sz="2400" dirty="0" smtClean="0">
                <a:latin typeface="Arial" pitchFamily="34" charset="0"/>
                <a:cs typeface="Arial" pitchFamily="34" charset="0"/>
              </a:rPr>
            </a:br>
            <a:r>
              <a:rPr lang="sk-SK" sz="2400" dirty="0" smtClean="0">
                <a:latin typeface="Arial" pitchFamily="34" charset="0"/>
                <a:cs typeface="Arial" pitchFamily="34" charset="0"/>
              </a:rPr>
              <a:t>6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7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8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5" name="Podnadpis 2"/>
          <p:cNvSpPr txBox="1">
            <a:spLocks/>
          </p:cNvSpPr>
          <p:nvPr/>
        </p:nvSpPr>
        <p:spPr>
          <a:xfrm>
            <a:off x="683568" y="5229200"/>
            <a:ext cx="1656184" cy="50405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2411760" y="4293096"/>
            <a:ext cx="6732240" cy="1008112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po vyčerpaní všetkých symbolov začneme znova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          od nuly a prevedieme 1 do vyššieho rádu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odnadpis 2"/>
          <p:cNvSpPr txBox="1">
            <a:spLocks/>
          </p:cNvSpPr>
          <p:nvPr/>
        </p:nvSpPr>
        <p:spPr>
          <a:xfrm>
            <a:off x="2411760" y="5661248"/>
            <a:ext cx="6732240" cy="100811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potom pokračujeme podľa tohto pravidla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1835696" y="5733256"/>
            <a:ext cx="163792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11</a:t>
            </a:r>
            <a:endParaRPr lang="sk-SK" sz="2400" dirty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12... atď.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211960" y="980728"/>
            <a:ext cx="4465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4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 desiatkovej číselnej sústave</a:t>
            </a:r>
            <a:endParaRPr lang="sk-SK" sz="48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álna bublina 22"/>
          <p:cNvSpPr/>
          <p:nvPr/>
        </p:nvSpPr>
        <p:spPr>
          <a:xfrm>
            <a:off x="5000628" y="2928934"/>
            <a:ext cx="3929090" cy="3357586"/>
          </a:xfrm>
          <a:prstGeom prst="wedgeEllipseCallout">
            <a:avLst>
              <a:gd name="adj1" fmla="val -78269"/>
              <a:gd name="adj2" fmla="val -15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Doplnkové číslo vyrobíme tak, že v druhom čísle otočíme nuly na jednotky a jednotky na nuly. 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Z vodiacich núl vytvoríme  pre istotu pár jednotiek navyše.</a:t>
            </a:r>
            <a:endParaRPr lang="sk-SK" dirty="0"/>
          </a:p>
        </p:txBody>
      </p:sp>
      <p:sp>
        <p:nvSpPr>
          <p:cNvPr id="41" name="Obdĺžnik 40"/>
          <p:cNvSpPr/>
          <p:nvPr/>
        </p:nvSpPr>
        <p:spPr>
          <a:xfrm>
            <a:off x="2214546" y="3857628"/>
            <a:ext cx="6929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                 Po sčítaní všetkých čísel máme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6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00101010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(2)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výsledok. Najvyššiu 1 stratíme.</a:t>
            </a:r>
          </a:p>
        </p:txBody>
      </p:sp>
      <p:sp>
        <p:nvSpPr>
          <p:cNvPr id="27" name="Podnadpis 2"/>
          <p:cNvSpPr txBox="1">
            <a:spLocks/>
          </p:cNvSpPr>
          <p:nvPr/>
        </p:nvSpPr>
        <p:spPr>
          <a:xfrm>
            <a:off x="214282" y="857232"/>
            <a:ext cx="8929718" cy="442915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Podobne to bude aj v dvojkovej sústave: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namiesto druhého čísla používame doplnok.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2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a)	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110111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(2)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 - 1101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(2)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válna bublina 37"/>
          <p:cNvSpPr/>
          <p:nvPr/>
        </p:nvSpPr>
        <p:spPr>
          <a:xfrm>
            <a:off x="4286248" y="1928802"/>
            <a:ext cx="3357586" cy="1500198"/>
          </a:xfrm>
          <a:prstGeom prst="wedgeEllipseCallout">
            <a:avLst>
              <a:gd name="adj1" fmla="val -61737"/>
              <a:gd name="adj2" fmla="val 56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Prvé číslo opíšeme, opíšeme aj jednotku</a:t>
            </a:r>
            <a:endParaRPr lang="sk-SK" dirty="0"/>
          </a:p>
        </p:txBody>
      </p:sp>
      <p:sp>
        <p:nvSpPr>
          <p:cNvPr id="29" name="Podnadpis 2"/>
          <p:cNvSpPr txBox="1">
            <a:spLocks/>
          </p:cNvSpPr>
          <p:nvPr/>
        </p:nvSpPr>
        <p:spPr>
          <a:xfrm>
            <a:off x="2928926" y="2143116"/>
            <a:ext cx="4071966" cy="2571768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b)	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110111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(2)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  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(2)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odčítanie – dvojkové</a:t>
            </a:r>
            <a:endParaRPr lang="sk-SK" dirty="0"/>
          </a:p>
        </p:txBody>
      </p:sp>
      <p:cxnSp>
        <p:nvCxnSpPr>
          <p:cNvPr id="17" name="Rovná spojnica 16"/>
          <p:cNvCxnSpPr/>
          <p:nvPr/>
        </p:nvCxnSpPr>
        <p:spPr>
          <a:xfrm>
            <a:off x="785786" y="4357694"/>
            <a:ext cx="107157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Podnadpis 2"/>
          <p:cNvSpPr txBox="1">
            <a:spLocks/>
          </p:cNvSpPr>
          <p:nvPr/>
        </p:nvSpPr>
        <p:spPr>
          <a:xfrm>
            <a:off x="2357422" y="3857628"/>
            <a:ext cx="6786578" cy="85725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...11110010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endParaRPr lang="sk-SK" sz="1200" baseline="-25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Rovná spojovacia šípka 35"/>
          <p:cNvCxnSpPr/>
          <p:nvPr/>
        </p:nvCxnSpPr>
        <p:spPr>
          <a:xfrm flipV="1">
            <a:off x="2143108" y="3286124"/>
            <a:ext cx="714380" cy="35719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>
            <a:off x="2214546" y="4357694"/>
            <a:ext cx="2071702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17631">
            <a:off x="6552125" y="948755"/>
            <a:ext cx="2316175" cy="119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Obdĺžnik 21"/>
          <p:cNvSpPr/>
          <p:nvPr/>
        </p:nvSpPr>
        <p:spPr>
          <a:xfrm>
            <a:off x="5643570" y="980729"/>
            <a:ext cx="32497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 dvojkovej číselnej sústave</a:t>
            </a:r>
            <a:endParaRPr lang="sk-SK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Rovná spojnica 30"/>
          <p:cNvCxnSpPr/>
          <p:nvPr/>
        </p:nvCxnSpPr>
        <p:spPr>
          <a:xfrm>
            <a:off x="3286116" y="5929330"/>
            <a:ext cx="3000396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bdĺžnik 29"/>
          <p:cNvSpPr/>
          <p:nvPr/>
        </p:nvSpPr>
        <p:spPr>
          <a:xfrm>
            <a:off x="857224" y="4929198"/>
            <a:ext cx="6286544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Skúška správnosti: 110111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=    55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       </a:t>
            </a:r>
            <a:r>
              <a:rPr lang="sk-SK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- 1101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smtClean="0">
                <a:latin typeface="Arial" pitchFamily="34" charset="0"/>
                <a:cs typeface="Arial" pitchFamily="34" charset="0"/>
              </a:rPr>
              <a:t>=  - 13</a:t>
            </a:r>
            <a:r>
              <a:rPr lang="sk-SK" sz="2400" baseline="-25000" smtClean="0">
                <a:latin typeface="Arial" pitchFamily="34" charset="0"/>
                <a:cs typeface="Arial" pitchFamily="34" charset="0"/>
              </a:rPr>
              <a:t>(10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) 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sk-SK" sz="800" dirty="0" smtClean="0">
              <a:latin typeface="Arial" pitchFamily="34" charset="0"/>
              <a:cs typeface="Arial" pitchFamily="34" charset="0"/>
            </a:endParaRP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      101010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=    42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 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41" grpId="0"/>
      <p:bldP spid="38" grpId="0" animBg="1"/>
      <p:bldP spid="38" grpId="1" animBg="1"/>
      <p:bldP spid="29" grpId="0"/>
      <p:bldP spid="33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sústavy - záver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95536" y="908720"/>
            <a:ext cx="8748464" cy="3816424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odnadpis 2"/>
          <p:cNvSpPr txBox="1">
            <a:spLocks/>
          </p:cNvSpPr>
          <p:nvPr/>
        </p:nvSpPr>
        <p:spPr>
          <a:xfrm>
            <a:off x="547936" y="1061120"/>
            <a:ext cx="8128520" cy="711696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Provokatívne otázky na záver: aké čísla sú zobrazené?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41626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437112"/>
            <a:ext cx="23812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dnadpis 2"/>
          <p:cNvSpPr txBox="1">
            <a:spLocks/>
          </p:cNvSpPr>
          <p:nvPr/>
        </p:nvSpPr>
        <p:spPr>
          <a:xfrm>
            <a:off x="1907704" y="3429000"/>
            <a:ext cx="5256584" cy="711696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Sú to päťkové číslice alebo </a:t>
            </a:r>
            <a:r>
              <a:rPr lang="sk-SK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šestkové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2" name="Podnadpis 2"/>
          <p:cNvSpPr txBox="1">
            <a:spLocks/>
          </p:cNvSpPr>
          <p:nvPr/>
        </p:nvSpPr>
        <p:spPr>
          <a:xfrm>
            <a:off x="2571736" y="5929330"/>
            <a:ext cx="3871902" cy="711696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Aké </a:t>
            </a:r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dvojkové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číslo je toto?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3" name="Podnadpis 2"/>
          <p:cNvSpPr txBox="1">
            <a:spLocks/>
          </p:cNvSpPr>
          <p:nvPr/>
        </p:nvSpPr>
        <p:spPr>
          <a:xfrm>
            <a:off x="6407696" y="5949280"/>
            <a:ext cx="2736304" cy="711696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RIEŠENIE 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sk-SK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1"/>
      <p:bldP spid="1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sústavy - záver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95536" y="908720"/>
            <a:ext cx="8748464" cy="3816424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641626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4143380"/>
            <a:ext cx="23812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dnadpis 2"/>
          <p:cNvSpPr txBox="1">
            <a:spLocks/>
          </p:cNvSpPr>
          <p:nvPr/>
        </p:nvSpPr>
        <p:spPr>
          <a:xfrm>
            <a:off x="214282" y="2571744"/>
            <a:ext cx="8715436" cy="1217866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4	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	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5	  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0	   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2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3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(6)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= 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        4*7776 + 1*1296  +  5*216   +   0*36   +   2*6   +  3*1          = 33495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	To je nič! Traja (šiestimi rukami) by mohli napočítať do 46 655 !!!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2" name="Podnadpis 2"/>
          <p:cNvSpPr txBox="1">
            <a:spLocks/>
          </p:cNvSpPr>
          <p:nvPr/>
        </p:nvSpPr>
        <p:spPr>
          <a:xfrm>
            <a:off x="500034" y="5786454"/>
            <a:ext cx="8215370" cy="1071546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Aké </a:t>
            </a:r>
            <a:r>
              <a:rPr lang="sk-SK" sz="2400" smtClean="0">
                <a:latin typeface="Arial" pitchFamily="34" charset="0"/>
                <a:cs typeface="Arial" pitchFamily="34" charset="0"/>
              </a:rPr>
              <a:t>dvojkové číslo je toto?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No predsa 10001 01100, t.j. 556, a to na dvoch rukách!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sústavy - záver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395536" y="908720"/>
            <a:ext cx="8319868" cy="466342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Podnadpis 2"/>
          <p:cNvSpPr txBox="1">
            <a:spLocks/>
          </p:cNvSpPr>
          <p:nvPr/>
        </p:nvSpPr>
        <p:spPr>
          <a:xfrm>
            <a:off x="428596" y="1000108"/>
            <a:ext cx="8215370" cy="535785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...A vlastne v akej sústave počítame desiatimi prstami? </a:t>
            </a:r>
          </a:p>
          <a:p>
            <a:pPr marR="457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V desiatkovej určite nie!!!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Do koľko vieme napočítať na jednej ruke?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Päť prstov = 11111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= 31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... a na dvoch rukách?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10 prstov,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t.j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11111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11111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= 1023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baseline="-25000" dirty="0" smtClean="0">
              <a:latin typeface="Arial" pitchFamily="34" charset="0"/>
              <a:cs typeface="Arial" pitchFamily="34" charset="0"/>
            </a:endParaRPr>
          </a:p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Neuveriteľné? </a:t>
            </a:r>
          </a:p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Skúste to, len si nedolámte prsty. </a:t>
            </a:r>
            <a:endParaRPr lang="sk-SK" sz="2400" smtClean="0">
              <a:latin typeface="Arial" pitchFamily="34" charset="0"/>
              <a:cs typeface="Arial" pitchFamily="34" charset="0"/>
            </a:endParaRPr>
          </a:p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hlavne: štvorku nikomu neukazujte ;o)</a:t>
            </a:r>
            <a:endParaRPr lang="sk-SK" sz="2400" baseline="-250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baseline="-250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baseline="-250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baseline="-250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sk-SK" sz="2400" baseline="-250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500306"/>
            <a:ext cx="23749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bdĺžnik 8"/>
          <p:cNvSpPr/>
          <p:nvPr/>
        </p:nvSpPr>
        <p:spPr>
          <a:xfrm>
            <a:off x="428596" y="5786454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dirty="0" smtClean="0">
                <a:latin typeface="Arial" pitchFamily="34" charset="0"/>
                <a:cs typeface="Arial" pitchFamily="34" charset="0"/>
              </a:rPr>
              <a:t>Ďakujem za pozornosť!</a:t>
            </a:r>
          </a:p>
          <a:p>
            <a:pPr algn="ctr"/>
            <a:r>
              <a:rPr lang="sk-SK" sz="2400" dirty="0" smtClean="0">
                <a:latin typeface="Arial" pitchFamily="34" charset="0"/>
                <a:cs typeface="Arial" pitchFamily="34" charset="0"/>
              </a:rPr>
              <a:t>© Mgr. Alexander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Meleg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87858">
            <a:off x="6277847" y="873020"/>
            <a:ext cx="2515587" cy="179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počítanie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1728192" cy="504056"/>
          </a:xfrm>
        </p:spPr>
        <p:txBody>
          <a:bodyPr/>
          <a:lstStyle/>
          <a:p>
            <a:pPr algn="l"/>
            <a:r>
              <a:rPr lang="sk-SK" dirty="0" smtClean="0"/>
              <a:t>Počítame:</a:t>
            </a:r>
            <a:endParaRPr lang="sk-SK" dirty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683568" y="908720"/>
            <a:ext cx="1656184" cy="2232248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" name="Podnadpis 2"/>
          <p:cNvSpPr txBox="1">
            <a:spLocks/>
          </p:cNvSpPr>
          <p:nvPr/>
        </p:nvSpPr>
        <p:spPr>
          <a:xfrm>
            <a:off x="683568" y="3068960"/>
            <a:ext cx="1656184" cy="50405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2411760" y="2636912"/>
            <a:ext cx="6732240" cy="18002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200" dirty="0" smtClean="0">
                <a:latin typeface="Arial" pitchFamily="34" charset="0"/>
                <a:cs typeface="Arial" pitchFamily="34" charset="0"/>
              </a:rPr>
              <a:t>po vyčerpaní všetkých 5 symbolov začneme znova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200" dirty="0" smtClean="0">
                <a:latin typeface="Arial" pitchFamily="34" charset="0"/>
                <a:cs typeface="Arial" pitchFamily="34" charset="0"/>
              </a:rPr>
              <a:t>       	od nuly a prevedieme 1 do vyššieho rádu,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200" dirty="0" smtClean="0">
                <a:latin typeface="Arial" pitchFamily="34" charset="0"/>
                <a:cs typeface="Arial" pitchFamily="34" charset="0"/>
              </a:rPr>
              <a:t>  	</a:t>
            </a:r>
            <a:r>
              <a:rPr lang="sk-SK" sz="2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lenže pri päťkovej sústave sa to stane skôr!    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sk-SK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odnadpis 2"/>
          <p:cNvSpPr txBox="1">
            <a:spLocks/>
          </p:cNvSpPr>
          <p:nvPr/>
        </p:nvSpPr>
        <p:spPr>
          <a:xfrm>
            <a:off x="2411760" y="3933056"/>
            <a:ext cx="6732240" cy="100811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200" dirty="0" smtClean="0">
                <a:latin typeface="Arial" pitchFamily="34" charset="0"/>
                <a:cs typeface="Arial" pitchFamily="34" charset="0"/>
              </a:rPr>
              <a:t>potom pokračujeme podľa tohto pravidla</a:t>
            </a:r>
            <a:endParaRPr kumimoji="0" lang="sk-SK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55576" y="3501008"/>
            <a:ext cx="1637928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11</a:t>
            </a:r>
            <a:endParaRPr lang="sk-SK" sz="2400" dirty="0">
              <a:latin typeface="Arial" pitchFamily="34" charset="0"/>
              <a:cs typeface="Arial" pitchFamily="34" charset="0"/>
            </a:endParaRPr>
          </a:p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12</a:t>
            </a:r>
          </a:p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13</a:t>
            </a:r>
          </a:p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14</a:t>
            </a:r>
          </a:p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20</a:t>
            </a:r>
          </a:p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21 </a:t>
            </a:r>
          </a:p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... atď.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2771800" y="980728"/>
            <a:ext cx="59054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4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alebo v päťkovej číselnej sústave</a:t>
            </a:r>
            <a:endParaRPr lang="sk-SK" sz="48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odnadpis 2"/>
          <p:cNvSpPr txBox="1">
            <a:spLocks/>
          </p:cNvSpPr>
          <p:nvPr/>
        </p:nvSpPr>
        <p:spPr>
          <a:xfrm>
            <a:off x="2428860" y="5214950"/>
            <a:ext cx="6264696" cy="119675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200" dirty="0" smtClean="0">
                <a:latin typeface="Arial" pitchFamily="34" charset="0"/>
                <a:cs typeface="Arial" pitchFamily="34" charset="0"/>
              </a:rPr>
              <a:t>- všimnite si po 14 nasleduje 20,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200" dirty="0" smtClean="0">
                <a:latin typeface="Arial" pitchFamily="34" charset="0"/>
                <a:cs typeface="Arial" pitchFamily="34" charset="0"/>
              </a:rPr>
              <a:t>                t.j. znova prevod do vyššieho rádu</a:t>
            </a:r>
            <a:endParaRPr kumimoji="0" lang="sk-SK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17631">
            <a:off x="5643701" y="910801"/>
            <a:ext cx="3069305" cy="158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počítame dvojkovo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1728192" cy="504056"/>
          </a:xfrm>
        </p:spPr>
        <p:txBody>
          <a:bodyPr/>
          <a:lstStyle/>
          <a:p>
            <a:pPr algn="l"/>
            <a:r>
              <a:rPr lang="sk-SK" dirty="0" smtClean="0"/>
              <a:t>Počítame:</a:t>
            </a:r>
            <a:endParaRPr lang="sk-SK" dirty="0"/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683568" y="908720"/>
            <a:ext cx="1656184" cy="594928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10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100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110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111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baseline="0" dirty="0" smtClean="0">
                <a:latin typeface="Arial" pitchFamily="34" charset="0"/>
                <a:cs typeface="Arial" pitchFamily="34" charset="0"/>
              </a:rPr>
              <a:t>1000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1001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1010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1011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1100</a:t>
            </a: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3143240" y="2500306"/>
            <a:ext cx="5082928" cy="144016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Na jednotlivých pozíciách sa veľmi rýchlo striedajú nuly a jednotky – to sú všetky symboly, ktoré používame.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2786050" y="857232"/>
            <a:ext cx="59054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4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 dvojkovej číselnej sústave</a:t>
            </a:r>
            <a:endParaRPr lang="sk-SK" sz="48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Podnadpis 2"/>
          <p:cNvSpPr txBox="1">
            <a:spLocks/>
          </p:cNvSpPr>
          <p:nvPr/>
        </p:nvSpPr>
        <p:spPr>
          <a:xfrm>
            <a:off x="3143240" y="3786190"/>
            <a:ext cx="4643470" cy="1928826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Všimnite si ako sa striedajú nuly a jednotky na poslednej pozícii, dvojice núl a jednotiek na predposlednej, štvorice pred nimi...</a:t>
            </a:r>
            <a:endParaRPr lang="sk-SK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sk-S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odnadpis 2"/>
          <p:cNvSpPr txBox="1">
            <a:spLocks/>
          </p:cNvSpPr>
          <p:nvPr/>
        </p:nvSpPr>
        <p:spPr>
          <a:xfrm>
            <a:off x="3143240" y="5857892"/>
            <a:ext cx="5643602" cy="785818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... a aj to, že ako rýchlo sa dostaneme do vysokých rádov!!!</a:t>
            </a:r>
            <a:endParaRPr lang="sk-SK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pravidlá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1728192" cy="504056"/>
          </a:xfrm>
        </p:spPr>
        <p:txBody>
          <a:bodyPr/>
          <a:lstStyle/>
          <a:p>
            <a:pPr algn="l"/>
            <a:r>
              <a:rPr lang="sk-SK" dirty="0" smtClean="0"/>
              <a:t>Zhrnutie:</a:t>
            </a:r>
          </a:p>
          <a:p>
            <a:pPr algn="l"/>
            <a:endParaRPr lang="sk-SK" dirty="0"/>
          </a:p>
        </p:txBody>
      </p:sp>
      <p:graphicFrame>
        <p:nvGraphicFramePr>
          <p:cNvPr id="10" name="Tabuľka 9"/>
          <p:cNvGraphicFramePr>
            <a:graphicFrameLocks noGrp="1"/>
          </p:cNvGraphicFramePr>
          <p:nvPr/>
        </p:nvGraphicFramePr>
        <p:xfrm>
          <a:off x="539552" y="1484784"/>
          <a:ext cx="799288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" pitchFamily="34" charset="0"/>
                          <a:cs typeface="Arial" pitchFamily="34" charset="0"/>
                        </a:rPr>
                        <a:t>Základ</a:t>
                      </a:r>
                      <a:endParaRPr lang="sk-SK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" pitchFamily="34" charset="0"/>
                          <a:cs typeface="Arial" pitchFamily="34" charset="0"/>
                        </a:rPr>
                        <a:t>Číslice</a:t>
                      </a:r>
                      <a:endParaRPr lang="sk-SK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latin typeface="Arial" pitchFamily="34" charset="0"/>
                          <a:cs typeface="Arial" pitchFamily="34" charset="0"/>
                        </a:rPr>
                        <a:t>Pozičné hodnoty</a:t>
                      </a:r>
                      <a:endParaRPr lang="sk-SK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sk-SK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" pitchFamily="34" charset="0"/>
                          <a:cs typeface="Arial" pitchFamily="34" charset="0"/>
                        </a:rPr>
                        <a:t>0, 1, 2,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 ... 9</a:t>
                      </a:r>
                      <a:endParaRPr lang="sk-SK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....</a:t>
                      </a:r>
                      <a:r>
                        <a:rPr lang="sk-SK" sz="20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1000    100     10     1,      t.j.:</a:t>
                      </a:r>
                    </a:p>
                    <a:p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       10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3        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2      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1    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sk-SK" sz="20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sk-SK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" pitchFamily="34" charset="0"/>
                          <a:cs typeface="Arial" pitchFamily="34" charset="0"/>
                        </a:rPr>
                        <a:t>0, 1, 2, 3, 4;</a:t>
                      </a:r>
                      <a:endParaRPr lang="sk-SK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..... 125      25       5     </a:t>
                      </a:r>
                      <a:r>
                        <a:rPr lang="sk-SK" sz="20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1       t.j.:</a:t>
                      </a:r>
                    </a:p>
                    <a:p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        5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3           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2        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 5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1   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sk-SK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sk-SK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" pitchFamily="34" charset="0"/>
                          <a:cs typeface="Arial" pitchFamily="34" charset="0"/>
                        </a:rPr>
                        <a:t>0, 1</a:t>
                      </a:r>
                      <a:endParaRPr lang="sk-SK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.....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  8</a:t>
                      </a:r>
                      <a:r>
                        <a:rPr lang="sk-SK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sk-SK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sk-SK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k-SK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sk-SK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sk-SK" sz="20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1       t.j.:</a:t>
                      </a:r>
                    </a:p>
                    <a:p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        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3           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2        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1   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sk-SK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" pitchFamily="34" charset="0"/>
                          <a:cs typeface="Arial" pitchFamily="34" charset="0"/>
                        </a:rPr>
                        <a:t>Obecne: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endParaRPr lang="sk-SK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>
                          <a:latin typeface="Arial" pitchFamily="34" charset="0"/>
                          <a:cs typeface="Arial" pitchFamily="34" charset="0"/>
                        </a:rPr>
                        <a:t>0,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 1, 2,..... z-1</a:t>
                      </a:r>
                      <a:endParaRPr lang="sk-SK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  <a:r>
                        <a:rPr lang="sk-SK" sz="20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(mocniny z) ...  z      1       t.j.:</a:t>
                      </a:r>
                    </a:p>
                    <a:p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        z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3           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2        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 z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1   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r>
                        <a:rPr lang="sk-SK" sz="2000" baseline="0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r>
                        <a:rPr lang="sk-SK" sz="2000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sk-SK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Podnadpis 2"/>
          <p:cNvSpPr txBox="1">
            <a:spLocks/>
          </p:cNvSpPr>
          <p:nvPr/>
        </p:nvSpPr>
        <p:spPr>
          <a:xfrm>
            <a:off x="251520" y="4941168"/>
            <a:ext cx="8712968" cy="158417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Pozn.: desiatkové číslo (napr.) 2358 čítame: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           DVE tisíc   TRI sto    PÄŤ desiat    osem     - lebo čítame vlastne koľko násobkov jednotlivých pozičných hodnôt sa v tom čísle  nachádza.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Dvojkové číslo 1011 by sme teda mali čítať: </a:t>
            </a:r>
            <a:r>
              <a:rPr kumimoji="0" lang="sk-SK" sz="1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JEDENosem</a:t>
            </a:r>
            <a:r>
              <a:rPr lang="sk-SK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1900" dirty="0" err="1" smtClean="0">
                <a:latin typeface="Arial" pitchFamily="34" charset="0"/>
                <a:cs typeface="Arial" pitchFamily="34" charset="0"/>
              </a:rPr>
              <a:t>JEDNOdve</a:t>
            </a:r>
            <a:r>
              <a:rPr lang="sk-SK" sz="1900" dirty="0" smtClean="0">
                <a:latin typeface="Arial" pitchFamily="34" charset="0"/>
                <a:cs typeface="Arial" pitchFamily="34" charset="0"/>
              </a:rPr>
              <a:t> JEDEN.</a:t>
            </a:r>
            <a:endParaRPr kumimoji="0" lang="sk-SK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desiatkovo-desiatkový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892480" cy="187220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k-SK" dirty="0" smtClean="0"/>
              <a:t>Všimnite si nadpis: DESIATKOVO-DESIATKOVÝ</a:t>
            </a:r>
          </a:p>
          <a:p>
            <a:pPr algn="l"/>
            <a:r>
              <a:rPr lang="sk-SK" dirty="0" smtClean="0"/>
              <a:t>Počítame:</a:t>
            </a:r>
          </a:p>
          <a:p>
            <a:pPr algn="l"/>
            <a:r>
              <a:rPr lang="sk-SK" dirty="0" smtClean="0"/>
              <a:t>    číslo delíme postupne základom do akej sústavy prevádzame,</a:t>
            </a:r>
          </a:p>
          <a:p>
            <a:pPr algn="l"/>
            <a:r>
              <a:rPr lang="sk-SK" dirty="0" smtClean="0"/>
              <a:t>    zvyšky si opíšeme pod výrazy:</a:t>
            </a:r>
          </a:p>
          <a:p>
            <a:pPr algn="l"/>
            <a:r>
              <a:rPr lang="sk-SK" dirty="0" smtClean="0"/>
              <a:t>   </a:t>
            </a:r>
            <a:endParaRPr lang="sk-SK" dirty="0"/>
          </a:p>
        </p:txBody>
      </p:sp>
      <p:sp>
        <p:nvSpPr>
          <p:cNvPr id="9" name="Podnadpis 2"/>
          <p:cNvSpPr txBox="1">
            <a:spLocks/>
          </p:cNvSpPr>
          <p:nvPr/>
        </p:nvSpPr>
        <p:spPr>
          <a:xfrm>
            <a:off x="1338480" y="2857496"/>
            <a:ext cx="2520280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 358 : 10 = 35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Podnadpis 2"/>
          <p:cNvSpPr txBox="1">
            <a:spLocks/>
          </p:cNvSpPr>
          <p:nvPr/>
        </p:nvSpPr>
        <p:spPr>
          <a:xfrm>
            <a:off x="330368" y="3433560"/>
            <a:ext cx="2520280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noProof="0" dirty="0" smtClean="0">
                <a:latin typeface="Arial" pitchFamily="34" charset="0"/>
                <a:cs typeface="Arial" pitchFamily="34" charset="0"/>
              </a:rPr>
              <a:t>zvyšok:    8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Podnadpis 2"/>
          <p:cNvSpPr txBox="1">
            <a:spLocks/>
          </p:cNvSpPr>
          <p:nvPr/>
        </p:nvSpPr>
        <p:spPr>
          <a:xfrm>
            <a:off x="3714744" y="2857496"/>
            <a:ext cx="2520280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35 : 10 = 3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Podnadpis 2"/>
          <p:cNvSpPr txBox="1">
            <a:spLocks/>
          </p:cNvSpPr>
          <p:nvPr/>
        </p:nvSpPr>
        <p:spPr>
          <a:xfrm>
            <a:off x="3858760" y="3433560"/>
            <a:ext cx="792088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5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Podnadpis 2"/>
          <p:cNvSpPr txBox="1">
            <a:spLocks/>
          </p:cNvSpPr>
          <p:nvPr/>
        </p:nvSpPr>
        <p:spPr>
          <a:xfrm>
            <a:off x="5874984" y="2857496"/>
            <a:ext cx="2520280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3 : 10 = 0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Podnadpis 2"/>
          <p:cNvSpPr txBox="1">
            <a:spLocks/>
          </p:cNvSpPr>
          <p:nvPr/>
        </p:nvSpPr>
        <p:spPr>
          <a:xfrm>
            <a:off x="5874984" y="3433560"/>
            <a:ext cx="792088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noProof="0" dirty="0" smtClean="0">
                <a:latin typeface="Arial" pitchFamily="34" charset="0"/>
                <a:cs typeface="Arial" pitchFamily="34" charset="0"/>
              </a:rPr>
              <a:t>3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214282" y="4286256"/>
            <a:ext cx="8748464" cy="136815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Výsledok poskladáme zo zvyškov – v opačnom poradí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7" name="Rovná spojovacia šípka 16"/>
          <p:cNvCxnSpPr/>
          <p:nvPr/>
        </p:nvCxnSpPr>
        <p:spPr>
          <a:xfrm rot="10800000">
            <a:off x="1785918" y="4071942"/>
            <a:ext cx="432048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dnadpis 2"/>
          <p:cNvSpPr txBox="1">
            <a:spLocks/>
          </p:cNvSpPr>
          <p:nvPr/>
        </p:nvSpPr>
        <p:spPr>
          <a:xfrm>
            <a:off x="1928794" y="5345832"/>
            <a:ext cx="5112568" cy="1512168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t.j.     358</a:t>
            </a:r>
            <a:r>
              <a:rPr kumimoji="0" lang="sk-SK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(10)</a:t>
            </a:r>
            <a:endParaRPr lang="sk-SK" sz="2600" baseline="-25000" dirty="0" smtClean="0">
              <a:latin typeface="Arial" pitchFamily="34" charset="0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(všetci</a:t>
            </a:r>
            <a:r>
              <a:rPr kumimoji="0" lang="sk-SK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vieme, že to vieme ;o)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87858">
            <a:off x="6277847" y="873020"/>
            <a:ext cx="2515587" cy="179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desiatkovo-ľubovoľný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892480" cy="1872208"/>
          </a:xfrm>
        </p:spPr>
        <p:txBody>
          <a:bodyPr>
            <a:normAutofit lnSpcReduction="10000"/>
          </a:bodyPr>
          <a:lstStyle/>
          <a:p>
            <a:pPr algn="l"/>
            <a:r>
              <a:rPr lang="sk-SK" dirty="0" smtClean="0"/>
              <a:t>Počítame: číslo delíme postupne </a:t>
            </a:r>
          </a:p>
          <a:p>
            <a:pPr algn="l"/>
            <a:r>
              <a:rPr lang="sk-SK" dirty="0" smtClean="0"/>
              <a:t>   päťkou, pritom si zvyšky </a:t>
            </a:r>
          </a:p>
          <a:p>
            <a:pPr algn="l"/>
            <a:r>
              <a:rPr lang="sk-SK" dirty="0" smtClean="0"/>
              <a:t>   opíšeme pod výrazy:</a:t>
            </a:r>
          </a:p>
          <a:p>
            <a:pPr algn="l"/>
            <a:r>
              <a:rPr lang="sk-SK" dirty="0" smtClean="0"/>
              <a:t>   </a:t>
            </a:r>
            <a:endParaRPr lang="sk-SK" dirty="0"/>
          </a:p>
        </p:txBody>
      </p:sp>
      <p:sp>
        <p:nvSpPr>
          <p:cNvPr id="9" name="Podnadpis 2"/>
          <p:cNvSpPr txBox="1">
            <a:spLocks/>
          </p:cNvSpPr>
          <p:nvPr/>
        </p:nvSpPr>
        <p:spPr>
          <a:xfrm>
            <a:off x="1547664" y="2348880"/>
            <a:ext cx="2520280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38 : 5 = 7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Podnadpis 2"/>
          <p:cNvSpPr txBox="1">
            <a:spLocks/>
          </p:cNvSpPr>
          <p:nvPr/>
        </p:nvSpPr>
        <p:spPr>
          <a:xfrm>
            <a:off x="323528" y="2852936"/>
            <a:ext cx="2520280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noProof="0" dirty="0" smtClean="0">
                <a:latin typeface="Arial" pitchFamily="34" charset="0"/>
                <a:cs typeface="Arial" pitchFamily="34" charset="0"/>
              </a:rPr>
              <a:t>zvyšok:    3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Podnadpis 2"/>
          <p:cNvSpPr txBox="1">
            <a:spLocks/>
          </p:cNvSpPr>
          <p:nvPr/>
        </p:nvSpPr>
        <p:spPr>
          <a:xfrm>
            <a:off x="3923928" y="2348880"/>
            <a:ext cx="2520280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7 : 5 = 1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Podnadpis 2"/>
          <p:cNvSpPr txBox="1">
            <a:spLocks/>
          </p:cNvSpPr>
          <p:nvPr/>
        </p:nvSpPr>
        <p:spPr>
          <a:xfrm>
            <a:off x="3995936" y="2852936"/>
            <a:ext cx="792088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noProof="0" dirty="0" smtClean="0">
                <a:latin typeface="Arial" pitchFamily="34" charset="0"/>
                <a:cs typeface="Arial" pitchFamily="34" charset="0"/>
              </a:rPr>
              <a:t>2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Podnadpis 2"/>
          <p:cNvSpPr txBox="1">
            <a:spLocks/>
          </p:cNvSpPr>
          <p:nvPr/>
        </p:nvSpPr>
        <p:spPr>
          <a:xfrm>
            <a:off x="6300192" y="2348880"/>
            <a:ext cx="2520280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1 : 5 = 0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Podnadpis 2"/>
          <p:cNvSpPr txBox="1">
            <a:spLocks/>
          </p:cNvSpPr>
          <p:nvPr/>
        </p:nvSpPr>
        <p:spPr>
          <a:xfrm>
            <a:off x="6300192" y="2852936"/>
            <a:ext cx="792088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1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179512" y="3717032"/>
            <a:ext cx="8964488" cy="144016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Vždy musíme dostať výsledok delenia nulu!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Výsledné</a:t>
            </a:r>
            <a:r>
              <a:rPr kumimoji="0" lang="sk-SK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číslo</a:t>
            </a: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poskladáme zo zvyškov – v opačnom poradí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7" name="Rovná spojovacia šípka 16"/>
          <p:cNvCxnSpPr/>
          <p:nvPr/>
        </p:nvCxnSpPr>
        <p:spPr>
          <a:xfrm rot="10800000">
            <a:off x="1763688" y="3429000"/>
            <a:ext cx="475252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dnadpis 2"/>
          <p:cNvSpPr txBox="1">
            <a:spLocks/>
          </p:cNvSpPr>
          <p:nvPr/>
        </p:nvSpPr>
        <p:spPr>
          <a:xfrm>
            <a:off x="1907704" y="4581128"/>
            <a:ext cx="5112568" cy="50405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t.j. 123 </a:t>
            </a:r>
            <a:r>
              <a:rPr kumimoji="0" lang="sk-SK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(5)</a:t>
            </a:r>
            <a:endParaRPr kumimoji="0" lang="sk-SK" sz="26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Podnadpis 2"/>
          <p:cNvSpPr txBox="1">
            <a:spLocks/>
          </p:cNvSpPr>
          <p:nvPr/>
        </p:nvSpPr>
        <p:spPr>
          <a:xfrm>
            <a:off x="251520" y="5229200"/>
            <a:ext cx="8712968" cy="1628800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/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Kontrola správnosti:    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17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pozičné hodnoty:	             </a:t>
            </a:r>
            <a:r>
              <a:rPr lang="sk-SK" sz="1700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25      5      1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výsledok:                1    2   3 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(5)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  = 38 </a:t>
            </a:r>
            <a:r>
              <a:rPr lang="sk-SK" sz="2600" baseline="-25000" dirty="0" smtClean="0">
                <a:latin typeface="Arial" pitchFamily="34" charset="0"/>
                <a:cs typeface="Arial" pitchFamily="34" charset="0"/>
              </a:rPr>
              <a:t>(10)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   (1x25 + 2x5 + 3x1)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Obdĺžnik 18"/>
          <p:cNvSpPr/>
          <p:nvPr/>
        </p:nvSpPr>
        <p:spPr>
          <a:xfrm>
            <a:off x="5868144" y="620688"/>
            <a:ext cx="2665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4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napr. </a:t>
            </a:r>
          </a:p>
          <a:p>
            <a:pPr algn="r"/>
            <a:r>
              <a:rPr lang="sk-SK" sz="4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päťkový</a:t>
            </a:r>
            <a:endParaRPr lang="sk-SK" sz="48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17631">
            <a:off x="5643701" y="910801"/>
            <a:ext cx="3069305" cy="158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desiatkovo-dvojkový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892480" cy="1872208"/>
          </a:xfrm>
        </p:spPr>
        <p:txBody>
          <a:bodyPr>
            <a:normAutofit lnSpcReduction="10000"/>
          </a:bodyPr>
          <a:lstStyle/>
          <a:p>
            <a:pPr algn="l"/>
            <a:r>
              <a:rPr lang="sk-SK" dirty="0" smtClean="0"/>
              <a:t>Počítame: číslo delíme postupne </a:t>
            </a:r>
          </a:p>
          <a:p>
            <a:pPr algn="l"/>
            <a:r>
              <a:rPr lang="sk-SK" dirty="0" smtClean="0"/>
              <a:t>   dvojkou, pritom si zvyšky </a:t>
            </a:r>
          </a:p>
          <a:p>
            <a:pPr algn="l"/>
            <a:r>
              <a:rPr lang="sk-SK" dirty="0" smtClean="0"/>
              <a:t>   opíšeme pod výrazy:</a:t>
            </a:r>
          </a:p>
          <a:p>
            <a:pPr algn="l"/>
            <a:r>
              <a:rPr lang="sk-SK" dirty="0" smtClean="0"/>
              <a:t>   </a:t>
            </a:r>
            <a:endParaRPr lang="sk-SK" dirty="0"/>
          </a:p>
        </p:txBody>
      </p:sp>
      <p:sp>
        <p:nvSpPr>
          <p:cNvPr id="9" name="Podnadpis 2"/>
          <p:cNvSpPr txBox="1">
            <a:spLocks/>
          </p:cNvSpPr>
          <p:nvPr/>
        </p:nvSpPr>
        <p:spPr>
          <a:xfrm>
            <a:off x="1142976" y="2357430"/>
            <a:ext cx="2520280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13 : 2 = 6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Podnadpis 2"/>
          <p:cNvSpPr txBox="1">
            <a:spLocks/>
          </p:cNvSpPr>
          <p:nvPr/>
        </p:nvSpPr>
        <p:spPr>
          <a:xfrm>
            <a:off x="323528" y="2852936"/>
            <a:ext cx="2520280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noProof="0" dirty="0" smtClean="0">
                <a:latin typeface="Arial" pitchFamily="34" charset="0"/>
                <a:cs typeface="Arial" pitchFamily="34" charset="0"/>
              </a:rPr>
              <a:t>zvyšok:    1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Podnadpis 2"/>
          <p:cNvSpPr txBox="1">
            <a:spLocks/>
          </p:cNvSpPr>
          <p:nvPr/>
        </p:nvSpPr>
        <p:spPr>
          <a:xfrm>
            <a:off x="3071802" y="2357430"/>
            <a:ext cx="2520280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6 : 2 = 3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Podnadpis 2"/>
          <p:cNvSpPr txBox="1">
            <a:spLocks/>
          </p:cNvSpPr>
          <p:nvPr/>
        </p:nvSpPr>
        <p:spPr>
          <a:xfrm>
            <a:off x="3143240" y="2857496"/>
            <a:ext cx="792088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noProof="0" dirty="0" smtClean="0">
                <a:latin typeface="Arial" pitchFamily="34" charset="0"/>
                <a:cs typeface="Arial" pitchFamily="34" charset="0"/>
              </a:rPr>
              <a:t>0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Podnadpis 2"/>
          <p:cNvSpPr txBox="1">
            <a:spLocks/>
          </p:cNvSpPr>
          <p:nvPr/>
        </p:nvSpPr>
        <p:spPr>
          <a:xfrm>
            <a:off x="4714876" y="2357430"/>
            <a:ext cx="2520280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3 : 2 = 1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Podnadpis 2"/>
          <p:cNvSpPr txBox="1">
            <a:spLocks/>
          </p:cNvSpPr>
          <p:nvPr/>
        </p:nvSpPr>
        <p:spPr>
          <a:xfrm>
            <a:off x="4786314" y="2857496"/>
            <a:ext cx="792088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1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179512" y="3717032"/>
            <a:ext cx="8964488" cy="144016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Výsledok delenia je nula.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Výsledné</a:t>
            </a:r>
            <a:r>
              <a:rPr kumimoji="0" lang="sk-SK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číslo</a:t>
            </a: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poskladáme zo zvyškov – v opačnom poradí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7" name="Rovná spojovacia šípka 16"/>
          <p:cNvCxnSpPr/>
          <p:nvPr/>
        </p:nvCxnSpPr>
        <p:spPr>
          <a:xfrm rot="10800000">
            <a:off x="1763688" y="3429000"/>
            <a:ext cx="475252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dnadpis 2"/>
          <p:cNvSpPr txBox="1">
            <a:spLocks/>
          </p:cNvSpPr>
          <p:nvPr/>
        </p:nvSpPr>
        <p:spPr>
          <a:xfrm>
            <a:off x="1907704" y="4581128"/>
            <a:ext cx="5112568" cy="50405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t.j. 1101 </a:t>
            </a:r>
            <a:r>
              <a:rPr kumimoji="0" lang="sk-SK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(2)</a:t>
            </a:r>
            <a:endParaRPr kumimoji="0" lang="sk-SK" sz="26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Podnadpis 2"/>
          <p:cNvSpPr txBox="1">
            <a:spLocks/>
          </p:cNvSpPr>
          <p:nvPr/>
        </p:nvSpPr>
        <p:spPr>
          <a:xfrm>
            <a:off x="251520" y="5229200"/>
            <a:ext cx="8712968" cy="162880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Kontrola správnosti:    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1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pozičné hodnoty:	             </a:t>
            </a:r>
            <a:r>
              <a:rPr lang="sk-SK" sz="1600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8    4    2    1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výsledok:                1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0  1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= 13 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(10)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(1x8 + 1x4 + 1x1)  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Obdĺžnik 18"/>
          <p:cNvSpPr/>
          <p:nvPr/>
        </p:nvSpPr>
        <p:spPr>
          <a:xfrm>
            <a:off x="5643570" y="620688"/>
            <a:ext cx="28896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k-SK" sz="4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napr. </a:t>
            </a:r>
          </a:p>
          <a:p>
            <a:pPr algn="r"/>
            <a:r>
              <a:rPr lang="sk-SK" sz="4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dvojkový</a:t>
            </a:r>
            <a:endParaRPr lang="sk-SK" sz="48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Podnadpis 2"/>
          <p:cNvSpPr txBox="1">
            <a:spLocks/>
          </p:cNvSpPr>
          <p:nvPr/>
        </p:nvSpPr>
        <p:spPr>
          <a:xfrm>
            <a:off x="6429388" y="2357430"/>
            <a:ext cx="1714512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1 : 2 = 0 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Podnadpis 2"/>
          <p:cNvSpPr txBox="1">
            <a:spLocks/>
          </p:cNvSpPr>
          <p:nvPr/>
        </p:nvSpPr>
        <p:spPr>
          <a:xfrm>
            <a:off x="6429388" y="2857496"/>
            <a:ext cx="792088" cy="64807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1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6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Číselné prevody – skupiny v rámci čísla</a:t>
            </a:r>
            <a:endParaRPr lang="sk-SK" dirty="0"/>
          </a:p>
        </p:txBody>
      </p:sp>
      <p:sp>
        <p:nvSpPr>
          <p:cNvPr id="15" name="Podnadpis 2"/>
          <p:cNvSpPr txBox="1">
            <a:spLocks/>
          </p:cNvSpPr>
          <p:nvPr/>
        </p:nvSpPr>
        <p:spPr>
          <a:xfrm>
            <a:off x="611560" y="1340768"/>
            <a:ext cx="8136904" cy="5256584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Rok ako desiatkové číslo vyjadrujeme 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niekedy napr. v stovkách: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- Čech napr. rok 1940 číta ako 19 stoviek a 40</a:t>
            </a:r>
            <a:br>
              <a:rPr lang="sk-SK" sz="2600" dirty="0" smtClean="0">
                <a:latin typeface="Arial" pitchFamily="34" charset="0"/>
                <a:cs typeface="Arial" pitchFamily="34" charset="0"/>
              </a:rPr>
            </a:br>
            <a:r>
              <a:rPr lang="cs-CZ" sz="2600" dirty="0" smtClean="0">
                <a:latin typeface="Arial" pitchFamily="34" charset="0"/>
                <a:cs typeface="Arial" pitchFamily="34" charset="0"/>
              </a:rPr>
              <a:t>   (devatenáct set čtyřicet)</a:t>
            </a:r>
            <a:endParaRPr kumimoji="0" lang="cs-CZ" sz="26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alebo ako 2 samostatné</a:t>
            </a:r>
            <a:r>
              <a:rPr kumimoji="0" lang="sk-SK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čísla: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 Angličan</a:t>
            </a:r>
            <a:r>
              <a:rPr kumimoji="0" lang="sk-SK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napr. </a:t>
            </a:r>
            <a:r>
              <a:rPr kumimoji="0" lang="sk-SK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k 1940 číta ako 19, 40 (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nineteen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forty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Char char="-"/>
              <a:tabLst/>
              <a:defRPr/>
            </a:pP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Vlastne </a:t>
            </a:r>
            <a:r>
              <a:rPr kumimoji="0" lang="sk-SK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veľké čísla čítame podobne, v skupinách: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tisíce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milióny, miliardy čítame samostatne.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Konkrétne, napr. </a:t>
            </a: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123 456 789 čítame: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stodvadsaťtri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MILIÓNOV,  štyristopäťdesiatšesť TISÍC</a:t>
            </a: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...</a:t>
            </a:r>
            <a:endParaRPr kumimoji="0" lang="sk-SK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598</TotalTime>
  <Words>1272</Words>
  <Application>Microsoft Office PowerPoint</Application>
  <PresentationFormat>Prezentácia na obrazovke (4:3)</PresentationFormat>
  <Paragraphs>404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Constantia</vt:lpstr>
      <vt:lpstr>Wingdings</vt:lpstr>
      <vt:lpstr>Wingdings 2</vt:lpstr>
      <vt:lpstr>Tok</vt:lpstr>
      <vt:lpstr>Číselné prevody – obsah</vt:lpstr>
      <vt:lpstr>Číselné prevody – počítanie</vt:lpstr>
      <vt:lpstr>Číselné prevody – počítanie</vt:lpstr>
      <vt:lpstr>Číselné prevody – počítame dvojkovo</vt:lpstr>
      <vt:lpstr>Číselné prevody – pravidlá</vt:lpstr>
      <vt:lpstr>Číselné prevody – desiatkovo-desiatkový</vt:lpstr>
      <vt:lpstr>Číselné prevody – desiatkovo-ľubovoľný</vt:lpstr>
      <vt:lpstr>Číselné prevody – desiatkovo-dvojkový</vt:lpstr>
      <vt:lpstr>Číselné prevody – skupiny v rámci čísla</vt:lpstr>
      <vt:lpstr>Číselné prevody – skupiny v rámci čísla</vt:lpstr>
      <vt:lpstr>Číselné prevody – tvoríme väčšie skupiny</vt:lpstr>
      <vt:lpstr>Číselné prevody – hexadecimálne číslo</vt:lpstr>
      <vt:lpstr>Číselné prevody – sčítanie</vt:lpstr>
      <vt:lpstr>Číselné prevody – sčítanie</vt:lpstr>
      <vt:lpstr>Číselné prevody – násobenie</vt:lpstr>
      <vt:lpstr>Číselné prevody – násobenie – dvojkové</vt:lpstr>
      <vt:lpstr>Číselné prevody – násobenie – dvojkové</vt:lpstr>
      <vt:lpstr>Číselné prevody – odčítanie – desiatkové</vt:lpstr>
      <vt:lpstr>Číselné prevody – odčítanie – desiatkové</vt:lpstr>
      <vt:lpstr>Číselné prevody – odčítanie – dvojkové</vt:lpstr>
      <vt:lpstr>Číselné sústavy - záver</vt:lpstr>
      <vt:lpstr>Číselné sústavy - záver</vt:lpstr>
      <vt:lpstr>Číselné sústavy - záver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Kúzla s číslami</dc:title>
  <dc:subject>Informatika, matematika</dc:subject>
  <dc:creator>Mgr. Alexander Meleg</dc:creator>
  <cp:keywords>číselné prevody, sčítanie, násobenie</cp:keywords>
  <cp:lastModifiedBy>Lenka Andrašková</cp:lastModifiedBy>
  <cp:revision>186</cp:revision>
  <dcterms:created xsi:type="dcterms:W3CDTF">2010-09-21T09:01:00Z</dcterms:created>
  <dcterms:modified xsi:type="dcterms:W3CDTF">2020-11-19T05:40:58Z</dcterms:modified>
</cp:coreProperties>
</file>