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3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8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9144000" cy="6858000" type="screen4x3"/>
  <p:notesSz cx="6858000" cy="9144000"/>
  <p:custDataLst>
    <p:tags r:id="rId30"/>
  </p:custDataLst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9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34" autoAdjust="0"/>
    <p:restoredTop sz="94660"/>
  </p:normalViewPr>
  <p:slideViewPr>
    <p:cSldViewPr>
      <p:cViewPr varScale="1">
        <p:scale>
          <a:sx n="107" d="100"/>
          <a:sy n="107" d="100"/>
        </p:scale>
        <p:origin x="-9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3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21. 12. 2017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TextovéPole 6"/>
          <p:cNvSpPr txBox="1"/>
          <p:nvPr userDrawn="1"/>
        </p:nvSpPr>
        <p:spPr>
          <a:xfrm>
            <a:off x="8378563" y="6597352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dirty="0" smtClean="0"/>
              <a:t>©PF2016</a:t>
            </a:r>
            <a:endParaRPr lang="sk-SK" sz="1400" dirty="0"/>
          </a:p>
        </p:txBody>
      </p:sp>
    </p:spTree>
    <p:extLst>
      <p:ext uri="{BB962C8B-B14F-4D97-AF65-F5344CB8AC3E}">
        <p14:creationId xmlns:p14="http://schemas.microsoft.com/office/powerpoint/2010/main" val="368153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21. 12. 2017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4457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21. 12. 2017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5777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21. 12. 2017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7606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21. 12. 2017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1152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21. 12. 2017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040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21. 12. 2017</a:t>
            </a:fld>
            <a:endParaRPr lang="sk-SK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5450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21. 12. 2017</a:t>
            </a:fld>
            <a:endParaRPr lang="sk-SK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04286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21. 12. 2017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46738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21. 12. 2017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61872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21. 12. 2017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7171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7735D-FBED-450C-BAB7-86FB70FF0530}" type="datetimeFigureOut">
              <a:rPr lang="sk-SK" smtClean="0"/>
              <a:pPr/>
              <a:t>21. 12. 2017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01230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slide" Target="slide20.xml"/><Relationship Id="rId18" Type="http://schemas.openxmlformats.org/officeDocument/2006/relationships/slide" Target="slide9.xml"/><Relationship Id="rId3" Type="http://schemas.openxmlformats.org/officeDocument/2006/relationships/image" Target="../media/image4.jpeg"/><Relationship Id="rId21" Type="http://schemas.openxmlformats.org/officeDocument/2006/relationships/slide" Target="slide15.xml"/><Relationship Id="rId7" Type="http://schemas.openxmlformats.org/officeDocument/2006/relationships/slide" Target="slide12.xml"/><Relationship Id="rId12" Type="http://schemas.openxmlformats.org/officeDocument/2006/relationships/image" Target="../media/image3.png"/><Relationship Id="rId17" Type="http://schemas.openxmlformats.org/officeDocument/2006/relationships/slide" Target="slide7.xml"/><Relationship Id="rId2" Type="http://schemas.openxmlformats.org/officeDocument/2006/relationships/slide" Target="slide4.xml"/><Relationship Id="rId16" Type="http://schemas.openxmlformats.org/officeDocument/2006/relationships/slide" Target="slide5.xml"/><Relationship Id="rId20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11" Type="http://schemas.openxmlformats.org/officeDocument/2006/relationships/slide" Target="slide18.xml"/><Relationship Id="rId5" Type="http://schemas.openxmlformats.org/officeDocument/2006/relationships/slide" Target="slide8.xml"/><Relationship Id="rId15" Type="http://schemas.openxmlformats.org/officeDocument/2006/relationships/slide" Target="slide3.xml"/><Relationship Id="rId10" Type="http://schemas.openxmlformats.org/officeDocument/2006/relationships/slide" Target="slide16.xml"/><Relationship Id="rId19" Type="http://schemas.openxmlformats.org/officeDocument/2006/relationships/slide" Target="slide11.xml"/><Relationship Id="rId4" Type="http://schemas.openxmlformats.org/officeDocument/2006/relationships/slide" Target="slide6.xml"/><Relationship Id="rId9" Type="http://schemas.openxmlformats.org/officeDocument/2006/relationships/slide" Target="slide14.xml"/><Relationship Id="rId14" Type="http://schemas.openxmlformats.org/officeDocument/2006/relationships/image" Target="../media/image6.gif"/><Relationship Id="rId22" Type="http://schemas.openxmlformats.org/officeDocument/2006/relationships/slide" Target="slide1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6.gif"/><Relationship Id="rId3" Type="http://schemas.openxmlformats.org/officeDocument/2006/relationships/image" Target="../media/image4.jpeg"/><Relationship Id="rId7" Type="http://schemas.openxmlformats.org/officeDocument/2006/relationships/slide" Target="slide25.xml"/><Relationship Id="rId12" Type="http://schemas.openxmlformats.org/officeDocument/2006/relationships/image" Target="../media/image3.png"/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4.xml"/><Relationship Id="rId11" Type="http://schemas.openxmlformats.org/officeDocument/2006/relationships/slide" Target="slide28.xml"/><Relationship Id="rId5" Type="http://schemas.openxmlformats.org/officeDocument/2006/relationships/slide" Target="slide23.xml"/><Relationship Id="rId10" Type="http://schemas.openxmlformats.org/officeDocument/2006/relationships/slide" Target="slide27.xml"/><Relationship Id="rId4" Type="http://schemas.openxmlformats.org/officeDocument/2006/relationships/slide" Target="slide22.xml"/><Relationship Id="rId9" Type="http://schemas.openxmlformats.org/officeDocument/2006/relationships/slide" Target="slide2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s odříznutým rohem na stejné straně 7">
            <a:hlinkClick r:id="rId3" action="ppaction://hlinksldjump"/>
          </p:cNvPr>
          <p:cNvSpPr/>
          <p:nvPr/>
        </p:nvSpPr>
        <p:spPr>
          <a:xfrm>
            <a:off x="1331640" y="5085184"/>
            <a:ext cx="2304256" cy="1296144"/>
          </a:xfrm>
          <a:prstGeom prst="snip2SameRect">
            <a:avLst/>
          </a:prstGeom>
          <a:gradFill flip="none" rotWithShape="1"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path path="circle">
              <a:fillToRect l="50000" t="50000" r="50000" b="50000"/>
            </a:path>
            <a:tileRect/>
          </a:gradFill>
          <a:scene3d>
            <a:camera prst="perspectiveRelaxedModerately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b="1" dirty="0" smtClean="0">
                <a:solidFill>
                  <a:schemeClr val="tx1"/>
                </a:solidFill>
              </a:rPr>
              <a:t>ŠTART</a:t>
            </a:r>
            <a:endParaRPr lang="sk-SK" sz="4400" b="1" dirty="0">
              <a:solidFill>
                <a:schemeClr val="tx1"/>
              </a:solidFill>
            </a:endParaRPr>
          </a:p>
        </p:txBody>
      </p:sp>
      <p:pic>
        <p:nvPicPr>
          <p:cNvPr id="2" name="Obrázek 1" descr="Výřez obrazovky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8543">
            <a:off x="3835646" y="647690"/>
            <a:ext cx="3574764" cy="1946482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4" name="Pravidelný päťuholník 3"/>
          <p:cNvSpPr/>
          <p:nvPr/>
        </p:nvSpPr>
        <p:spPr>
          <a:xfrm>
            <a:off x="3857620" y="857232"/>
            <a:ext cx="3429024" cy="1643074"/>
          </a:xfrm>
          <a:prstGeom prst="pent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800" b="1" dirty="0" smtClean="0"/>
              <a:t>BIO duel</a:t>
            </a:r>
            <a:endParaRPr lang="sk-SK" sz="4800" b="1" dirty="0"/>
          </a:p>
        </p:txBody>
      </p:sp>
    </p:spTree>
    <p:extLst>
      <p:ext uri="{BB962C8B-B14F-4D97-AF65-F5344CB8AC3E}">
        <p14:creationId xmlns:p14="http://schemas.microsoft.com/office/powerpoint/2010/main" val="414502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Aký dýchací orgán majú </a:t>
            </a:r>
            <a:r>
              <a:rPr lang="sk-SK" sz="3200" b="1" dirty="0" err="1" smtClean="0">
                <a:solidFill>
                  <a:schemeClr val="tx1"/>
                </a:solidFill>
              </a:rPr>
              <a:t>jednobunkovce</a:t>
            </a:r>
            <a:r>
              <a:rPr lang="sk-SK" sz="3200" b="1" dirty="0" smtClean="0">
                <a:solidFill>
                  <a:schemeClr val="tx1"/>
                </a:solidFill>
              </a:rPr>
              <a:t>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Dýchacia sústava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Ktoré svaly zabezpečujú pohyb cicavcov?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POHYB ŽIVOČÍCHOV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Aký typ pohybu je typický pre </a:t>
            </a:r>
            <a:r>
              <a:rPr lang="sk-SK" sz="3200" b="1" dirty="0" err="1" smtClean="0">
                <a:solidFill>
                  <a:schemeClr val="tx1"/>
                </a:solidFill>
              </a:rPr>
              <a:t>červenoočko</a:t>
            </a:r>
            <a:r>
              <a:rPr lang="sk-SK" sz="3200" b="1" dirty="0" smtClean="0">
                <a:solidFill>
                  <a:schemeClr val="tx1"/>
                </a:solidFill>
              </a:rPr>
              <a:t>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POHYB ŽIVOČÍCHOV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Čo tvorí povrch kostí?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KOSTRA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Aká kosť je </a:t>
            </a:r>
            <a:r>
              <a:rPr lang="sk-SK" sz="3200" b="1" i="1" dirty="0" smtClean="0">
                <a:solidFill>
                  <a:schemeClr val="tx1"/>
                </a:solidFill>
              </a:rPr>
              <a:t>os </a:t>
            </a:r>
            <a:r>
              <a:rPr lang="sk-SK" sz="3200" b="1" i="1" dirty="0" err="1" smtClean="0">
                <a:solidFill>
                  <a:schemeClr val="tx1"/>
                </a:solidFill>
              </a:rPr>
              <a:t>occipitale</a:t>
            </a:r>
            <a:r>
              <a:rPr lang="sk-SK" sz="3200" b="1" i="1" dirty="0" smtClean="0">
                <a:solidFill>
                  <a:schemeClr val="tx1"/>
                </a:solidFill>
              </a:rPr>
              <a:t>?</a:t>
            </a:r>
            <a:endParaRPr lang="sk-SK" sz="3200" b="1" i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KOSTRA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827584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Ako sa nazýva samičí rozmnožovací orgán kvetu rastliny?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b="1" dirty="0" smtClean="0">
                <a:solidFill>
                  <a:schemeClr val="bg1"/>
                </a:solidFill>
              </a:rPr>
              <a:t>Biológia na písmeno P-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Čo je odborne TELA SUBCUTANEA?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Biológia na písmeno P-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Aký typ bunky je typický pre BAKTÉRIE?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b="1" dirty="0" smtClean="0">
                <a:solidFill>
                  <a:schemeClr val="bg1"/>
                </a:solidFill>
              </a:rPr>
              <a:t>Bunka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Akú funkciu v bunke majú mitochondrie? + ktorá bunka ich má?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Bunka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73996" y="144642"/>
            <a:ext cx="8229600" cy="908094"/>
          </a:xfrm>
          <a:gradFill flip="none" rotWithShape="1">
            <a:gsLst>
              <a:gs pos="0">
                <a:schemeClr val="accent5">
                  <a:lumMod val="75000"/>
                </a:schemeClr>
              </a:gs>
              <a:gs pos="13000">
                <a:srgbClr val="0047FF"/>
              </a:gs>
              <a:gs pos="28000">
                <a:schemeClr val="accent5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70C0"/>
              </a:gs>
              <a:gs pos="100000">
                <a:srgbClr val="0047FF"/>
              </a:gs>
            </a:gsLst>
            <a:path path="circle">
              <a:fillToRect l="50000" t="50000" r="50000" b="50000"/>
            </a:path>
            <a:tileRect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>
                <a:solidFill>
                  <a:schemeClr val="tx1"/>
                </a:solidFill>
              </a:rPr>
              <a:t>VÝBER TÉM PRVÉHO KOLA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13" name="Obdélník s odříznutým příčným rohem 12">
            <a:hlinkClick r:id="rId2" action="ppaction://hlinksldjump"/>
          </p:cNvPr>
          <p:cNvSpPr/>
          <p:nvPr/>
        </p:nvSpPr>
        <p:spPr>
          <a:xfrm>
            <a:off x="214282" y="1357298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BIOLOGICKÉ </a:t>
            </a:r>
          </a:p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MIŠ - MAŠ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17" name="Obdélník s odříznutým příčným rohem 16">
            <a:hlinkClick r:id="rId4" action="ppaction://hlinksldjump"/>
          </p:cNvPr>
          <p:cNvSpPr/>
          <p:nvPr/>
        </p:nvSpPr>
        <p:spPr>
          <a:xfrm>
            <a:off x="214282" y="2714620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Tráviaca sústava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19" name="Obdélník s odříznutým příčným rohem 18">
            <a:hlinkClick r:id="rId5" action="ppaction://hlinksldjump"/>
          </p:cNvPr>
          <p:cNvSpPr/>
          <p:nvPr/>
        </p:nvSpPr>
        <p:spPr>
          <a:xfrm>
            <a:off x="285720" y="4000504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err="1" smtClean="0">
                <a:solidFill>
                  <a:schemeClr val="tx1"/>
                </a:solidFill>
              </a:rPr>
              <a:t>Zaujimavostí</a:t>
            </a:r>
            <a:r>
              <a:rPr lang="sk-SK" sz="2400" b="1" dirty="0" smtClean="0">
                <a:solidFill>
                  <a:schemeClr val="tx1"/>
                </a:solidFill>
              </a:rPr>
              <a:t> z ríše zvierat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1" name="Obdélník s odříznutým příčným rohem 20">
            <a:hlinkClick r:id="rId6" action="ppaction://hlinksldjump"/>
          </p:cNvPr>
          <p:cNvSpPr/>
          <p:nvPr/>
        </p:nvSpPr>
        <p:spPr>
          <a:xfrm>
            <a:off x="348280" y="5405528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DÝCHACIA SÚSTAVA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3" name="Obdélník s odříznutým příčným rohem 22">
            <a:hlinkClick r:id="rId7" action="ppaction://hlinksldjump"/>
          </p:cNvPr>
          <p:cNvSpPr/>
          <p:nvPr/>
        </p:nvSpPr>
        <p:spPr>
          <a:xfrm>
            <a:off x="6516496" y="1340768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POHYB ŽIVOČÍCHOV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5" name="Obdélník s odříznutým příčným rohem 24">
            <a:hlinkClick r:id="rId9" action="ppaction://hlinksldjump"/>
          </p:cNvPr>
          <p:cNvSpPr/>
          <p:nvPr/>
        </p:nvSpPr>
        <p:spPr>
          <a:xfrm>
            <a:off x="6516496" y="2708920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KOSTRA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7" name="Obdélník s odříznutým příčným rohem 26">
            <a:hlinkClick r:id="rId10" action="ppaction://hlinksldjump"/>
          </p:cNvPr>
          <p:cNvSpPr/>
          <p:nvPr/>
        </p:nvSpPr>
        <p:spPr>
          <a:xfrm>
            <a:off x="6429388" y="4000504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Biológia na písmeno P-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9" name="Obdélník s odříznutým příčným rohem 28">
            <a:hlinkClick r:id="rId11" action="ppaction://hlinksldjump"/>
          </p:cNvPr>
          <p:cNvSpPr/>
          <p:nvPr/>
        </p:nvSpPr>
        <p:spPr>
          <a:xfrm>
            <a:off x="6516496" y="5445224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Bunka</a:t>
            </a:r>
            <a:endParaRPr lang="sk-SK" sz="2400" b="1" dirty="0">
              <a:solidFill>
                <a:schemeClr val="tx1"/>
              </a:solidFill>
            </a:endParaRPr>
          </a:p>
        </p:txBody>
      </p:sp>
      <p:pic>
        <p:nvPicPr>
          <p:cNvPr id="30" name="Obrázek 29" descr="Výřez obrazovky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340767"/>
            <a:ext cx="2082548" cy="1404207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pic>
        <p:nvPicPr>
          <p:cNvPr id="3" name="Obrázek 2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021" y="3744838"/>
            <a:ext cx="476250" cy="476250"/>
          </a:xfrm>
          <a:prstGeom prst="rect">
            <a:avLst/>
          </a:prstGeom>
        </p:spPr>
      </p:pic>
      <p:sp>
        <p:nvSpPr>
          <p:cNvPr id="31" name="Obdélník s odříznutým příčným rohem 30">
            <a:hlinkClick r:id="rId15" action="ppaction://hlinksldjump"/>
          </p:cNvPr>
          <p:cNvSpPr/>
          <p:nvPr/>
        </p:nvSpPr>
        <p:spPr>
          <a:xfrm>
            <a:off x="428596" y="1428736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BIOLOGICKÉ </a:t>
            </a:r>
          </a:p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MIŠ - MAŠ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32" name="Obdélník s odříznutým příčným rohem 31">
            <a:hlinkClick r:id="rId16" action="ppaction://hlinksldjump"/>
          </p:cNvPr>
          <p:cNvSpPr/>
          <p:nvPr/>
        </p:nvSpPr>
        <p:spPr>
          <a:xfrm>
            <a:off x="428596" y="2714620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Tráviaca sústava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33" name="Obdélník s odříznutým příčným rohem 32">
            <a:hlinkClick r:id="rId17" action="ppaction://hlinksldjump"/>
          </p:cNvPr>
          <p:cNvSpPr/>
          <p:nvPr/>
        </p:nvSpPr>
        <p:spPr>
          <a:xfrm>
            <a:off x="357158" y="4000504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Zaujímavosti z ríše zvierat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34" name="Obdélník s odříznutým příčným rohem 33">
            <a:hlinkClick r:id="rId18" action="ppaction://hlinksldjump"/>
          </p:cNvPr>
          <p:cNvSpPr/>
          <p:nvPr/>
        </p:nvSpPr>
        <p:spPr>
          <a:xfrm>
            <a:off x="500034" y="5429264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DÝCHACIA SÚSTAVA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35" name="Obdélník s odříznutým příčným rohem 34">
            <a:hlinkClick r:id="rId19" action="ppaction://hlinksldjump"/>
          </p:cNvPr>
          <p:cNvSpPr/>
          <p:nvPr/>
        </p:nvSpPr>
        <p:spPr>
          <a:xfrm>
            <a:off x="6215074" y="1357298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POHYB ŽIVOČÍCHOV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36" name="Obdélník s odříznutým příčným rohem 35">
            <a:hlinkClick r:id="rId20" action="ppaction://hlinksldjump"/>
          </p:cNvPr>
          <p:cNvSpPr/>
          <p:nvPr/>
        </p:nvSpPr>
        <p:spPr>
          <a:xfrm>
            <a:off x="6143636" y="2714620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KOSTRA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37" name="Obdélník s odříznutým příčným rohem 36">
            <a:hlinkClick r:id="rId21" action="ppaction://hlinksldjump"/>
          </p:cNvPr>
          <p:cNvSpPr/>
          <p:nvPr/>
        </p:nvSpPr>
        <p:spPr>
          <a:xfrm>
            <a:off x="6215074" y="3982963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Biológia na písmeno P-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38" name="Obdélník s odříznutým příčným rohem 37">
            <a:hlinkClick r:id="rId22" action="ppaction://hlinksldjump"/>
          </p:cNvPr>
          <p:cNvSpPr/>
          <p:nvPr/>
        </p:nvSpPr>
        <p:spPr>
          <a:xfrm>
            <a:off x="6215074" y="5517232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Bunka 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2" name="Pravidelný päťuholník 21"/>
          <p:cNvSpPr/>
          <p:nvPr/>
        </p:nvSpPr>
        <p:spPr>
          <a:xfrm>
            <a:off x="3286116" y="1357298"/>
            <a:ext cx="2214578" cy="1285884"/>
          </a:xfrm>
          <a:prstGeom prst="pent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000" b="1" dirty="0" smtClean="0"/>
              <a:t>BIO duel</a:t>
            </a:r>
            <a:endParaRPr lang="sk-SK" sz="4000" b="1" dirty="0"/>
          </a:p>
        </p:txBody>
      </p:sp>
    </p:spTree>
    <p:extLst>
      <p:ext uri="{BB962C8B-B14F-4D97-AF65-F5344CB8AC3E}">
        <p14:creationId xmlns:p14="http://schemas.microsoft.com/office/powerpoint/2010/main" val="277681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8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3" fill="hold">
                      <p:stCondLst>
                        <p:cond delay="0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10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3" fill="hold">
                      <p:stCondLst>
                        <p:cond delay="0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112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3" fill="hold">
                      <p:stCondLst>
                        <p:cond delay="0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6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132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3" fill="hold">
                      <p:stCondLst>
                        <p:cond delay="0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142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3" fill="hold">
                      <p:stCondLst>
                        <p:cond delay="0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152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3" fill="hold">
                      <p:stCondLst>
                        <p:cond delay="0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19" grpId="0" animBg="1"/>
      <p:bldP spid="21" grpId="0" animBg="1"/>
      <p:bldP spid="23" grpId="0" animBg="1"/>
      <p:bldP spid="25" grpId="0" animBg="1"/>
      <p:bldP spid="27" grpId="0" animBg="1"/>
      <p:bldP spid="29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73996" y="144642"/>
            <a:ext cx="8229600" cy="908094"/>
          </a:xfrm>
          <a:gradFill flip="none" rotWithShape="1">
            <a:gsLst>
              <a:gs pos="0">
                <a:schemeClr val="accent5">
                  <a:lumMod val="75000"/>
                </a:schemeClr>
              </a:gs>
              <a:gs pos="13000">
                <a:srgbClr val="0047FF"/>
              </a:gs>
              <a:gs pos="28000">
                <a:schemeClr val="accent5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70C0"/>
              </a:gs>
              <a:gs pos="100000">
                <a:srgbClr val="0047FF"/>
              </a:gs>
            </a:gsLst>
            <a:path path="circle">
              <a:fillToRect l="50000" t="50000" r="50000" b="50000"/>
            </a:path>
            <a:tileRect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>
                <a:solidFill>
                  <a:schemeClr val="tx1"/>
                </a:solidFill>
              </a:rPr>
              <a:t>VÝBER TÉM DRUHÉHO KOLA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13" name="Obdélník s odříznutým příčným rohem 12">
            <a:hlinkClick r:id="rId2" action="ppaction://hlinksldjump"/>
          </p:cNvPr>
          <p:cNvSpPr/>
          <p:nvPr/>
        </p:nvSpPr>
        <p:spPr>
          <a:xfrm>
            <a:off x="104242" y="1340768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dýchanie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17" name="Obdélník s odříznutým příčným rohem 16">
            <a:hlinkClick r:id="rId4" action="ppaction://hlinksldjump"/>
          </p:cNvPr>
          <p:cNvSpPr/>
          <p:nvPr/>
        </p:nvSpPr>
        <p:spPr>
          <a:xfrm>
            <a:off x="104242" y="2708920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Stonka 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19" name="Obdélník s odříznutým příčným rohem 18">
            <a:hlinkClick r:id="rId5" action="ppaction://hlinksldjump"/>
          </p:cNvPr>
          <p:cNvSpPr/>
          <p:nvPr/>
        </p:nvSpPr>
        <p:spPr>
          <a:xfrm>
            <a:off x="104242" y="4077072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Srdce </a:t>
            </a:r>
          </a:p>
        </p:txBody>
      </p:sp>
      <p:sp>
        <p:nvSpPr>
          <p:cNvPr id="21" name="Obdélník s odříznutým příčným rohem 20">
            <a:hlinkClick r:id="rId6" action="ppaction://hlinksldjump"/>
          </p:cNvPr>
          <p:cNvSpPr/>
          <p:nvPr/>
        </p:nvSpPr>
        <p:spPr>
          <a:xfrm>
            <a:off x="104242" y="5445224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VEDNÉ DISCIPLÍNY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3" name="Obdélník s odříznutým příčným rohem 22">
            <a:hlinkClick r:id="rId7" action="ppaction://hlinksldjump"/>
          </p:cNvPr>
          <p:cNvSpPr/>
          <p:nvPr/>
        </p:nvSpPr>
        <p:spPr>
          <a:xfrm>
            <a:off x="6516496" y="1340768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BIOLÓGOVIA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5" name="Obdélník s odříznutým příčným rohem 24">
            <a:hlinkClick r:id="rId9" action="ppaction://hlinksldjump"/>
          </p:cNvPr>
          <p:cNvSpPr/>
          <p:nvPr/>
        </p:nvSpPr>
        <p:spPr>
          <a:xfrm>
            <a:off x="6516496" y="2708920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Transport látok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7" name="Obdélník s odříznutým příčným rohem 26">
            <a:hlinkClick r:id="rId10" action="ppaction://hlinksldjump"/>
          </p:cNvPr>
          <p:cNvSpPr/>
          <p:nvPr/>
        </p:nvSpPr>
        <p:spPr>
          <a:xfrm>
            <a:off x="6516496" y="4077072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???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9" name="Obdélník s odříznutým příčným rohem 28">
            <a:hlinkClick r:id="rId11" action="ppaction://hlinksldjump"/>
          </p:cNvPr>
          <p:cNvSpPr/>
          <p:nvPr/>
        </p:nvSpPr>
        <p:spPr>
          <a:xfrm>
            <a:off x="6516496" y="5445224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???</a:t>
            </a:r>
            <a:endParaRPr lang="sk-SK" sz="2400" b="1" dirty="0">
              <a:solidFill>
                <a:schemeClr val="tx1"/>
              </a:solidFill>
            </a:endParaRPr>
          </a:p>
        </p:txBody>
      </p:sp>
      <p:pic>
        <p:nvPicPr>
          <p:cNvPr id="30" name="Obrázek 29" descr="Výřez obrazovky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340767"/>
            <a:ext cx="2082548" cy="1404207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pic>
        <p:nvPicPr>
          <p:cNvPr id="3" name="Obrázek 2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114" y="3645024"/>
            <a:ext cx="576064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50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19" grpId="0" animBg="1"/>
      <p:bldP spid="21" grpId="0" animBg="1"/>
      <p:bldP spid="23" grpId="0" animBg="1"/>
      <p:bldP spid="25" grpId="0" animBg="1"/>
      <p:bldP spid="27" grpId="0" animBg="1"/>
      <p:bldP spid="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Čo je SYRYNX?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Dýchanie 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17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57563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Uveďte 2 funkcie stonky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STONKA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17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Ktorá cieva vychádza z pravej komory?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Srdce 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17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Ako sa nazýva veda zaoberajúca sa správaním živočíchov? 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VEDNÉ DISCIPLÍNY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17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Kto ABO systém?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Biológovia 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17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Vymenujte čo patrí k aktívnemu transportu látok medzi bunkou a prostredím.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Transport látok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17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Čo je OKOSTICA?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???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17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PTYALÍN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???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17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b="1" dirty="0" smtClean="0">
                <a:solidFill>
                  <a:schemeClr val="bg1"/>
                </a:solidFill>
              </a:rPr>
              <a:t>BIOLOGICKÉ  MIŠ - MAŠ</a:t>
            </a:r>
            <a:endParaRPr lang="sk-SK" b="1" dirty="0">
              <a:solidFill>
                <a:schemeClr val="bg1"/>
              </a:solidFill>
            </a:endParaRPr>
          </a:p>
        </p:txBody>
      </p:sp>
      <p:sp>
        <p:nvSpPr>
          <p:cNvPr id="4" name="Obdélník se zakulaceným příčným rohem 3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Čo je KORMUS?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2" name="Osmiúhelník 1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1" name="Osmiúhelník 1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0" name="Osmiúhelník 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9" name="Osmiúhelník 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smiúhelník 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7" name="Osmiúhelník 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6" name="Osmiúhelník 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Osmiúhelník 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13" name="Obrázek 12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14" name="Pravidelný päťuholník 13"/>
          <p:cNvSpPr/>
          <p:nvPr/>
        </p:nvSpPr>
        <p:spPr>
          <a:xfrm rot="1986395">
            <a:off x="7357082" y="5366160"/>
            <a:ext cx="1857388" cy="1071570"/>
          </a:xfrm>
          <a:prstGeom prst="pent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 smtClean="0"/>
              <a:t>BIO duel</a:t>
            </a:r>
            <a:endParaRPr lang="sk-SK" sz="3200" b="1" dirty="0"/>
          </a:p>
        </p:txBody>
      </p:sp>
    </p:spTree>
    <p:extLst>
      <p:ext uri="{BB962C8B-B14F-4D97-AF65-F5344CB8AC3E}">
        <p14:creationId xmlns:p14="http://schemas.microsoft.com/office/powerpoint/2010/main" val="218370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3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6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8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1" grpId="0" animBg="1"/>
      <p:bldP spid="10" grpId="0" animBg="1"/>
      <p:bldP spid="9" grpId="0" animBg="1"/>
      <p:bldP spid="8" grpId="0" animBg="1"/>
      <p:bldP spid="7" grpId="0" animBg="1"/>
      <p:bldP spid="6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Do ktorej </a:t>
            </a:r>
            <a:r>
              <a:rPr lang="sk-SK" sz="3200" b="1" smtClean="0">
                <a:solidFill>
                  <a:schemeClr val="tx1"/>
                </a:solidFill>
              </a:rPr>
              <a:t>triedy stavovcov </a:t>
            </a:r>
            <a:r>
              <a:rPr lang="sk-SK" sz="3200" b="1" dirty="0" smtClean="0">
                <a:solidFill>
                  <a:schemeClr val="tx1"/>
                </a:solidFill>
              </a:rPr>
              <a:t>patrí korytnačka?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BIOLOGICKÉ  MIŠ - MAŠ</a:t>
            </a:r>
            <a:endParaRPr lang="sk-SK" b="1" dirty="0">
              <a:solidFill>
                <a:schemeClr val="bg1"/>
              </a:solidFill>
            </a:endParaRPr>
          </a:p>
        </p:txBody>
      </p:sp>
      <p:sp>
        <p:nvSpPr>
          <p:cNvPr id="23" name="Pravidelný päťuholník 22"/>
          <p:cNvSpPr/>
          <p:nvPr/>
        </p:nvSpPr>
        <p:spPr>
          <a:xfrm rot="1986395">
            <a:off x="7357082" y="5366160"/>
            <a:ext cx="1857388" cy="1071570"/>
          </a:xfrm>
          <a:prstGeom prst="pent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 smtClean="0"/>
              <a:t>BIO duel</a:t>
            </a:r>
            <a:endParaRPr lang="sk-SK" sz="3200" b="1" dirty="0"/>
          </a:p>
        </p:txBody>
      </p:sp>
    </p:spTree>
    <p:extLst>
      <p:ext uri="{BB962C8B-B14F-4D97-AF65-F5344CB8AC3E}">
        <p14:creationId xmlns:p14="http://schemas.microsoft.com/office/powerpoint/2010/main" val="237478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Kde sa nachádza MUCÍN + AKÚ MÁ FUNKCIU?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Tráviaca sústava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Čo je HRVOĽ + VÝZNAM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Tráviaca sústava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23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Ktorý cicavec prespí 22 hodín?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Zaujímavosti z ríše zvierat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Ktorý živočích dokáže prežiť niekoľko hodín bez hlavy?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err="1" smtClean="0">
                <a:solidFill>
                  <a:schemeClr val="bg1"/>
                </a:solidFill>
              </a:rPr>
              <a:t>Zaujimavostí</a:t>
            </a:r>
            <a:r>
              <a:rPr lang="sk-SK" b="1" dirty="0" smtClean="0">
                <a:solidFill>
                  <a:schemeClr val="bg1"/>
                </a:solidFill>
              </a:rPr>
              <a:t> z ríše zvierat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VZDUŠNÉ VAKY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DÝCHACIA SÚSTAVA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cb7f127f297e33472b8e45b5d0e3388ad8383"/>
</p:tagLst>
</file>

<file path=ppt/theme/theme1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909</TotalTime>
  <Words>463</Words>
  <Application>Microsoft Office PowerPoint</Application>
  <PresentationFormat>Prezentácia na obrazovke (4:3)</PresentationFormat>
  <Paragraphs>273</Paragraphs>
  <Slides>28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28</vt:i4>
      </vt:variant>
    </vt:vector>
  </HeadingPairs>
  <TitlesOfParts>
    <vt:vector size="29" baseType="lpstr">
      <vt:lpstr>Motiv systému Office</vt:lpstr>
      <vt:lpstr>Prezentácia programu PowerPoint</vt:lpstr>
      <vt:lpstr>VÝBER TÉM PRVÉHO KOLA</vt:lpstr>
      <vt:lpstr>BIOLOGICKÉ  MIŠ - MAŠ</vt:lpstr>
      <vt:lpstr>BIOLOGICKÉ  MIŠ - MAŠ</vt:lpstr>
      <vt:lpstr>Tráviaca sústava</vt:lpstr>
      <vt:lpstr>Tráviaca sústava</vt:lpstr>
      <vt:lpstr>Zaujímavosti z ríše zvierat</vt:lpstr>
      <vt:lpstr>Zaujimavostí z ríše zvierat</vt:lpstr>
      <vt:lpstr>DÝCHACIA SÚSTAVA</vt:lpstr>
      <vt:lpstr>Dýchacia sústava</vt:lpstr>
      <vt:lpstr>POHYB ŽIVOČÍCHOV</vt:lpstr>
      <vt:lpstr>POHYB ŽIVOČÍCHOV</vt:lpstr>
      <vt:lpstr>KOSTRA</vt:lpstr>
      <vt:lpstr>KOSTRA</vt:lpstr>
      <vt:lpstr>Biológia na písmeno P-</vt:lpstr>
      <vt:lpstr>Biológia na písmeno P-</vt:lpstr>
      <vt:lpstr>Bunka</vt:lpstr>
      <vt:lpstr>Bunka</vt:lpstr>
      <vt:lpstr>Prezentácia programu PowerPoint</vt:lpstr>
      <vt:lpstr>VÝBER TÉM DRUHÉHO KOLA</vt:lpstr>
      <vt:lpstr>Dýchanie </vt:lpstr>
      <vt:lpstr>STONKA</vt:lpstr>
      <vt:lpstr>Srdce </vt:lpstr>
      <vt:lpstr>VEDNÉ DISCIPLÍNY</vt:lpstr>
      <vt:lpstr>Biológovia </vt:lpstr>
      <vt:lpstr>Transport látok</vt:lpstr>
      <vt:lpstr>???</vt:lpstr>
      <vt:lpstr>???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ASUS2012_03</dc:creator>
  <cp:lastModifiedBy>Guest</cp:lastModifiedBy>
  <cp:revision>157</cp:revision>
  <dcterms:created xsi:type="dcterms:W3CDTF">2013-10-02T05:42:02Z</dcterms:created>
  <dcterms:modified xsi:type="dcterms:W3CDTF">2017-12-21T11:43:07Z</dcterms:modified>
</cp:coreProperties>
</file>