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84" r:id="rId8"/>
    <p:sldId id="261" r:id="rId9"/>
    <p:sldId id="262" r:id="rId10"/>
    <p:sldId id="283" r:id="rId11"/>
    <p:sldId id="264" r:id="rId12"/>
    <p:sldId id="263" r:id="rId13"/>
    <p:sldId id="265" r:id="rId14"/>
    <p:sldId id="280" r:id="rId15"/>
    <p:sldId id="267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5A8A3A-E762-47B0-AC62-CFA3E533F728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836712"/>
            <a:ext cx="8964488" cy="244827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8000" dirty="0" smtClean="0"/>
              <a:t>Dýchacia  sústava</a:t>
            </a:r>
            <a:endParaRPr lang="sk-SK" sz="8000" dirty="0"/>
          </a:p>
        </p:txBody>
      </p:sp>
      <p:pic>
        <p:nvPicPr>
          <p:cNvPr id="4" name="Obrázok 3" descr="412261_pluca-astma-dychanie-dychaci-ustroj-choroba-telo-clovek-ludske-telo-cr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3356992"/>
            <a:ext cx="5967626" cy="350100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571736" y="285728"/>
            <a:ext cx="375455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Dýchanie = respirácia 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038a7d5836_98700121_o2.jpg"/>
          <p:cNvPicPr>
            <a:picLocks noChangeAspect="1"/>
          </p:cNvPicPr>
          <p:nvPr/>
        </p:nvPicPr>
        <p:blipFill>
          <a:blip r:embed="rId2" cstate="print"/>
          <a:srcRect b="50000"/>
          <a:stretch>
            <a:fillRect/>
          </a:stretch>
        </p:blipFill>
        <p:spPr>
          <a:xfrm>
            <a:off x="3786182" y="3348512"/>
            <a:ext cx="5357818" cy="350948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84" y="0"/>
            <a:ext cx="2286016" cy="195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0" y="714356"/>
            <a:ext cx="723627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Súčasťou hrtanu </a:t>
            </a:r>
            <a:r>
              <a:rPr lang="sk-SK" sz="2800" dirty="0" smtClean="0"/>
              <a:t>je zúžené miesto -</a:t>
            </a:r>
            <a:r>
              <a:rPr lang="sk-SK" sz="2800" dirty="0" smtClean="0"/>
              <a:t> </a:t>
            </a:r>
            <a:r>
              <a:rPr lang="sk-SK" sz="2800" dirty="0" smtClean="0"/>
              <a:t>hlasivky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0" y="2500306"/>
            <a:ext cx="760015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Štítna chrupka hrtanu býva u mužov výrazná a</a:t>
            </a:r>
          </a:p>
          <a:p>
            <a:r>
              <a:rPr lang="sk-SK" sz="2800" dirty="0" smtClean="0"/>
              <a:t>vytvára tzv. ohryzok </a:t>
            </a:r>
            <a:endParaRPr lang="sk-SK" sz="2800" dirty="0"/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2786050" y="3286124"/>
            <a:ext cx="2643206" cy="1928826"/>
          </a:xfrm>
          <a:prstGeom prst="straightConnector1">
            <a:avLst/>
          </a:prstGeom>
          <a:ln w="698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0" y="5929330"/>
            <a:ext cx="676178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Funkcia hrtanu</a:t>
            </a:r>
            <a:r>
              <a:rPr lang="sk-SK" sz="2800" dirty="0" smtClean="0"/>
              <a:t>: tvorba hlasu a dýchanie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Priedušnica 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500034" y="1643050"/>
            <a:ext cx="6304002" cy="4525963"/>
          </a:xfrm>
          <a:prstGeom prst="rect">
            <a:avLst/>
          </a:prstGeom>
          <a:noFill/>
        </p:spPr>
      </p:pic>
      <p:pic>
        <p:nvPicPr>
          <p:cNvPr id="5" name="Obrázok 4" descr="pri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72648" y="214290"/>
            <a:ext cx="3371352" cy="3356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Priedušky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1038999" y="1600200"/>
            <a:ext cx="6304002" cy="4525963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827584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10800000">
            <a:off x="4355976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323528" y="4221088"/>
            <a:ext cx="2232248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priedušničky</a:t>
            </a:r>
            <a:endParaRPr lang="sk-SK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PĽÚCA</a:t>
            </a:r>
            <a:endParaRPr lang="sk-SK" b="1" dirty="0"/>
          </a:p>
        </p:txBody>
      </p:sp>
      <p:pic>
        <p:nvPicPr>
          <p:cNvPr id="4" name="Zástupný symbol obsahu 3" descr="17328-pluca-clanok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lum bright="-35000" contrast="24000"/>
          </a:blip>
          <a:stretch>
            <a:fillRect/>
          </a:stretch>
        </p:blipFill>
        <p:spPr>
          <a:xfrm>
            <a:off x="611560" y="1340768"/>
            <a:ext cx="7272808" cy="5462343"/>
          </a:xfrm>
        </p:spPr>
      </p:pic>
      <p:pic>
        <p:nvPicPr>
          <p:cNvPr id="5" name="Obrázok 4" descr="pluca.gif"/>
          <p:cNvPicPr>
            <a:picLocks noChangeAspect="1"/>
          </p:cNvPicPr>
          <p:nvPr/>
        </p:nvPicPr>
        <p:blipFill>
          <a:blip r:embed="rId3" cstate="print"/>
          <a:srcRect l="13513" t="5405" r="10811" b="10811"/>
          <a:stretch>
            <a:fillRect/>
          </a:stretch>
        </p:blipFill>
        <p:spPr>
          <a:xfrm>
            <a:off x="1691680" y="1340768"/>
            <a:ext cx="4824536" cy="534145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948264" y="1844824"/>
            <a:ext cx="21643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Tvar : ???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0" y="1556792"/>
            <a:ext cx="36888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Počet lalokov : ??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7092280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843370" y="3573016"/>
            <a:ext cx="23006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Farba: ???</a:t>
            </a:r>
            <a:endParaRPr lang="sk-SK" sz="32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268760"/>
            <a:ext cx="5616624" cy="544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Pneumotorax | DHZ Leopold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642918"/>
            <a:ext cx="8523099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fajčeni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4365104"/>
            <a:ext cx="4320480" cy="2448272"/>
          </a:xfrm>
          <a:prstGeom prst="rect">
            <a:avLst/>
          </a:prstGeom>
        </p:spPr>
      </p:pic>
      <p:pic>
        <p:nvPicPr>
          <p:cNvPr id="5" name="Obrázok 4" descr="plu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32656"/>
            <a:ext cx="8421824" cy="4028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Funkcia: ???</a:t>
            </a:r>
            <a:endParaRPr lang="sk-SK" b="1" dirty="0"/>
          </a:p>
        </p:txBody>
      </p:sp>
      <p:pic>
        <p:nvPicPr>
          <p:cNvPr id="4" name="Zástupný symbol obsahu 3" descr="siluet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0364" y="1142984"/>
            <a:ext cx="2262982" cy="4525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6" name="BlokTextu 5"/>
          <p:cNvSpPr txBox="1"/>
          <p:nvPr/>
        </p:nvSpPr>
        <p:spPr>
          <a:xfrm rot="19537895">
            <a:off x="827960" y="2013030"/>
            <a:ext cx="833883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O</a:t>
            </a:r>
            <a:r>
              <a:rPr lang="sk-SK" sz="4400" baseline="-25000" dirty="0" smtClean="0"/>
              <a:t>2</a:t>
            </a:r>
            <a:endParaRPr lang="sk-SK" sz="4400" dirty="0"/>
          </a:p>
        </p:txBody>
      </p:sp>
      <p:sp>
        <p:nvSpPr>
          <p:cNvPr id="7" name="Šípka doprava 6"/>
          <p:cNvSpPr/>
          <p:nvPr/>
        </p:nvSpPr>
        <p:spPr>
          <a:xfrm>
            <a:off x="1763688" y="1988840"/>
            <a:ext cx="1800200" cy="5760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 rot="1555918">
            <a:off x="7134731" y="2095026"/>
            <a:ext cx="133562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/>
              <a:t>CO</a:t>
            </a:r>
            <a:r>
              <a:rPr lang="sk-SK" sz="4800" baseline="-25000" dirty="0" smtClean="0"/>
              <a:t>2</a:t>
            </a:r>
            <a:endParaRPr lang="sk-SK" sz="4800" dirty="0"/>
          </a:p>
        </p:txBody>
      </p:sp>
      <p:sp>
        <p:nvSpPr>
          <p:cNvPr id="9" name="Šípka doprava 8"/>
          <p:cNvSpPr/>
          <p:nvPr/>
        </p:nvSpPr>
        <p:spPr>
          <a:xfrm>
            <a:off x="4932040" y="2132856"/>
            <a:ext cx="2160240" cy="7920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714348" y="5357826"/>
            <a:ext cx="7459093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-Dýchacia sústava zabezpečuje prísun kyslíka (O2) a </a:t>
            </a:r>
          </a:p>
          <a:p>
            <a:r>
              <a:rPr lang="sk-SK" sz="2400" dirty="0" smtClean="0"/>
              <a:t>Odstraňovanie oxidu uhličitého (CO2) 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85010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DÝCHANIE poznáme:</a:t>
            </a:r>
            <a:endParaRPr lang="sk-SK" b="1" dirty="0"/>
          </a:p>
        </p:txBody>
      </p:sp>
      <p:pic>
        <p:nvPicPr>
          <p:cNvPr id="4" name="Obrázok 3" descr="dychanie1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11560" y="1052736"/>
            <a:ext cx="7596336" cy="5668036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285720" y="3000372"/>
            <a:ext cx="360040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a.)vonkajšie</a:t>
            </a:r>
            <a:endParaRPr lang="sk-SK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572000" y="3000372"/>
            <a:ext cx="360040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b.)vnútorné</a:t>
            </a:r>
            <a:endParaRPr lang="sk-SK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Šípka dolu 6"/>
          <p:cNvSpPr/>
          <p:nvPr/>
        </p:nvSpPr>
        <p:spPr>
          <a:xfrm>
            <a:off x="2123728" y="980728"/>
            <a:ext cx="936104" cy="187676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5436096" y="1052736"/>
            <a:ext cx="936104" cy="1947636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0" y="4429132"/>
            <a:ext cx="397576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=výmena dýchacích plynov </a:t>
            </a:r>
          </a:p>
          <a:p>
            <a:r>
              <a:rPr lang="sk-SK" sz="2400" dirty="0" smtClean="0"/>
              <a:t>medzi krvou a pľúcami </a:t>
            </a:r>
            <a:endParaRPr lang="sk-SK" sz="2400" dirty="0"/>
          </a:p>
        </p:txBody>
      </p:sp>
      <p:sp>
        <p:nvSpPr>
          <p:cNvPr id="10" name="BlokTextu 9"/>
          <p:cNvSpPr txBox="1"/>
          <p:nvPr/>
        </p:nvSpPr>
        <p:spPr>
          <a:xfrm>
            <a:off x="4500562" y="4429132"/>
            <a:ext cx="397576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=výmena dýchacích plynov </a:t>
            </a:r>
          </a:p>
          <a:p>
            <a:r>
              <a:rPr lang="sk-SK" sz="2400" dirty="0" smtClean="0"/>
              <a:t>medzi krvou a bunkami 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72008"/>
            <a:ext cx="7467600" cy="98072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Dýchacie cesty: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57158" y="1214422"/>
            <a:ext cx="8454559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=zabezpečujú spojenie medzi vonkajším prostredím</a:t>
            </a:r>
          </a:p>
          <a:p>
            <a:r>
              <a:rPr lang="sk-SK" sz="2800" dirty="0" smtClean="0"/>
              <a:t>a pľúcami</a:t>
            </a:r>
            <a:endParaRPr lang="sk-SK" sz="2800" dirty="0"/>
          </a:p>
        </p:txBody>
      </p:sp>
      <p:pic>
        <p:nvPicPr>
          <p:cNvPr id="5" name="Picture 7" descr="H:\OBRÁZKY ANIMÁCIE POZADIA\obrázky - ľudské telo\obrázky-dýchanie\gwg - kóp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76872"/>
            <a:ext cx="4104456" cy="410445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51520" y="3284984"/>
            <a:ext cx="28911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Vonkašie</a:t>
            </a:r>
            <a:r>
              <a:rPr lang="sk-SK" sz="2400" dirty="0" smtClean="0"/>
              <a:t> prostredie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2843808" y="4653136"/>
            <a:ext cx="28392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vnútorné prostredie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I.Horné</a:t>
            </a:r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dýchacie cesty- </a:t>
            </a:r>
            <a:r>
              <a:rPr lang="sk-SK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patria k ním:</a:t>
            </a:r>
            <a:endParaRPr lang="sk-SK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7" descr="H:\OBRÁZKY ANIMÁCIE POZADIA\obrázky - ľudské telo\obrázky-dýchanie\gwg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5688632" cy="5688632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>
            <a:off x="1187624" y="1844824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11058439">
            <a:off x="3881624" y="2204647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357158" y="1643050"/>
            <a:ext cx="247535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1.Nosová dutina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4929190" y="2428868"/>
            <a:ext cx="197842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2. Nosohltan</a:t>
            </a:r>
            <a:r>
              <a:rPr lang="sk-SK" dirty="0" smtClean="0"/>
              <a:t>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58138" cy="72547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200" b="1" dirty="0" smtClean="0"/>
              <a:t>NOSOVÁ DUTINA</a:t>
            </a:r>
            <a:endParaRPr lang="sk-SK" sz="32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880" y="1142984"/>
            <a:ext cx="89151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dĺžnik 4"/>
          <p:cNvSpPr/>
          <p:nvPr/>
        </p:nvSpPr>
        <p:spPr>
          <a:xfrm>
            <a:off x="857224" y="3500438"/>
            <a:ext cx="28575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7572396" y="1357298"/>
            <a:ext cx="1071570" cy="7858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28596" y="1285860"/>
            <a:ext cx="47541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-NA JEJ ZAČIATKU SÚ NOSOVÉ OTVORY</a:t>
            </a:r>
            <a:endParaRPr lang="sk-SK" b="1" dirty="0"/>
          </a:p>
        </p:txBody>
      </p:sp>
      <p:sp>
        <p:nvSpPr>
          <p:cNvPr id="8" name="Obdĺžnik 7"/>
          <p:cNvSpPr/>
          <p:nvPr/>
        </p:nvSpPr>
        <p:spPr>
          <a:xfrm>
            <a:off x="500034" y="2285992"/>
            <a:ext cx="3429024" cy="10001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1009624" y="3652838"/>
            <a:ext cx="28575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428596" y="4071942"/>
            <a:ext cx="348845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-má 2 </a:t>
            </a:r>
            <a:r>
              <a:rPr lang="sk-SK" b="1" dirty="0" smtClean="0"/>
              <a:t>častí (oblastí):</a:t>
            </a:r>
            <a:endParaRPr lang="sk-SK" b="1" dirty="0" smtClean="0"/>
          </a:p>
          <a:p>
            <a:r>
              <a:rPr lang="sk-SK" b="1" dirty="0" smtClean="0"/>
              <a:t>      a.)čuchovú </a:t>
            </a:r>
            <a:r>
              <a:rPr lang="sk-SK" b="1" dirty="0" smtClean="0"/>
              <a:t>– na strope</a:t>
            </a:r>
            <a:endParaRPr lang="sk-SK" b="1" dirty="0" smtClean="0"/>
          </a:p>
          <a:p>
            <a:r>
              <a:rPr lang="sk-SK" b="1" dirty="0" smtClean="0"/>
              <a:t>      b.)</a:t>
            </a:r>
            <a:r>
              <a:rPr lang="sk-SK" b="1" dirty="0" smtClean="0"/>
              <a:t>dýchaciu – ostatná časť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NOSOHLTAN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57158" y="285728"/>
            <a:ext cx="7758138" cy="7254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dirty="0" smtClean="0"/>
              <a:t>NOSOHLTAN</a:t>
            </a:r>
            <a:endParaRPr kumimoji="0" lang="sk-SK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38299"/>
          <a:stretch>
            <a:fillRect/>
          </a:stretch>
        </p:blipFill>
        <p:spPr bwMode="auto">
          <a:xfrm>
            <a:off x="3643306" y="285728"/>
            <a:ext cx="550069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Šípka doprava 5"/>
          <p:cNvSpPr/>
          <p:nvPr/>
        </p:nvSpPr>
        <p:spPr>
          <a:xfrm rot="2861932" flipV="1">
            <a:off x="2726603" y="1830398"/>
            <a:ext cx="3687828" cy="1253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0" y="1785926"/>
            <a:ext cx="44037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</a:t>
            </a:r>
            <a:r>
              <a:rPr lang="sk-SK" b="1" dirty="0" smtClean="0"/>
              <a:t>rižujú sa tu dýchacie a tráviace cesty</a:t>
            </a:r>
            <a:endParaRPr lang="sk-SK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II.Dolné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dýchacie cesty: </a:t>
            </a:r>
            <a:r>
              <a:rPr lang="sk-SK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patrí k ním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971600" y="1600199"/>
            <a:ext cx="7127995" cy="5117549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>
            <a:off x="2285984" y="1785926"/>
            <a:ext cx="2095642" cy="2857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877727">
            <a:off x="896036" y="3229006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10800000">
            <a:off x="6572264" y="5000636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0042106">
            <a:off x="5516932" y="2990679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3923928" y="1268760"/>
            <a:ext cx="108395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hrtan</a:t>
            </a:r>
            <a:endParaRPr lang="sk-SK" sz="28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285720" y="1643050"/>
            <a:ext cx="24288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/>
              <a:t>priedušnica</a:t>
            </a:r>
            <a:endParaRPr lang="sk-SK" sz="2800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0" y="2714620"/>
            <a:ext cx="24288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/>
              <a:t>priedušky</a:t>
            </a:r>
            <a:endParaRPr lang="sk-SK" sz="2800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6500826" y="2500306"/>
            <a:ext cx="24288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/>
              <a:t>priedušničky</a:t>
            </a:r>
            <a:endParaRPr lang="sk-SK" sz="2800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7929522" y="4929198"/>
            <a:ext cx="121447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/>
              <a:t>pľúca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86409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/>
              <a:t>HRTAN</a:t>
            </a:r>
            <a:endParaRPr lang="sk-SK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7265"/>
          <a:stretch>
            <a:fillRect/>
          </a:stretch>
        </p:blipFill>
        <p:spPr bwMode="auto">
          <a:xfrm>
            <a:off x="5715008" y="949503"/>
            <a:ext cx="3071834" cy="59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500034" y="1357298"/>
            <a:ext cx="378180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-dutý dýchací orgán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500034" y="2143116"/>
            <a:ext cx="530626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uloženie: na prednej strane krku</a:t>
            </a:r>
            <a:endParaRPr lang="sk-SK" sz="2800" dirty="0"/>
          </a:p>
        </p:txBody>
      </p:sp>
      <p:sp>
        <p:nvSpPr>
          <p:cNvPr id="12" name="BlokTextu 11"/>
          <p:cNvSpPr txBox="1"/>
          <p:nvPr/>
        </p:nvSpPr>
        <p:spPr>
          <a:xfrm>
            <a:off x="571472" y="3000372"/>
            <a:ext cx="4283545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Tvorený chrupkami</a:t>
            </a:r>
          </a:p>
          <a:p>
            <a:r>
              <a:rPr lang="sk-SK" sz="2800" dirty="0" smtClean="0"/>
              <a:t>(najväčšia štítna chrupka)</a:t>
            </a:r>
            <a:endParaRPr lang="sk-SK" sz="2800" dirty="0"/>
          </a:p>
        </p:txBody>
      </p:sp>
      <p:sp>
        <p:nvSpPr>
          <p:cNvPr id="13" name="Šípka doprava 12"/>
          <p:cNvSpPr/>
          <p:nvPr/>
        </p:nvSpPr>
        <p:spPr>
          <a:xfrm>
            <a:off x="4714876" y="3357562"/>
            <a:ext cx="1785950" cy="5715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398</TotalTime>
  <Words>190</Words>
  <Application>Microsoft Office PowerPoint</Application>
  <PresentationFormat>Prezentácia na obrazovke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Technický</vt:lpstr>
      <vt:lpstr>Dýchacia  sústava</vt:lpstr>
      <vt:lpstr>Funkcia: ???</vt:lpstr>
      <vt:lpstr>DÝCHANIE poznáme:</vt:lpstr>
      <vt:lpstr>Dýchacie cesty:</vt:lpstr>
      <vt:lpstr>I.Horné dýchacie cesty- patria k ním:</vt:lpstr>
      <vt:lpstr>NOSOVÁ DUTINA</vt:lpstr>
      <vt:lpstr>NOSOHLTAN</vt:lpstr>
      <vt:lpstr>II.Dolné dýchacie cesty: patrí k ním:</vt:lpstr>
      <vt:lpstr>HRTAN</vt:lpstr>
      <vt:lpstr>Snímka 10</vt:lpstr>
      <vt:lpstr>Priedušnica </vt:lpstr>
      <vt:lpstr>Priedušky</vt:lpstr>
      <vt:lpstr>PĽÚCA</vt:lpstr>
      <vt:lpstr>Snímka 14</vt:lpstr>
      <vt:lpstr>Snímka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Dýchacia  sústava</dc:title>
  <dc:creator>PC</dc:creator>
  <cp:lastModifiedBy>hp</cp:lastModifiedBy>
  <cp:revision>90</cp:revision>
  <dcterms:created xsi:type="dcterms:W3CDTF">2014-11-01T22:56:07Z</dcterms:created>
  <dcterms:modified xsi:type="dcterms:W3CDTF">2021-02-19T10:28:17Z</dcterms:modified>
</cp:coreProperties>
</file>