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467BB-3959-422E-B3C8-F125EFC74655}" type="datetimeFigureOut">
              <a:rPr lang="sk-SK" smtClean="0"/>
              <a:t>8.4.2018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AC66-CCEA-4832-BB7C-9EDAB5BE2F00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9507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467BB-3959-422E-B3C8-F125EFC74655}" type="datetimeFigureOut">
              <a:rPr lang="sk-SK" smtClean="0"/>
              <a:t>8.4.2018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AC66-CCEA-4832-BB7C-9EDAB5BE2F00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01854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467BB-3959-422E-B3C8-F125EFC74655}" type="datetimeFigureOut">
              <a:rPr lang="sk-SK" smtClean="0"/>
              <a:t>8.4.2018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AC66-CCEA-4832-BB7C-9EDAB5BE2F00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94591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467BB-3959-422E-B3C8-F125EFC74655}" type="datetimeFigureOut">
              <a:rPr lang="sk-SK" smtClean="0"/>
              <a:t>8.4.2018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AC66-CCEA-4832-BB7C-9EDAB5BE2F00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09672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467BB-3959-422E-B3C8-F125EFC74655}" type="datetimeFigureOut">
              <a:rPr lang="sk-SK" smtClean="0"/>
              <a:t>8.4.2018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AC66-CCEA-4832-BB7C-9EDAB5BE2F00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40673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467BB-3959-422E-B3C8-F125EFC74655}" type="datetimeFigureOut">
              <a:rPr lang="sk-SK" smtClean="0"/>
              <a:t>8.4.2018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AC66-CCEA-4832-BB7C-9EDAB5BE2F00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4834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467BB-3959-422E-B3C8-F125EFC74655}" type="datetimeFigureOut">
              <a:rPr lang="sk-SK" smtClean="0"/>
              <a:t>8.4.2018</a:t>
            </a:fld>
            <a:endParaRPr lang="sk-SK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AC66-CCEA-4832-BB7C-9EDAB5BE2F00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0992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467BB-3959-422E-B3C8-F125EFC74655}" type="datetimeFigureOut">
              <a:rPr lang="sk-SK" smtClean="0"/>
              <a:t>8.4.2018</a:t>
            </a:fld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AC66-CCEA-4832-BB7C-9EDAB5BE2F00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4307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467BB-3959-422E-B3C8-F125EFC74655}" type="datetimeFigureOut">
              <a:rPr lang="sk-SK" smtClean="0"/>
              <a:t>8.4.2018</a:t>
            </a:fld>
            <a:endParaRPr lang="sk-SK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AC66-CCEA-4832-BB7C-9EDAB5BE2F00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76665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467BB-3959-422E-B3C8-F125EFC74655}" type="datetimeFigureOut">
              <a:rPr lang="sk-SK" smtClean="0"/>
              <a:t>8.4.2018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AC66-CCEA-4832-BB7C-9EDAB5BE2F00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5685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467BB-3959-422E-B3C8-F125EFC74655}" type="datetimeFigureOut">
              <a:rPr lang="sk-SK" smtClean="0"/>
              <a:t>8.4.2018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AC66-CCEA-4832-BB7C-9EDAB5BE2F00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16373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467BB-3959-422E-B3C8-F125EFC74655}" type="datetimeFigureOut">
              <a:rPr lang="sk-SK" smtClean="0"/>
              <a:t>8.4.2018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AC66-CCEA-4832-BB7C-9EDAB5BE2F00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73417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5.png"/><Relationship Id="rId4" Type="http://schemas.openxmlformats.org/officeDocument/2006/relationships/image" Target="../media/image30.png"/><Relationship Id="rId9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3999" y="1122362"/>
            <a:ext cx="10035821" cy="3102797"/>
          </a:xfrm>
        </p:spPr>
        <p:txBody>
          <a:bodyPr>
            <a:normAutofit fontScale="90000"/>
          </a:bodyPr>
          <a:lstStyle/>
          <a:p>
            <a:r>
              <a:rPr lang="sk-SK" sz="8900" b="1" dirty="0" smtClean="0">
                <a:latin typeface="+mn-lt"/>
              </a:rPr>
              <a:t>DEFINIČNÝ </a:t>
            </a:r>
            <a:r>
              <a:rPr lang="sk-SK" sz="8900" b="1" dirty="0" smtClean="0">
                <a:latin typeface="+mn-lt"/>
              </a:rPr>
              <a:t>OBOR    </a:t>
            </a:r>
            <a:r>
              <a:rPr lang="sk-SK" sz="8900" b="1" dirty="0" smtClean="0">
                <a:latin typeface="+mn-lt"/>
              </a:rPr>
              <a:t>D(f) </a:t>
            </a:r>
            <a:r>
              <a:rPr lang="sk-SK" b="1" dirty="0" smtClean="0">
                <a:latin typeface="+mn-lt"/>
              </a:rPr>
              <a:t/>
            </a:r>
            <a:br>
              <a:rPr lang="sk-SK" b="1" dirty="0" smtClean="0">
                <a:latin typeface="+mn-lt"/>
              </a:rPr>
            </a:br>
            <a:r>
              <a:rPr lang="sk-SK" b="1" dirty="0" smtClean="0">
                <a:latin typeface="+mn-lt"/>
              </a:rPr>
              <a:t/>
            </a:r>
            <a:br>
              <a:rPr lang="sk-SK" b="1" dirty="0" smtClean="0">
                <a:latin typeface="+mn-lt"/>
              </a:rPr>
            </a:br>
            <a:r>
              <a:rPr lang="sk-SK" b="1" dirty="0" smtClean="0">
                <a:latin typeface="+mn-lt"/>
              </a:rPr>
              <a:t>funkcie y = f(x)</a:t>
            </a:r>
            <a:endParaRPr lang="sk-SK" b="1" dirty="0">
              <a:latin typeface="+mn-lt"/>
            </a:endParaRPr>
          </a:p>
        </p:txBody>
      </p:sp>
      <p:sp>
        <p:nvSpPr>
          <p:cNvPr id="4" name="Podnadpis 3"/>
          <p:cNvSpPr>
            <a:spLocks noGrp="1"/>
          </p:cNvSpPr>
          <p:nvPr>
            <p:ph type="subTitle" idx="1"/>
          </p:nvPr>
        </p:nvSpPr>
        <p:spPr>
          <a:xfrm>
            <a:off x="8906932" y="5554134"/>
            <a:ext cx="2652889" cy="1179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2000" b="1" dirty="0"/>
              <a:t>Mgr. Anna </a:t>
            </a:r>
            <a:r>
              <a:rPr lang="sk-SK" sz="2000" b="1" dirty="0" smtClean="0"/>
              <a:t>Černinská</a:t>
            </a:r>
          </a:p>
          <a:p>
            <a:pPr algn="ctr"/>
            <a:r>
              <a:rPr lang="sk-SK" sz="2000" b="1" dirty="0" smtClean="0"/>
              <a:t>SOŠ elektrotechnická</a:t>
            </a:r>
          </a:p>
          <a:p>
            <a:pPr algn="ctr"/>
            <a:r>
              <a:rPr lang="sk-SK" sz="2000" b="1" dirty="0" smtClean="0"/>
              <a:t> Liptovský Hrádok</a:t>
            </a:r>
            <a:endParaRPr lang="sk-SK" sz="2000" b="1" dirty="0"/>
          </a:p>
        </p:txBody>
      </p:sp>
      <p:pic>
        <p:nvPicPr>
          <p:cNvPr id="5" name="Obrázok 4"/>
          <p:cNvPicPr/>
          <p:nvPr/>
        </p:nvPicPr>
        <p:blipFill rotWithShape="1">
          <a:blip r:embed="rId2"/>
          <a:srcRect l="4960" t="17056" r="81981" b="59598"/>
          <a:stretch/>
        </p:blipFill>
        <p:spPr bwMode="auto">
          <a:xfrm>
            <a:off x="11656060" y="0"/>
            <a:ext cx="535940" cy="539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5688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0" y="0"/>
            <a:ext cx="11592000" cy="216000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sk-SK" sz="4800" b="1" u="sng" dirty="0" smtClean="0">
                <a:solidFill>
                  <a:srgbClr val="C00000"/>
                </a:solidFill>
                <a:latin typeface="+mn-lt"/>
              </a:rPr>
              <a:t>Definičný obor D(f) funkcie f</a:t>
            </a:r>
            <a:r>
              <a:rPr lang="sk-SK" sz="4800" b="1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sk-SK" b="1" dirty="0" smtClean="0">
                <a:latin typeface="+mn-lt"/>
              </a:rPr>
              <a:t>- </a:t>
            </a:r>
            <a:r>
              <a:rPr lang="sk-SK" sz="3600" b="1" dirty="0" smtClean="0">
                <a:latin typeface="+mn-lt"/>
              </a:rPr>
              <a:t>množina všetkých nezávisle premenných </a:t>
            </a:r>
            <a:r>
              <a:rPr lang="sk-SK" sz="4000" b="1" dirty="0" smtClean="0">
                <a:solidFill>
                  <a:srgbClr val="C00000"/>
                </a:solidFill>
                <a:latin typeface="+mn-lt"/>
              </a:rPr>
              <a:t>x</a:t>
            </a:r>
            <a:r>
              <a:rPr lang="sk-SK" sz="3600" b="1" dirty="0" smtClean="0">
                <a:latin typeface="+mn-lt"/>
              </a:rPr>
              <a:t>, pre ktoré je funkcia definovaná, t.j. </a:t>
            </a:r>
            <a:r>
              <a:rPr lang="sk-SK" sz="3600" b="1" u="sng" dirty="0" smtClean="0">
                <a:latin typeface="+mn-lt"/>
              </a:rPr>
              <a:t>existuje</a:t>
            </a:r>
            <a:r>
              <a:rPr lang="sk-SK" sz="3600" b="1" dirty="0" smtClean="0">
                <a:latin typeface="+mn-lt"/>
              </a:rPr>
              <a:t> ku nim funkčná hodnota </a:t>
            </a:r>
            <a:r>
              <a:rPr lang="sk-SK" sz="4000" b="1" dirty="0" smtClean="0">
                <a:solidFill>
                  <a:srgbClr val="C00000"/>
                </a:solidFill>
                <a:latin typeface="+mn-lt"/>
              </a:rPr>
              <a:t>y</a:t>
            </a:r>
            <a:r>
              <a:rPr lang="sk-SK" sz="3600" b="1" dirty="0" smtClean="0">
                <a:solidFill>
                  <a:srgbClr val="C00000"/>
                </a:solidFill>
                <a:latin typeface="+mn-lt"/>
              </a:rPr>
              <a:t>.</a:t>
            </a:r>
            <a:endParaRPr lang="sk-SK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0" y="4017347"/>
            <a:ext cx="11592000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sk-SK" sz="3600" dirty="0" smtClean="0"/>
              <a:t>Pri určovaní D(f) je niekedy jednoduchšie nájsť </a:t>
            </a:r>
            <a:r>
              <a:rPr lang="sk-SK" sz="3600" u="sng" dirty="0" smtClean="0"/>
              <a:t>najprv</a:t>
            </a:r>
            <a:r>
              <a:rPr lang="sk-SK" sz="3600" dirty="0" smtClean="0"/>
              <a:t> tie hodnoty premennej x, pre ktoré funkčná hodnota y </a:t>
            </a:r>
            <a:r>
              <a:rPr lang="sk-SK" sz="3600" u="sng" dirty="0" smtClean="0"/>
              <a:t>neexistuje</a:t>
            </a:r>
            <a:r>
              <a:rPr lang="sk-SK" sz="3600" dirty="0" smtClean="0"/>
              <a:t>, t. j. určiť </a:t>
            </a:r>
            <a:r>
              <a:rPr lang="sk-SK" sz="3600" b="1" u="sng" dirty="0" smtClean="0">
                <a:solidFill>
                  <a:srgbClr val="C00000"/>
                </a:solidFill>
              </a:rPr>
              <a:t>podmienky.</a:t>
            </a:r>
            <a:endParaRPr lang="sk-SK" sz="3600" b="1" u="sng" dirty="0">
              <a:solidFill>
                <a:srgbClr val="C00000"/>
              </a:solidFill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157655" y="2506722"/>
            <a:ext cx="118556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3600" dirty="0" smtClean="0"/>
              <a:t>Ak D(f) nie je zadaný, určujeme ho  v súlade s definovaním jednotlivých matematických výrazov v konkrétnej funkcii.</a:t>
            </a:r>
            <a:endParaRPr lang="sk-SK" sz="3600" dirty="0"/>
          </a:p>
        </p:txBody>
      </p:sp>
      <p:pic>
        <p:nvPicPr>
          <p:cNvPr id="7" name="Obrázok 6"/>
          <p:cNvPicPr/>
          <p:nvPr/>
        </p:nvPicPr>
        <p:blipFill rotWithShape="1">
          <a:blip r:embed="rId2"/>
          <a:srcRect l="4960" t="17056" r="81981" b="59598"/>
          <a:stretch/>
        </p:blipFill>
        <p:spPr bwMode="auto">
          <a:xfrm>
            <a:off x="11656060" y="0"/>
            <a:ext cx="535940" cy="539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044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11196144" cy="720000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sk-SK" b="1" dirty="0" smtClean="0">
                <a:solidFill>
                  <a:srgbClr val="C00000"/>
                </a:solidFill>
              </a:rPr>
              <a:t>Príklady elementárnych funkcií, ktorých D(f) = R </a:t>
            </a:r>
            <a:endParaRPr lang="sk-SK" dirty="0"/>
          </a:p>
        </p:txBody>
      </p:sp>
      <p:pic>
        <p:nvPicPr>
          <p:cNvPr id="12" name="Obrázok 11"/>
          <p:cNvPicPr/>
          <p:nvPr/>
        </p:nvPicPr>
        <p:blipFill rotWithShape="1">
          <a:blip r:embed="rId2"/>
          <a:srcRect l="4960" t="17056" r="81981" b="59598"/>
          <a:stretch/>
        </p:blipFill>
        <p:spPr bwMode="auto">
          <a:xfrm>
            <a:off x="11656060" y="0"/>
            <a:ext cx="535940" cy="539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4" name="Skupina 3"/>
          <p:cNvGrpSpPr/>
          <p:nvPr/>
        </p:nvGrpSpPr>
        <p:grpSpPr>
          <a:xfrm>
            <a:off x="0" y="720000"/>
            <a:ext cx="5927824" cy="2709159"/>
            <a:chOff x="0" y="720000"/>
            <a:chExt cx="5927824" cy="2709159"/>
          </a:xfrm>
        </p:grpSpPr>
        <p:sp>
          <p:nvSpPr>
            <p:cNvPr id="3" name="Obdĺžnik 2"/>
            <p:cNvSpPr/>
            <p:nvPr/>
          </p:nvSpPr>
          <p:spPr>
            <a:xfrm>
              <a:off x="0" y="720000"/>
              <a:ext cx="477695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sk-SK" sz="4000" dirty="0" smtClean="0">
                  <a:latin typeface="+mj-lt"/>
                </a:rPr>
                <a:t> </a:t>
              </a:r>
              <a:r>
                <a:rPr lang="sk-SK" sz="2800" dirty="0" smtClean="0">
                  <a:latin typeface="+mj-lt"/>
                </a:rPr>
                <a:t>konštantné a lineárne funkcie:</a:t>
              </a:r>
              <a:endParaRPr lang="sk-SK" sz="2800" dirty="0">
                <a:latin typeface="+mj-lt"/>
              </a:endParaRPr>
            </a:p>
          </p:txBody>
        </p:sp>
        <p:pic>
          <p:nvPicPr>
            <p:cNvPr id="14" name="Obrázok 13"/>
            <p:cNvPicPr>
              <a:picLocks noChangeAspect="1"/>
            </p:cNvPicPr>
            <p:nvPr/>
          </p:nvPicPr>
          <p:blipFill rotWithShape="1">
            <a:blip r:embed="rId3"/>
            <a:srcRect l="39181" t="54025" r="39224" b="21595"/>
            <a:stretch/>
          </p:blipFill>
          <p:spPr>
            <a:xfrm>
              <a:off x="299545" y="1312314"/>
              <a:ext cx="2632841" cy="1671144"/>
            </a:xfrm>
            <a:prstGeom prst="rect">
              <a:avLst/>
            </a:prstGeom>
          </p:spPr>
        </p:pic>
        <p:pic>
          <p:nvPicPr>
            <p:cNvPr id="15" name="Obrázok 14"/>
            <p:cNvPicPr>
              <a:picLocks noChangeAspect="1"/>
            </p:cNvPicPr>
            <p:nvPr/>
          </p:nvPicPr>
          <p:blipFill rotWithShape="1">
            <a:blip r:embed="rId4"/>
            <a:srcRect l="33750" t="44365" r="40388" b="19755"/>
            <a:stretch/>
          </p:blipFill>
          <p:spPr>
            <a:xfrm>
              <a:off x="3213921" y="1312314"/>
              <a:ext cx="2713903" cy="2116845"/>
            </a:xfrm>
            <a:prstGeom prst="rect">
              <a:avLst/>
            </a:prstGeom>
          </p:spPr>
        </p:pic>
      </p:grpSp>
      <p:grpSp>
        <p:nvGrpSpPr>
          <p:cNvPr id="10" name="Skupina 9"/>
          <p:cNvGrpSpPr/>
          <p:nvPr/>
        </p:nvGrpSpPr>
        <p:grpSpPr>
          <a:xfrm>
            <a:off x="6684579" y="3240000"/>
            <a:ext cx="5507421" cy="2918120"/>
            <a:chOff x="6684579" y="3240000"/>
            <a:chExt cx="5507421" cy="2918120"/>
          </a:xfrm>
        </p:grpSpPr>
        <p:sp>
          <p:nvSpPr>
            <p:cNvPr id="8" name="Obdĺžnik 7"/>
            <p:cNvSpPr/>
            <p:nvPr/>
          </p:nvSpPr>
          <p:spPr>
            <a:xfrm>
              <a:off x="7722878" y="3240000"/>
              <a:ext cx="379949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sk-SK" sz="4000" dirty="0" smtClean="0">
                  <a:latin typeface="+mj-lt"/>
                </a:rPr>
                <a:t> </a:t>
              </a:r>
              <a:r>
                <a:rPr lang="sk-SK" sz="2800" dirty="0" smtClean="0">
                  <a:latin typeface="+mj-lt"/>
                </a:rPr>
                <a:t>exponenciálne funkcie:</a:t>
              </a:r>
              <a:endParaRPr lang="sk-SK" sz="2800" dirty="0">
                <a:latin typeface="+mj-lt"/>
              </a:endParaRPr>
            </a:p>
          </p:txBody>
        </p:sp>
        <p:pic>
          <p:nvPicPr>
            <p:cNvPr id="17" name="Obrázok 16"/>
            <p:cNvPicPr>
              <a:picLocks noChangeAspect="1"/>
            </p:cNvPicPr>
            <p:nvPr/>
          </p:nvPicPr>
          <p:blipFill rotWithShape="1">
            <a:blip r:embed="rId5"/>
            <a:srcRect l="33621" t="41145" r="45172" b="34015"/>
            <a:stretch/>
          </p:blipFill>
          <p:spPr>
            <a:xfrm>
              <a:off x="6684579" y="4455445"/>
              <a:ext cx="2585545" cy="1702675"/>
            </a:xfrm>
            <a:prstGeom prst="rect">
              <a:avLst/>
            </a:prstGeom>
          </p:spPr>
        </p:pic>
        <p:pic>
          <p:nvPicPr>
            <p:cNvPr id="18" name="Obrázok 17"/>
            <p:cNvPicPr>
              <a:picLocks noChangeAspect="1"/>
            </p:cNvPicPr>
            <p:nvPr/>
          </p:nvPicPr>
          <p:blipFill rotWithShape="1">
            <a:blip r:embed="rId6"/>
            <a:srcRect l="33492" t="37236" r="40129" b="37005"/>
            <a:stretch/>
          </p:blipFill>
          <p:spPr>
            <a:xfrm>
              <a:off x="9389144" y="4335517"/>
              <a:ext cx="2802856" cy="1538823"/>
            </a:xfrm>
            <a:prstGeom prst="rect">
              <a:avLst/>
            </a:prstGeom>
          </p:spPr>
        </p:pic>
      </p:grpSp>
      <p:grpSp>
        <p:nvGrpSpPr>
          <p:cNvPr id="6" name="Skupina 5"/>
          <p:cNvGrpSpPr/>
          <p:nvPr/>
        </p:nvGrpSpPr>
        <p:grpSpPr>
          <a:xfrm>
            <a:off x="157660" y="3240000"/>
            <a:ext cx="4589816" cy="3232093"/>
            <a:chOff x="0" y="3240000"/>
            <a:chExt cx="4589816" cy="3232093"/>
          </a:xfrm>
        </p:grpSpPr>
        <p:sp>
          <p:nvSpPr>
            <p:cNvPr id="7" name="Obdĺžnik 6"/>
            <p:cNvSpPr/>
            <p:nvPr/>
          </p:nvSpPr>
          <p:spPr>
            <a:xfrm>
              <a:off x="0" y="3240000"/>
              <a:ext cx="418370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sk-SK" sz="2800" dirty="0" smtClean="0">
                  <a:latin typeface="+mj-lt"/>
                </a:rPr>
                <a:t>mocninové funkcie s </a:t>
              </a:r>
              <a:r>
                <a:rPr lang="sk-SK" sz="2800" dirty="0" smtClean="0">
                  <a:latin typeface="+mj-lt"/>
                </a:rPr>
                <a:t>prirodzenými </a:t>
              </a:r>
              <a:r>
                <a:rPr lang="sk-SK" sz="2800" dirty="0" smtClean="0">
                  <a:latin typeface="+mj-lt"/>
                </a:rPr>
                <a:t>exponentami:</a:t>
              </a:r>
              <a:endParaRPr lang="sk-SK" sz="2800" dirty="0">
                <a:latin typeface="+mj-lt"/>
              </a:endParaRPr>
            </a:p>
          </p:txBody>
        </p:sp>
        <p:pic>
          <p:nvPicPr>
            <p:cNvPr id="19" name="Obrázok 18"/>
            <p:cNvPicPr>
              <a:picLocks noChangeAspect="1"/>
            </p:cNvPicPr>
            <p:nvPr/>
          </p:nvPicPr>
          <p:blipFill rotWithShape="1">
            <a:blip r:embed="rId7"/>
            <a:srcRect l="44870" t="39075" r="37027" b="28955"/>
            <a:stretch/>
          </p:blipFill>
          <p:spPr>
            <a:xfrm>
              <a:off x="2553829" y="4450649"/>
              <a:ext cx="2035987" cy="2021444"/>
            </a:xfrm>
            <a:prstGeom prst="rect">
              <a:avLst/>
            </a:prstGeom>
          </p:spPr>
        </p:pic>
        <p:pic>
          <p:nvPicPr>
            <p:cNvPr id="20" name="Obrázok 19"/>
            <p:cNvPicPr>
              <a:picLocks noChangeAspect="1"/>
            </p:cNvPicPr>
            <p:nvPr/>
          </p:nvPicPr>
          <p:blipFill rotWithShape="1">
            <a:blip r:embed="rId8"/>
            <a:srcRect l="34655" t="37213" r="45560" b="36321"/>
            <a:stretch/>
          </p:blipFill>
          <p:spPr>
            <a:xfrm>
              <a:off x="247195" y="4477402"/>
              <a:ext cx="2059439" cy="1548877"/>
            </a:xfrm>
            <a:prstGeom prst="rect">
              <a:avLst/>
            </a:prstGeom>
          </p:spPr>
        </p:pic>
      </p:grpSp>
      <p:grpSp>
        <p:nvGrpSpPr>
          <p:cNvPr id="5" name="Skupina 4"/>
          <p:cNvGrpSpPr/>
          <p:nvPr/>
        </p:nvGrpSpPr>
        <p:grpSpPr>
          <a:xfrm>
            <a:off x="6176918" y="753367"/>
            <a:ext cx="5769776" cy="1998652"/>
            <a:chOff x="6176918" y="753367"/>
            <a:chExt cx="5769776" cy="1998652"/>
          </a:xfrm>
        </p:grpSpPr>
        <p:sp>
          <p:nvSpPr>
            <p:cNvPr id="9" name="Obdĺžnik 8"/>
            <p:cNvSpPr/>
            <p:nvPr/>
          </p:nvSpPr>
          <p:spPr>
            <a:xfrm>
              <a:off x="6840000" y="753367"/>
              <a:ext cx="379949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sk-SK" sz="2800" dirty="0" smtClean="0">
                  <a:latin typeface="+mj-lt"/>
                </a:rPr>
                <a:t>goniometrické funkcie sínus a kosínus:</a:t>
              </a:r>
              <a:endParaRPr lang="sk-SK" sz="2800" dirty="0">
                <a:latin typeface="+mj-lt"/>
              </a:endParaRPr>
            </a:p>
          </p:txBody>
        </p:sp>
        <p:pic>
          <p:nvPicPr>
            <p:cNvPr id="16" name="Obrázok 15"/>
            <p:cNvPicPr>
              <a:picLocks noChangeAspect="1"/>
            </p:cNvPicPr>
            <p:nvPr/>
          </p:nvPicPr>
          <p:blipFill rotWithShape="1">
            <a:blip r:embed="rId9"/>
            <a:srcRect l="38922" t="46435" r="25517" b="31715"/>
            <a:stretch/>
          </p:blipFill>
          <p:spPr>
            <a:xfrm>
              <a:off x="6176918" y="1665832"/>
              <a:ext cx="2808105" cy="970073"/>
            </a:xfrm>
            <a:prstGeom prst="rect">
              <a:avLst/>
            </a:prstGeom>
          </p:spPr>
        </p:pic>
        <p:pic>
          <p:nvPicPr>
            <p:cNvPr id="21" name="Obrázok 20"/>
            <p:cNvPicPr>
              <a:picLocks noChangeAspect="1"/>
            </p:cNvPicPr>
            <p:nvPr/>
          </p:nvPicPr>
          <p:blipFill rotWithShape="1">
            <a:blip r:embed="rId10"/>
            <a:srcRect l="57802" t="48505" r="14655" b="30795"/>
            <a:stretch/>
          </p:blipFill>
          <p:spPr>
            <a:xfrm>
              <a:off x="9270123" y="1621074"/>
              <a:ext cx="2676571" cy="1130945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BlokTextu 21"/>
              <p:cNvSpPr txBox="1"/>
              <p:nvPr/>
            </p:nvSpPr>
            <p:spPr>
              <a:xfrm>
                <a:off x="4590462" y="3685930"/>
                <a:ext cx="2515499" cy="67710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4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𝐃</m:t>
                      </m:r>
                      <m:d>
                        <m:dPr>
                          <m:ctrlPr>
                            <a:rPr lang="sk-SK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4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</m:d>
                      <m:r>
                        <a:rPr lang="sk-SK" sz="4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sz="4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𝐑</m:t>
                      </m:r>
                    </m:oMath>
                  </m:oMathPara>
                </a14:m>
                <a:endParaRPr lang="sk-SK" sz="3200" b="1" dirty="0" smtClean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2" name="BlokTextu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462" y="3685930"/>
                <a:ext cx="2515499" cy="67710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181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11148848" cy="720000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sk-SK" b="1" dirty="0" smtClean="0">
                <a:solidFill>
                  <a:srgbClr val="C00000"/>
                </a:solidFill>
              </a:rPr>
              <a:t>Príklady elementárnych funkcií, ktorých D(f) </a:t>
            </a:r>
            <a:r>
              <a:rPr lang="sk-SK" b="1" dirty="0" smtClean="0">
                <a:solidFill>
                  <a:srgbClr val="C00000"/>
                </a:solidFill>
                <a:sym typeface="Symbol" panose="05050102010706020507" pitchFamily="18" charset="2"/>
              </a:rPr>
              <a:t></a:t>
            </a:r>
            <a:r>
              <a:rPr lang="sk-SK" b="1" dirty="0" smtClean="0">
                <a:solidFill>
                  <a:srgbClr val="C00000"/>
                </a:solidFill>
              </a:rPr>
              <a:t> R </a:t>
            </a:r>
            <a:endParaRPr lang="sk-SK" dirty="0"/>
          </a:p>
        </p:txBody>
      </p:sp>
      <p:pic>
        <p:nvPicPr>
          <p:cNvPr id="8" name="Obrázok 7"/>
          <p:cNvPicPr/>
          <p:nvPr/>
        </p:nvPicPr>
        <p:blipFill rotWithShape="1">
          <a:blip r:embed="rId2"/>
          <a:srcRect l="4960" t="17056" r="81981" b="59598"/>
          <a:stretch/>
        </p:blipFill>
        <p:spPr bwMode="auto">
          <a:xfrm>
            <a:off x="11656060" y="0"/>
            <a:ext cx="535940" cy="539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9" name="Skupina 18"/>
          <p:cNvGrpSpPr/>
          <p:nvPr/>
        </p:nvGrpSpPr>
        <p:grpSpPr>
          <a:xfrm>
            <a:off x="0" y="720000"/>
            <a:ext cx="5654762" cy="2705615"/>
            <a:chOff x="0" y="720000"/>
            <a:chExt cx="5654762" cy="2705615"/>
          </a:xfrm>
        </p:grpSpPr>
        <p:sp>
          <p:nvSpPr>
            <p:cNvPr id="3" name="Obdĺžnik 2"/>
            <p:cNvSpPr/>
            <p:nvPr/>
          </p:nvSpPr>
          <p:spPr>
            <a:xfrm>
              <a:off x="0" y="720000"/>
              <a:ext cx="4997669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sk-SK" sz="2800" dirty="0" smtClean="0">
                  <a:latin typeface="+mj-lt"/>
                </a:rPr>
                <a:t>mocninové funkcie so zápornými exponentami (lomené funkcie):</a:t>
              </a:r>
              <a:endParaRPr lang="sk-SK" sz="2800" dirty="0">
                <a:latin typeface="+mj-lt"/>
              </a:endParaRPr>
            </a:p>
          </p:txBody>
        </p:sp>
        <p:pic>
          <p:nvPicPr>
            <p:cNvPr id="9" name="Obrázok 8"/>
            <p:cNvPicPr>
              <a:picLocks noChangeAspect="1"/>
            </p:cNvPicPr>
            <p:nvPr/>
          </p:nvPicPr>
          <p:blipFill rotWithShape="1">
            <a:blip r:embed="rId3"/>
            <a:srcRect l="40216" t="47355" r="28750" b="13315"/>
            <a:stretch/>
          </p:blipFill>
          <p:spPr>
            <a:xfrm>
              <a:off x="234248" y="1577695"/>
              <a:ext cx="2493186" cy="1776395"/>
            </a:xfrm>
            <a:prstGeom prst="rect">
              <a:avLst/>
            </a:prstGeom>
          </p:spPr>
        </p:pic>
        <p:pic>
          <p:nvPicPr>
            <p:cNvPr id="10" name="Obrázok 9"/>
            <p:cNvPicPr>
              <a:picLocks noChangeAspect="1"/>
            </p:cNvPicPr>
            <p:nvPr/>
          </p:nvPicPr>
          <p:blipFill rotWithShape="1">
            <a:blip r:embed="rId4"/>
            <a:srcRect l="26250" t="50805" r="45948" b="18145"/>
            <a:stretch/>
          </p:blipFill>
          <p:spPr>
            <a:xfrm>
              <a:off x="2856383" y="1668493"/>
              <a:ext cx="2798379" cy="1757122"/>
            </a:xfrm>
            <a:prstGeom prst="rect">
              <a:avLst/>
            </a:prstGeom>
          </p:spPr>
        </p:pic>
      </p:grpSp>
      <p:grpSp>
        <p:nvGrpSpPr>
          <p:cNvPr id="21" name="Skupina 20"/>
          <p:cNvGrpSpPr/>
          <p:nvPr/>
        </p:nvGrpSpPr>
        <p:grpSpPr>
          <a:xfrm>
            <a:off x="0" y="3420000"/>
            <a:ext cx="3815253" cy="2838910"/>
            <a:chOff x="0" y="3420000"/>
            <a:chExt cx="3815253" cy="2838910"/>
          </a:xfrm>
        </p:grpSpPr>
        <p:sp>
          <p:nvSpPr>
            <p:cNvPr id="4" name="Obdĺžnik 3"/>
            <p:cNvSpPr/>
            <p:nvPr/>
          </p:nvSpPr>
          <p:spPr>
            <a:xfrm>
              <a:off x="0" y="3420000"/>
              <a:ext cx="381525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sk-SK" sz="2800" dirty="0" smtClean="0">
                  <a:latin typeface="+mj-lt"/>
                </a:rPr>
                <a:t>iracionálne funkcie</a:t>
              </a:r>
            </a:p>
            <a:p>
              <a:r>
                <a:rPr lang="sk-SK" sz="2800" dirty="0" smtClean="0">
                  <a:latin typeface="+mj-lt"/>
                </a:rPr>
                <a:t>(odmocninové):</a:t>
              </a:r>
              <a:endParaRPr lang="sk-SK" sz="2800" dirty="0">
                <a:latin typeface="+mj-lt"/>
              </a:endParaRPr>
            </a:p>
          </p:txBody>
        </p:sp>
        <p:pic>
          <p:nvPicPr>
            <p:cNvPr id="11" name="Obrázok 10"/>
            <p:cNvPicPr>
              <a:picLocks noChangeAspect="1"/>
            </p:cNvPicPr>
            <p:nvPr/>
          </p:nvPicPr>
          <p:blipFill rotWithShape="1">
            <a:blip r:embed="rId5"/>
            <a:srcRect l="54569" t="40915" r="26552" b="34245"/>
            <a:stretch/>
          </p:blipFill>
          <p:spPr>
            <a:xfrm>
              <a:off x="23642" y="4556234"/>
              <a:ext cx="2301766" cy="1702676"/>
            </a:xfrm>
            <a:prstGeom prst="rect">
              <a:avLst/>
            </a:prstGeom>
          </p:spPr>
        </p:pic>
      </p:grpSp>
      <p:grpSp>
        <p:nvGrpSpPr>
          <p:cNvPr id="22" name="Skupina 21"/>
          <p:cNvGrpSpPr/>
          <p:nvPr/>
        </p:nvGrpSpPr>
        <p:grpSpPr>
          <a:xfrm>
            <a:off x="4085127" y="3877198"/>
            <a:ext cx="6113116" cy="2838910"/>
            <a:chOff x="4085127" y="3877198"/>
            <a:chExt cx="6113116" cy="2838910"/>
          </a:xfrm>
        </p:grpSpPr>
        <p:sp>
          <p:nvSpPr>
            <p:cNvPr id="6" name="Obdĺžnik 5"/>
            <p:cNvSpPr/>
            <p:nvPr/>
          </p:nvSpPr>
          <p:spPr>
            <a:xfrm>
              <a:off x="4222919" y="3877198"/>
              <a:ext cx="381525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sk-SK" sz="2800" dirty="0" smtClean="0">
                  <a:latin typeface="+mj-lt"/>
                </a:rPr>
                <a:t>logaritmické funkcie:</a:t>
              </a:r>
              <a:endParaRPr lang="sk-SK" sz="2800" dirty="0">
                <a:latin typeface="+mj-lt"/>
              </a:endParaRPr>
            </a:p>
          </p:txBody>
        </p:sp>
        <p:pic>
          <p:nvPicPr>
            <p:cNvPr id="12" name="Obrázok 11"/>
            <p:cNvPicPr>
              <a:picLocks noChangeAspect="1"/>
            </p:cNvPicPr>
            <p:nvPr/>
          </p:nvPicPr>
          <p:blipFill rotWithShape="1">
            <a:blip r:embed="rId6"/>
            <a:srcRect l="54827" t="42986" r="23836" b="25504"/>
            <a:stretch/>
          </p:blipFill>
          <p:spPr>
            <a:xfrm>
              <a:off x="4085127" y="4556232"/>
              <a:ext cx="2601312" cy="2159876"/>
            </a:xfrm>
            <a:prstGeom prst="rect">
              <a:avLst/>
            </a:prstGeom>
          </p:spPr>
        </p:pic>
        <p:pic>
          <p:nvPicPr>
            <p:cNvPr id="13" name="Obrázok 12"/>
            <p:cNvPicPr>
              <a:picLocks noChangeAspect="1"/>
            </p:cNvPicPr>
            <p:nvPr/>
          </p:nvPicPr>
          <p:blipFill rotWithShape="1">
            <a:blip r:embed="rId7"/>
            <a:srcRect l="53923" t="41145" r="18276" b="26885"/>
            <a:stretch/>
          </p:blipFill>
          <p:spPr>
            <a:xfrm>
              <a:off x="6808656" y="4431948"/>
              <a:ext cx="3389587" cy="2191406"/>
            </a:xfrm>
            <a:prstGeom prst="rect">
              <a:avLst/>
            </a:prstGeom>
          </p:spPr>
        </p:pic>
      </p:grpSp>
      <p:grpSp>
        <p:nvGrpSpPr>
          <p:cNvPr id="20" name="Skupina 19"/>
          <p:cNvGrpSpPr/>
          <p:nvPr/>
        </p:nvGrpSpPr>
        <p:grpSpPr>
          <a:xfrm>
            <a:off x="7640412" y="720000"/>
            <a:ext cx="4456992" cy="3579062"/>
            <a:chOff x="7640412" y="720000"/>
            <a:chExt cx="4456992" cy="3579062"/>
          </a:xfrm>
        </p:grpSpPr>
        <p:sp>
          <p:nvSpPr>
            <p:cNvPr id="7" name="Obdĺžnik 6"/>
            <p:cNvSpPr/>
            <p:nvPr/>
          </p:nvSpPr>
          <p:spPr>
            <a:xfrm>
              <a:off x="8180074" y="720000"/>
              <a:ext cx="379949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sk-SK" sz="2800" dirty="0" smtClean="0">
                  <a:latin typeface="+mj-lt"/>
                </a:rPr>
                <a:t>goniometrické funkcie tangens a kotangens:</a:t>
              </a:r>
              <a:endParaRPr lang="sk-SK" sz="2800" dirty="0">
                <a:latin typeface="+mj-lt"/>
              </a:endParaRPr>
            </a:p>
          </p:txBody>
        </p:sp>
        <p:pic>
          <p:nvPicPr>
            <p:cNvPr id="15" name="Obrázok 14"/>
            <p:cNvPicPr>
              <a:picLocks noChangeAspect="1"/>
            </p:cNvPicPr>
            <p:nvPr/>
          </p:nvPicPr>
          <p:blipFill rotWithShape="1">
            <a:blip r:embed="rId8"/>
            <a:srcRect l="54698" t="28956" r="22931" b="14466"/>
            <a:stretch/>
          </p:blipFill>
          <p:spPr>
            <a:xfrm>
              <a:off x="7640412" y="1822758"/>
              <a:ext cx="1741465" cy="2476304"/>
            </a:xfrm>
            <a:prstGeom prst="rect">
              <a:avLst/>
            </a:prstGeom>
          </p:spPr>
        </p:pic>
        <p:pic>
          <p:nvPicPr>
            <p:cNvPr id="16" name="Obrázok 15"/>
            <p:cNvPicPr>
              <a:picLocks noChangeAspect="1"/>
            </p:cNvPicPr>
            <p:nvPr/>
          </p:nvPicPr>
          <p:blipFill rotWithShape="1">
            <a:blip r:embed="rId9"/>
            <a:srcRect l="59224" t="33556" r="16465" b="21136"/>
            <a:stretch/>
          </p:blipFill>
          <p:spPr>
            <a:xfrm>
              <a:off x="9795479" y="1806992"/>
              <a:ext cx="2301925" cy="2412124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BlokTextu 4"/>
              <p:cNvSpPr txBox="1"/>
              <p:nvPr/>
            </p:nvSpPr>
            <p:spPr>
              <a:xfrm>
                <a:off x="6021441" y="911749"/>
                <a:ext cx="1319278" cy="179478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k-SK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sk-SK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sk-SK" sz="3200" b="1" smtClean="0">
                              <a:solidFill>
                                <a:schemeClr val="tx1"/>
                              </a:solidFill>
                              <a:sym typeface="Symbol" panose="05050102010706020507" pitchFamily="18" charset="2"/>
                            </a:rPr>
                            <m:t>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sk-SK" sz="3200" b="1">
                              <a:solidFill>
                                <a:srgbClr val="FF0000"/>
                              </a:solidFill>
                              <a:sym typeface="Symbol" panose="05050102010706020507" pitchFamily="18" charset="2"/>
                            </a:rPr>
                            <m:t></m:t>
                          </m:r>
                        </m:den>
                      </m:f>
                    </m:oMath>
                  </m:oMathPara>
                </a14:m>
                <a:endParaRPr lang="sk-SK" sz="3200" dirty="0" smtClean="0">
                  <a:solidFill>
                    <a:srgbClr val="FF0000"/>
                  </a:solidFill>
                </a:endParaRPr>
              </a:p>
              <a:p>
                <a:endParaRPr lang="sk-SK" sz="2800" dirty="0" smtClean="0">
                  <a:solidFill>
                    <a:srgbClr val="FF0000"/>
                  </a:solidFill>
                </a:endParaRPr>
              </a:p>
              <a:p>
                <a:r>
                  <a:rPr lang="sk-SK" sz="3200" b="1" dirty="0" smtClean="0">
                    <a:solidFill>
                      <a:srgbClr val="FF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 </a:t>
                </a:r>
                <a:r>
                  <a:rPr lang="sk-SK" sz="3200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 </a:t>
                </a:r>
                <a:r>
                  <a:rPr lang="sk-SK" sz="3200" b="1" dirty="0" smtClean="0">
                    <a:solidFill>
                      <a:srgbClr val="FF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0</a:t>
                </a:r>
                <a:endParaRPr lang="sk-SK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BlokText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441" y="911749"/>
                <a:ext cx="1319278" cy="1794787"/>
              </a:xfrm>
              <a:prstGeom prst="rect">
                <a:avLst/>
              </a:prstGeom>
              <a:blipFill rotWithShape="0">
                <a:blip r:embed="rId10"/>
                <a:stretch>
                  <a:fillRect l="-3604" r="-901" b="-12000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BlokTextu 16"/>
              <p:cNvSpPr txBox="1"/>
              <p:nvPr/>
            </p:nvSpPr>
            <p:spPr>
              <a:xfrm>
                <a:off x="2397291" y="4680000"/>
                <a:ext cx="1825627" cy="145142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k-SK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sk-SK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sk-SK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sk-SK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g>
                        <m:e>
                          <m:r>
                            <m:rPr>
                              <m:nor/>
                            </m:rPr>
                            <a:rPr lang="sk-SK" sz="3200" b="1" dirty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</m:t>
                          </m:r>
                        </m:e>
                      </m:rad>
                    </m:oMath>
                  </m:oMathPara>
                </a14:m>
                <a:endParaRPr lang="sk-SK" sz="3200" dirty="0" smtClean="0">
                  <a:solidFill>
                    <a:srgbClr val="FF0000"/>
                  </a:solidFill>
                </a:endParaRPr>
              </a:p>
              <a:p>
                <a:endParaRPr lang="sk-SK" sz="2800" dirty="0" smtClean="0">
                  <a:solidFill>
                    <a:srgbClr val="FF0000"/>
                  </a:solidFill>
                </a:endParaRPr>
              </a:p>
              <a:p>
                <a:r>
                  <a:rPr lang="sk-SK" sz="3200" b="1" dirty="0" smtClean="0">
                    <a:solidFill>
                      <a:srgbClr val="FF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  0</a:t>
                </a:r>
                <a:endParaRPr lang="sk-SK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BlokTextu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291" y="4680000"/>
                <a:ext cx="1825627" cy="1451423"/>
              </a:xfrm>
              <a:prstGeom prst="rect">
                <a:avLst/>
              </a:prstGeom>
              <a:blipFill rotWithShape="0">
                <a:blip r:embed="rId11"/>
                <a:stretch>
                  <a:fillRect b="-14754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BlokTextu 17"/>
              <p:cNvSpPr txBox="1"/>
              <p:nvPr/>
            </p:nvSpPr>
            <p:spPr>
              <a:xfrm>
                <a:off x="10006885" y="4778472"/>
                <a:ext cx="2185115" cy="141577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k-SK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k-SK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k-SK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sk-SK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m:rPr>
                              <m:nor/>
                            </m:rPr>
                            <a:rPr lang="sk-SK" sz="3200" b="1" dirty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</m:t>
                          </m:r>
                        </m:e>
                      </m:func>
                    </m:oMath>
                  </m:oMathPara>
                </a14:m>
                <a:endParaRPr lang="sk-SK" sz="3200" dirty="0" smtClean="0">
                  <a:solidFill>
                    <a:srgbClr val="FF0000"/>
                  </a:solidFill>
                </a:endParaRPr>
              </a:p>
              <a:p>
                <a:endParaRPr lang="sk-SK" sz="2800" dirty="0" smtClean="0">
                  <a:solidFill>
                    <a:srgbClr val="FF0000"/>
                  </a:solidFill>
                </a:endParaRPr>
              </a:p>
              <a:p>
                <a:r>
                  <a:rPr lang="sk-SK" sz="3200" b="1" dirty="0" smtClean="0">
                    <a:solidFill>
                      <a:srgbClr val="FF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  0</a:t>
                </a:r>
                <a:endParaRPr lang="sk-SK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BlokTextu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6885" y="4778472"/>
                <a:ext cx="2185115" cy="1415772"/>
              </a:xfrm>
              <a:prstGeom prst="rect">
                <a:avLst/>
              </a:prstGeom>
              <a:blipFill rotWithShape="0">
                <a:blip r:embed="rId12"/>
                <a:stretch>
                  <a:fillRect b="-15126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487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/>
          <p:cNvPicPr/>
          <p:nvPr/>
        </p:nvPicPr>
        <p:blipFill rotWithShape="1">
          <a:blip r:embed="rId2"/>
          <a:srcRect l="4960" t="17056" r="81981" b="59598"/>
          <a:stretch/>
        </p:blipFill>
        <p:spPr bwMode="auto">
          <a:xfrm>
            <a:off x="11656060" y="15766"/>
            <a:ext cx="535940" cy="539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0" y="0"/>
            <a:ext cx="2756338" cy="720000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sk-SK" b="1" dirty="0" smtClean="0">
                <a:solidFill>
                  <a:srgbClr val="C00000"/>
                </a:solidFill>
                <a:latin typeface="+mn-lt"/>
              </a:rPr>
              <a:t>Určte D(f):</a:t>
            </a:r>
            <a:endParaRPr lang="sk-SK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BlokTextu 1"/>
              <p:cNvSpPr txBox="1"/>
              <p:nvPr/>
            </p:nvSpPr>
            <p:spPr>
              <a:xfrm>
                <a:off x="471501" y="736764"/>
                <a:ext cx="2445541" cy="462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sk-SK" sz="2400" b="1" dirty="0" smtClean="0">
                    <a:latin typeface="Cambria" panose="02040503050406030204" pitchFamily="18" charset="0"/>
                  </a:rPr>
                  <a:t>y </a:t>
                </a:r>
                <a14:m>
                  <m:oMath xmlns:m="http://schemas.openxmlformats.org/officeDocument/2006/math">
                    <m:r>
                      <a:rPr lang="sk-SK" sz="2400" b="1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sk-SK" sz="2400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sk-SK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sk-SK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sk-SK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k-SK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sk-SK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sk-SK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k-SK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sk-SK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rad>
                  </m:oMath>
                </a14:m>
                <a:endParaRPr lang="sk-SK" b="1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BlokText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01" y="736764"/>
                <a:ext cx="2445541" cy="462178"/>
              </a:xfrm>
              <a:prstGeom prst="rect">
                <a:avLst/>
              </a:prstGeom>
              <a:blipFill rotWithShape="0">
                <a:blip r:embed="rId3"/>
                <a:stretch>
                  <a:fillRect l="-7463" t="-1316" b="-3815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dĺžnik 7"/>
              <p:cNvSpPr/>
              <p:nvPr/>
            </p:nvSpPr>
            <p:spPr>
              <a:xfrm>
                <a:off x="138798" y="2293208"/>
                <a:ext cx="2163651" cy="10016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0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sk-SK" sz="2000" b="1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sk-SK" sz="20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sk-SK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sz="2000" b="1" i="0" smtClean="0">
                                  <a:latin typeface="Cambria Math" panose="02040503050406030204" pitchFamily="18" charset="0"/>
                                </a:rPr>
                                <m:t>𝟐𝐱</m:t>
                              </m:r>
                              <m:r>
                                <a:rPr lang="sk-SK" sz="2000" b="1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sk-SK" sz="2000" b="1" i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sk-SK" sz="2000" b="1" i="0" smtClean="0">
                                  <a:latin typeface="Cambria Math" panose="02040503050406030204" pitchFamily="18" charset="0"/>
                                </a:rPr>
                                <m:t>𝟐𝐱</m:t>
                              </m:r>
                              <m:r>
                                <a:rPr lang="sk-SK" sz="2000" b="1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sk-SK" sz="2000" b="1" i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sk-SK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Obdĺžni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98" y="2293208"/>
                <a:ext cx="2163651" cy="100168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BlokTextu 8"/>
              <p:cNvSpPr txBox="1"/>
              <p:nvPr/>
            </p:nvSpPr>
            <p:spPr>
              <a:xfrm>
                <a:off x="447300" y="3391920"/>
                <a:ext cx="2292440" cy="7530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sk-SK" sz="2800" b="1" dirty="0" smtClean="0">
                    <a:solidFill>
                      <a:srgbClr val="0070C0"/>
                    </a:solidFill>
                  </a:rPr>
                  <a:t>y </a:t>
                </a:r>
                <a14:m>
                  <m:oMath xmlns:m="http://schemas.openxmlformats.org/officeDocument/2006/math">
                    <m:r>
                      <a:rPr lang="sk-SK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sk-SK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sk-SK" sz="28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k-SK" sz="28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sk-SK" sz="28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sk-SK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sk-SK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sk-SK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sk-SK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sk-SK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rad>
                      </m:num>
                      <m:den>
                        <m:r>
                          <a:rPr lang="sk-SK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</m:oMath>
                </a14:m>
                <a:endParaRPr lang="sk-SK" b="1" dirty="0"/>
              </a:p>
            </p:txBody>
          </p:sp>
        </mc:Choice>
        <mc:Fallback xmlns="">
          <p:sp>
            <p:nvSpPr>
              <p:cNvPr id="9" name="BlokTextu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00" y="3391920"/>
                <a:ext cx="2292440" cy="753091"/>
              </a:xfrm>
              <a:prstGeom prst="rect">
                <a:avLst/>
              </a:prstGeom>
              <a:blipFill rotWithShape="0">
                <a:blip r:embed="rId5"/>
                <a:stretch>
                  <a:fillRect l="-9309" b="-1693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756338" y="211289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BlokTextu 13"/>
              <p:cNvSpPr txBox="1"/>
              <p:nvPr/>
            </p:nvSpPr>
            <p:spPr>
              <a:xfrm>
                <a:off x="494598" y="4352878"/>
                <a:ext cx="2292440" cy="5325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sk-SK" sz="2400" b="1" dirty="0" smtClean="0"/>
                  <a:t>y </a:t>
                </a:r>
                <a14:m>
                  <m:oMath xmlns:m="http://schemas.openxmlformats.org/officeDocument/2006/math">
                    <m:r>
                      <a:rPr lang="sk-SK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2400" b="1" i="1" smtClean="0">
                        <a:latin typeface="Cambria Math" panose="02040503050406030204" pitchFamily="18" charset="0"/>
                      </a:rPr>
                      <m:t>𝒍𝒐𝒈</m:t>
                    </m:r>
                    <m:f>
                      <m:fPr>
                        <m:ctrlPr>
                          <a:rPr lang="sk-SK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sk-SK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24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num>
                      <m:den>
                        <m:r>
                          <a:rPr lang="sk-SK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sk-SK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sk-SK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k-SK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endParaRPr lang="sk-SK" b="1" dirty="0"/>
              </a:p>
            </p:txBody>
          </p:sp>
        </mc:Choice>
        <mc:Fallback xmlns="">
          <p:sp>
            <p:nvSpPr>
              <p:cNvPr id="14" name="BlokTextu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598" y="4352878"/>
                <a:ext cx="2292440" cy="532582"/>
              </a:xfrm>
              <a:prstGeom prst="rect">
                <a:avLst/>
              </a:prstGeom>
              <a:blipFill rotWithShape="0">
                <a:blip r:embed="rId6"/>
                <a:stretch>
                  <a:fillRect l="-7979" t="-1149" b="-2069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BlokTextu 14"/>
              <p:cNvSpPr txBox="1"/>
              <p:nvPr/>
            </p:nvSpPr>
            <p:spPr>
              <a:xfrm>
                <a:off x="447300" y="5175335"/>
                <a:ext cx="2292440" cy="6863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sk-SK" sz="2800" b="1" dirty="0" smtClean="0">
                    <a:solidFill>
                      <a:srgbClr val="0070C0"/>
                    </a:solidFill>
                  </a:rPr>
                  <a:t>y </a:t>
                </a:r>
                <a14:m>
                  <m:oMath xmlns:m="http://schemas.openxmlformats.org/officeDocument/2006/math">
                    <m:r>
                      <a:rPr lang="sk-SK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𝒍𝒏</m:t>
                        </m:r>
                        <m:r>
                          <a:rPr lang="sk-SK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sk-SK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sk-SK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sk-SK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k-SK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sk-SK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sk-SK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𝒍𝒏</m:t>
                        </m:r>
                        <m:r>
                          <a:rPr lang="sk-SK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sk-SK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sk-SK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sk-SK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sk-SK" b="1" dirty="0"/>
              </a:p>
            </p:txBody>
          </p:sp>
        </mc:Choice>
        <mc:Fallback xmlns="">
          <p:sp>
            <p:nvSpPr>
              <p:cNvPr id="15" name="BlokTextu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00" y="5175335"/>
                <a:ext cx="2292440" cy="686342"/>
              </a:xfrm>
              <a:prstGeom prst="rect">
                <a:avLst/>
              </a:prstGeom>
              <a:blipFill rotWithShape="0">
                <a:blip r:embed="rId7"/>
                <a:stretch>
                  <a:fillRect l="-9309" b="-973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Nadpis 2"/>
          <p:cNvSpPr txBox="1">
            <a:spLocks/>
          </p:cNvSpPr>
          <p:nvPr/>
        </p:nvSpPr>
        <p:spPr>
          <a:xfrm>
            <a:off x="5064354" y="-608"/>
            <a:ext cx="1467068" cy="48013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2800" b="1" u="sng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riešenie:</a:t>
            </a:r>
            <a:endParaRPr lang="sk-SK" sz="32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BlokTextu 26"/>
              <p:cNvSpPr txBox="1"/>
              <p:nvPr/>
            </p:nvSpPr>
            <p:spPr>
              <a:xfrm>
                <a:off x="434709" y="1488270"/>
                <a:ext cx="1469377" cy="715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sk-SK" sz="2800" b="1" dirty="0" smtClean="0">
                    <a:solidFill>
                      <a:srgbClr val="0070C0"/>
                    </a:solidFill>
                    <a:latin typeface="Cambria" panose="02040503050406030204" pitchFamily="18" charset="0"/>
                  </a:rPr>
                  <a:t>y </a:t>
                </a:r>
                <a14:m>
                  <m:oMath xmlns:m="http://schemas.openxmlformats.org/officeDocument/2006/math">
                    <m:r>
                      <a:rPr lang="sk-SK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sk-SK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sk-SK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  <m:r>
                              <a:rPr lang="sk-SK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sk-SK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sk-SK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sk-SK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sk-SK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sk-SK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sk-SK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rad>
                      </m:den>
                    </m:f>
                  </m:oMath>
                </a14:m>
                <a:endParaRPr lang="sk-SK" b="1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BlokTextu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09" y="1488270"/>
                <a:ext cx="1469377" cy="715389"/>
              </a:xfrm>
              <a:prstGeom prst="rect">
                <a:avLst/>
              </a:prstGeom>
              <a:blipFill rotWithShape="0">
                <a:blip r:embed="rId8"/>
                <a:stretch>
                  <a:fillRect l="-14523" b="-1282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BlokTextu 27"/>
              <p:cNvSpPr txBox="1"/>
              <p:nvPr/>
            </p:nvSpPr>
            <p:spPr>
              <a:xfrm>
                <a:off x="512632" y="6071161"/>
                <a:ext cx="2828331" cy="3776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sk-SK" sz="2400" b="1" dirty="0" smtClean="0"/>
                  <a:t>y </a:t>
                </a:r>
                <a14:m>
                  <m:oMath xmlns:m="http://schemas.openxmlformats.org/officeDocument/2006/math">
                    <m:r>
                      <a:rPr lang="sk-SK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2400" b="1" i="1" smtClean="0">
                        <a:latin typeface="Cambria Math" panose="02040503050406030204" pitchFamily="18" charset="0"/>
                      </a:rPr>
                      <m:t>𝒍𝒏</m:t>
                    </m:r>
                    <m:r>
                      <a:rPr lang="sk-SK" sz="2400" b="1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sk-SK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sk-SK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sk-SK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sk-SK" sz="2400" b="1" i="1" smtClean="0">
                        <a:latin typeface="Cambria Math" panose="02040503050406030204" pitchFamily="18" charset="0"/>
                      </a:rPr>
                      <m:t>𝟔</m:t>
                    </m:r>
                    <m:r>
                      <a:rPr lang="sk-SK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sk-SK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sz="2400" b="1" i="1" smtClean="0">
                        <a:latin typeface="Cambria Math" panose="02040503050406030204" pitchFamily="18" charset="0"/>
                      </a:rPr>
                      <m:t>𝟗</m:t>
                    </m:r>
                    <m:r>
                      <a:rPr lang="sk-SK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b="1" dirty="0"/>
              </a:p>
            </p:txBody>
          </p:sp>
        </mc:Choice>
        <mc:Fallback xmlns="">
          <p:sp>
            <p:nvSpPr>
              <p:cNvPr id="28" name="BlokTextu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32" y="6071161"/>
                <a:ext cx="2828331" cy="377667"/>
              </a:xfrm>
              <a:prstGeom prst="rect">
                <a:avLst/>
              </a:prstGeom>
              <a:blipFill rotWithShape="0">
                <a:blip r:embed="rId9"/>
                <a:stretch>
                  <a:fillRect l="-6466" t="-22581" b="-4838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BlokTextu 5"/>
          <p:cNvSpPr txBox="1"/>
          <p:nvPr/>
        </p:nvSpPr>
        <p:spPr>
          <a:xfrm>
            <a:off x="5228822" y="798830"/>
            <a:ext cx="1138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/>
              <a:t>D(f) = R</a:t>
            </a:r>
            <a:endParaRPr lang="sk-SK" sz="2400" b="1" dirty="0"/>
          </a:p>
        </p:txBody>
      </p:sp>
      <p:sp>
        <p:nvSpPr>
          <p:cNvPr id="16" name="BlokTextu 15"/>
          <p:cNvSpPr txBox="1"/>
          <p:nvPr/>
        </p:nvSpPr>
        <p:spPr>
          <a:xfrm>
            <a:off x="5228821" y="1610192"/>
            <a:ext cx="1707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solidFill>
                  <a:srgbClr val="0070C0"/>
                </a:solidFill>
              </a:rPr>
              <a:t>D(f) = (-2;3</a:t>
            </a:r>
            <a:r>
              <a:rPr lang="sk-SK" sz="2400" b="1" dirty="0" smtClean="0">
                <a:solidFill>
                  <a:srgbClr val="0070C0"/>
                </a:solidFill>
                <a:sym typeface="Symbol" panose="05050102010706020507" pitchFamily="18" charset="2"/>
              </a:rPr>
              <a:t></a:t>
            </a:r>
            <a:endParaRPr lang="sk-SK" sz="2400" b="1" dirty="0">
              <a:solidFill>
                <a:srgbClr val="0070C0"/>
              </a:solidFill>
            </a:endParaRPr>
          </a:p>
        </p:txBody>
      </p:sp>
      <p:sp>
        <p:nvSpPr>
          <p:cNvPr id="17" name="BlokTextu 16"/>
          <p:cNvSpPr txBox="1"/>
          <p:nvPr/>
        </p:nvSpPr>
        <p:spPr>
          <a:xfrm>
            <a:off x="5228822" y="2594428"/>
            <a:ext cx="3310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/>
              <a:t>D(f) = (-</a:t>
            </a:r>
            <a:r>
              <a:rPr lang="sk-SK" sz="2400" b="1" dirty="0" smtClean="0">
                <a:sym typeface="Symbol" panose="05050102010706020507" pitchFamily="18" charset="2"/>
              </a:rPr>
              <a:t>;-0,5  (1,5;)</a:t>
            </a:r>
            <a:endParaRPr lang="sk-SK" sz="2400" b="1" dirty="0"/>
          </a:p>
        </p:txBody>
      </p:sp>
      <p:sp>
        <p:nvSpPr>
          <p:cNvPr id="18" name="BlokTextu 17"/>
          <p:cNvSpPr txBox="1"/>
          <p:nvPr/>
        </p:nvSpPr>
        <p:spPr>
          <a:xfrm>
            <a:off x="5239553" y="3582399"/>
            <a:ext cx="3712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solidFill>
                  <a:srgbClr val="0070C0"/>
                </a:solidFill>
              </a:rPr>
              <a:t>D(f) = (-</a:t>
            </a:r>
            <a:r>
              <a:rPr lang="sk-SK" sz="2400" b="1" dirty="0" smtClean="0">
                <a:solidFill>
                  <a:srgbClr val="0070C0"/>
                </a:solidFill>
                <a:sym typeface="Symbol" panose="05050102010706020507" pitchFamily="18" charset="2"/>
              </a:rPr>
              <a:t>;0)  (0;1  3;)</a:t>
            </a:r>
            <a:endParaRPr lang="sk-SK" sz="2400" b="1" dirty="0">
              <a:solidFill>
                <a:srgbClr val="0070C0"/>
              </a:solidFill>
            </a:endParaRPr>
          </a:p>
        </p:txBody>
      </p:sp>
      <p:sp>
        <p:nvSpPr>
          <p:cNvPr id="19" name="BlokTextu 18"/>
          <p:cNvSpPr txBox="1"/>
          <p:nvPr/>
        </p:nvSpPr>
        <p:spPr>
          <a:xfrm>
            <a:off x="5234518" y="4398958"/>
            <a:ext cx="2834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/>
              <a:t>D(f) = (-</a:t>
            </a:r>
            <a:r>
              <a:rPr lang="sk-SK" sz="2400" b="1" dirty="0" smtClean="0">
                <a:sym typeface="Symbol" panose="05050102010706020507" pitchFamily="18" charset="2"/>
              </a:rPr>
              <a:t>;-1)  (4;)</a:t>
            </a:r>
            <a:endParaRPr lang="sk-SK" sz="2400" b="1" dirty="0"/>
          </a:p>
        </p:txBody>
      </p:sp>
      <p:sp>
        <p:nvSpPr>
          <p:cNvPr id="21" name="BlokTextu 20"/>
          <p:cNvSpPr txBox="1"/>
          <p:nvPr/>
        </p:nvSpPr>
        <p:spPr>
          <a:xfrm>
            <a:off x="5236588" y="5228167"/>
            <a:ext cx="2846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solidFill>
                  <a:srgbClr val="0070C0"/>
                </a:solidFill>
              </a:rPr>
              <a:t>D(f) = (-</a:t>
            </a:r>
            <a:r>
              <a:rPr lang="sk-SK" sz="2400" b="1" dirty="0" smtClean="0">
                <a:solidFill>
                  <a:srgbClr val="0070C0"/>
                </a:solidFill>
                <a:sym typeface="Symbol" panose="05050102010706020507" pitchFamily="18" charset="2"/>
              </a:rPr>
              <a:t>0,2;4)  (4;5)</a:t>
            </a:r>
            <a:endParaRPr lang="sk-SK" sz="2400" b="1" dirty="0">
              <a:solidFill>
                <a:srgbClr val="0070C0"/>
              </a:solidFill>
            </a:endParaRPr>
          </a:p>
        </p:txBody>
      </p:sp>
      <p:sp>
        <p:nvSpPr>
          <p:cNvPr id="22" name="BlokTextu 21"/>
          <p:cNvSpPr txBox="1"/>
          <p:nvPr/>
        </p:nvSpPr>
        <p:spPr>
          <a:xfrm>
            <a:off x="5247319" y="6045820"/>
            <a:ext cx="1821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/>
              <a:t>D(f) = R - </a:t>
            </a:r>
            <a:r>
              <a:rPr lang="sk-SK" sz="2400" b="1" dirty="0" smtClean="0">
                <a:sym typeface="Symbol" panose="05050102010706020507" pitchFamily="18" charset="2"/>
              </a:rPr>
              <a:t>3</a:t>
            </a:r>
            <a:endParaRPr lang="sk-SK" sz="2400" b="1" dirty="0"/>
          </a:p>
        </p:txBody>
      </p:sp>
    </p:spTree>
    <p:extLst>
      <p:ext uri="{BB962C8B-B14F-4D97-AF65-F5344CB8AC3E}">
        <p14:creationId xmlns:p14="http://schemas.microsoft.com/office/powerpoint/2010/main" val="257636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6" grpId="0"/>
      <p:bldP spid="16" grpId="0"/>
      <p:bldP spid="17" grpId="0"/>
      <p:bldP spid="18" grpId="0"/>
      <p:bldP spid="19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2621834" cy="742458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sk-SK" b="1" dirty="0">
                <a:solidFill>
                  <a:srgbClr val="C00000"/>
                </a:solidFill>
                <a:latin typeface="+mn-lt"/>
              </a:rPr>
              <a:t>Určte D(f):</a:t>
            </a:r>
            <a:endParaRPr lang="sk-SK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BlokTextu 3"/>
              <p:cNvSpPr txBox="1"/>
              <p:nvPr/>
            </p:nvSpPr>
            <p:spPr>
              <a:xfrm>
                <a:off x="778876" y="5097286"/>
                <a:ext cx="2828332" cy="4472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sk-SK" sz="2400" b="1" dirty="0" smtClean="0">
                    <a:solidFill>
                      <a:srgbClr val="0070C0"/>
                    </a:solidFill>
                  </a:rPr>
                  <a:t>y </a:t>
                </a:r>
                <a14:m>
                  <m:oMath xmlns:m="http://schemas.openxmlformats.org/officeDocument/2006/math">
                    <m:r>
                      <a:rPr lang="sk-SK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sk-SK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sk-SK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sk-SK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sk-SK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sk-SK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  <m:r>
                          <a:rPr lang="sk-SK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sk-SK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  <m:r>
                          <a:rPr lang="sk-SK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lang="sk-SK" b="1" dirty="0" smtClean="0">
                    <a:solidFill>
                      <a:srgbClr val="0070C0"/>
                    </a:solidFill>
                  </a:rPr>
                  <a:t> </a:t>
                </a:r>
                <a:endParaRPr lang="sk-SK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BlokTextu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876" y="5097286"/>
                <a:ext cx="2828332" cy="447238"/>
              </a:xfrm>
              <a:prstGeom prst="rect">
                <a:avLst/>
              </a:prstGeom>
              <a:blipFill rotWithShape="0">
                <a:blip r:embed="rId2"/>
                <a:stretch>
                  <a:fillRect l="-6681" t="-9459" b="-3378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BlokTextu 4"/>
              <p:cNvSpPr txBox="1"/>
              <p:nvPr/>
            </p:nvSpPr>
            <p:spPr>
              <a:xfrm>
                <a:off x="736929" y="5752045"/>
                <a:ext cx="2883157" cy="8768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sk-SK" sz="2800" b="1" dirty="0" smtClean="0"/>
                  <a:t>y </a:t>
                </a:r>
                <a14:m>
                  <m:oMath xmlns:m="http://schemas.openxmlformats.org/officeDocument/2006/math">
                    <m:r>
                      <a:rPr lang="sk-SK" sz="2800" b="1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sk-SK" sz="2800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sk-SK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k-SK" sz="28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sk-SK" sz="2800" b="1" i="1">
                                <a:latin typeface="Cambria Math" panose="02040503050406030204" pitchFamily="18" charset="0"/>
                              </a:rPr>
                              <m:t>𝟏𝟑</m:t>
                            </m:r>
                          </m:num>
                          <m:den>
                            <m:sSub>
                              <m:sSubPr>
                                <m:ctrlPr>
                                  <a:rPr lang="sk-SK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sz="2800" b="1" i="1">
                                    <a:latin typeface="Cambria Math" panose="02040503050406030204" pitchFamily="18" charset="0"/>
                                  </a:rPr>
                                  <m:t>𝒍𝒐𝒈</m:t>
                                </m:r>
                              </m:e>
                              <m:sub>
                                <m:r>
                                  <a:rPr lang="sk-SK" sz="2800" b="1" i="1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sub>
                            </m:sSub>
                            <m:r>
                              <a:rPr lang="sk-SK" sz="2800" b="1" i="1"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sk-SK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sk-SK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sk-SK" sz="28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sk-SK" sz="2800" b="1" i="1">
                                <a:latin typeface="Cambria Math" panose="02040503050406030204" pitchFamily="18" charset="0"/>
                              </a:rPr>
                              <m:t>𝟔</m:t>
                            </m:r>
                            <m:r>
                              <a:rPr lang="sk-SK" sz="28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rad>
                  </m:oMath>
                </a14:m>
                <a:endParaRPr lang="sk-SK" b="1" dirty="0"/>
              </a:p>
            </p:txBody>
          </p:sp>
        </mc:Choice>
        <mc:Fallback xmlns="">
          <p:sp>
            <p:nvSpPr>
              <p:cNvPr id="5" name="BlokText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929" y="5752045"/>
                <a:ext cx="2883157" cy="876843"/>
              </a:xfrm>
              <a:prstGeom prst="rect">
                <a:avLst/>
              </a:prstGeom>
              <a:blipFill rotWithShape="0">
                <a:blip r:embed="rId3"/>
                <a:stretch>
                  <a:fillRect l="-7611" b="-69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BlokTextu 5"/>
              <p:cNvSpPr txBox="1"/>
              <p:nvPr/>
            </p:nvSpPr>
            <p:spPr>
              <a:xfrm>
                <a:off x="778876" y="1808857"/>
                <a:ext cx="253099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sk-SK" sz="2400" b="1" dirty="0" smtClean="0">
                    <a:solidFill>
                      <a:srgbClr val="0070C0"/>
                    </a:solidFill>
                  </a:rPr>
                  <a:t>y </a:t>
                </a:r>
                <a14:m>
                  <m:oMath xmlns:m="http://schemas.openxmlformats.org/officeDocument/2006/math">
                    <m:r>
                      <a:rPr lang="sk-SK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sk-SK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(−</m:t>
                    </m:r>
                    <m:r>
                      <a:rPr lang="sk-SK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𝒔𝒊𝒏</m:t>
                    </m:r>
                    <m:r>
                      <a:rPr lang="sk-SK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sk-SK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sk-SK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sk-SK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b="1" dirty="0" smtClean="0">
                    <a:solidFill>
                      <a:srgbClr val="0070C0"/>
                    </a:solidFill>
                  </a:rPr>
                  <a:t>    </a:t>
                </a:r>
                <a:endParaRPr lang="sk-SK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BlokTextu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876" y="1808857"/>
                <a:ext cx="253099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7470" t="-26667" r="-2892" b="-5000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BlokTextu 6"/>
              <p:cNvSpPr txBox="1"/>
              <p:nvPr/>
            </p:nvSpPr>
            <p:spPr>
              <a:xfrm>
                <a:off x="744457" y="2450378"/>
                <a:ext cx="1434051" cy="7025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sk-SK" sz="2800" b="1" dirty="0" smtClean="0"/>
                  <a:t>y </a:t>
                </a:r>
                <a14:m>
                  <m:oMath xmlns:m="http://schemas.openxmlformats.org/officeDocument/2006/math">
                    <m:r>
                      <a:rPr lang="sk-SK" sz="28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sk-SK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sz="28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  <m:sup>
                            <m:r>
                              <a:rPr lang="sk-SK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</m:num>
                      <m:den>
                        <m:r>
                          <a:rPr lang="sk-SK" sz="2800" b="1" i="1" smtClean="0">
                            <a:latin typeface="Cambria Math" panose="02040503050406030204" pitchFamily="18" charset="0"/>
                          </a:rPr>
                          <m:t>𝒕𝒈</m:t>
                        </m:r>
                        <m:r>
                          <a:rPr lang="sk-SK" sz="2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</m:oMath>
                </a14:m>
                <a:endParaRPr lang="sk-SK" b="1" dirty="0"/>
              </a:p>
            </p:txBody>
          </p:sp>
        </mc:Choice>
        <mc:Fallback xmlns="">
          <p:sp>
            <p:nvSpPr>
              <p:cNvPr id="7" name="BlokTextu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457" y="2450378"/>
                <a:ext cx="1434051" cy="702565"/>
              </a:xfrm>
              <a:prstGeom prst="rect">
                <a:avLst/>
              </a:prstGeom>
              <a:blipFill rotWithShape="0">
                <a:blip r:embed="rId5"/>
                <a:stretch>
                  <a:fillRect l="-14894" b="-1043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BlokTextu 7"/>
              <p:cNvSpPr txBox="1"/>
              <p:nvPr/>
            </p:nvSpPr>
            <p:spPr>
              <a:xfrm>
                <a:off x="745366" y="3314649"/>
                <a:ext cx="2457900" cy="7250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sk-SK" sz="2800" b="1" dirty="0" smtClean="0">
                    <a:solidFill>
                      <a:srgbClr val="0070C0"/>
                    </a:solidFill>
                  </a:rPr>
                  <a:t>y </a:t>
                </a:r>
                <a14:m>
                  <m:oMath xmlns:m="http://schemas.openxmlformats.org/officeDocument/2006/math">
                    <m:r>
                      <a:rPr lang="sk-SK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sk-SK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sk-SK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rad>
                      </m:num>
                      <m:den>
                        <m:r>
                          <a:rPr lang="sk-SK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𝒄𝒐𝒔</m:t>
                        </m:r>
                        <m:r>
                          <a:rPr lang="sk-SK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sk-SK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sk-SK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sk-SK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sk-SK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  <m:r>
                          <a:rPr lang="sk-SK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sk-SK" b="1" dirty="0"/>
              </a:p>
            </p:txBody>
          </p:sp>
        </mc:Choice>
        <mc:Fallback xmlns="">
          <p:sp>
            <p:nvSpPr>
              <p:cNvPr id="8" name="BlokTextu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66" y="3314649"/>
                <a:ext cx="2457900" cy="725007"/>
              </a:xfrm>
              <a:prstGeom prst="rect">
                <a:avLst/>
              </a:prstGeom>
              <a:blipFill rotWithShape="0">
                <a:blip r:embed="rId6"/>
                <a:stretch>
                  <a:fillRect l="-8685" b="-924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BlokTextu 8"/>
              <p:cNvSpPr txBox="1"/>
              <p:nvPr/>
            </p:nvSpPr>
            <p:spPr>
              <a:xfrm>
                <a:off x="745365" y="4220385"/>
                <a:ext cx="2032231" cy="6223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sk-SK" sz="2800" b="1" dirty="0" smtClean="0"/>
                  <a:t>y </a:t>
                </a:r>
                <a14:m>
                  <m:oMath xmlns:m="http://schemas.openxmlformats.org/officeDocument/2006/math">
                    <m:r>
                      <a:rPr lang="sk-SK" sz="28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sk-SK" sz="2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sz="2800" b="1" i="1" smtClean="0">
                            <a:latin typeface="Cambria Math" panose="02040503050406030204" pitchFamily="18" charset="0"/>
                          </a:rPr>
                          <m:t>𝒔𝒊𝒏</m:t>
                        </m:r>
                        <m:r>
                          <a:rPr lang="sk-SK" sz="2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num>
                      <m:den>
                        <m:sSup>
                          <m:sSupPr>
                            <m:ctrlPr>
                              <a:rPr lang="sk-SK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sz="2800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  <m:sup>
                            <m:r>
                              <a:rPr lang="sk-SK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sk-SK" sz="28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sk-SK" sz="28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a:rPr lang="sk-SK" sz="2800" b="1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sk-SK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endParaRPr lang="sk-SK" b="1" dirty="0"/>
              </a:p>
            </p:txBody>
          </p:sp>
        </mc:Choice>
        <mc:Fallback xmlns="">
          <p:sp>
            <p:nvSpPr>
              <p:cNvPr id="9" name="BlokTextu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65" y="4220385"/>
                <a:ext cx="2032231" cy="622350"/>
              </a:xfrm>
              <a:prstGeom prst="rect">
                <a:avLst/>
              </a:prstGeom>
              <a:blipFill rotWithShape="0">
                <a:blip r:embed="rId7"/>
                <a:stretch>
                  <a:fillRect l="-10479" b="-2156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BlokTextu 9"/>
              <p:cNvSpPr txBox="1"/>
              <p:nvPr/>
            </p:nvSpPr>
            <p:spPr>
              <a:xfrm>
                <a:off x="770604" y="947806"/>
                <a:ext cx="1480213" cy="3761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sk-SK" sz="2400" b="1" dirty="0" smtClean="0">
                    <a:latin typeface="Cambria" panose="02040503050406030204" pitchFamily="18" charset="0"/>
                  </a:rPr>
                  <a:t>y </a:t>
                </a:r>
                <a14:m>
                  <m:oMath xmlns:m="http://schemas.openxmlformats.org/officeDocument/2006/math">
                    <m:r>
                      <a:rPr lang="sk-SK" sz="2400" b="1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sk-SK" sz="2400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sk-SK" sz="2400" b="1" i="1" smtClean="0">
                            <a:latin typeface="Cambria Math" panose="02040503050406030204" pitchFamily="18" charset="0"/>
                          </a:rPr>
                          <m:t>𝒄𝒐𝒔𝒙</m:t>
                        </m:r>
                        <m:r>
                          <a:rPr lang="sk-SK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rad>
                  </m:oMath>
                </a14:m>
                <a:endParaRPr lang="sk-SK" b="1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BlokTextu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604" y="947806"/>
                <a:ext cx="1480213" cy="376129"/>
              </a:xfrm>
              <a:prstGeom prst="rect">
                <a:avLst/>
              </a:prstGeom>
              <a:blipFill rotWithShape="0">
                <a:blip r:embed="rId8"/>
                <a:stretch>
                  <a:fillRect l="-12346" t="-22581" b="-4838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Nadpis 2"/>
          <p:cNvSpPr txBox="1">
            <a:spLocks/>
          </p:cNvSpPr>
          <p:nvPr/>
        </p:nvSpPr>
        <p:spPr>
          <a:xfrm>
            <a:off x="5611572" y="92013"/>
            <a:ext cx="1467068" cy="48013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2800" b="1" u="sng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riešenie:</a:t>
            </a:r>
            <a:endParaRPr lang="sk-SK" sz="3200" b="1" dirty="0">
              <a:solidFill>
                <a:srgbClr val="C00000"/>
              </a:solidFill>
            </a:endParaRPr>
          </a:p>
        </p:txBody>
      </p:sp>
      <p:pic>
        <p:nvPicPr>
          <p:cNvPr id="12" name="Obrázok 11"/>
          <p:cNvPicPr/>
          <p:nvPr/>
        </p:nvPicPr>
        <p:blipFill rotWithShape="1">
          <a:blip r:embed="rId9"/>
          <a:srcRect l="4960" t="17056" r="81981" b="59598"/>
          <a:stretch/>
        </p:blipFill>
        <p:spPr bwMode="auto">
          <a:xfrm>
            <a:off x="11656060" y="15766"/>
            <a:ext cx="535940" cy="539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BlokTextu 12"/>
          <p:cNvSpPr txBox="1"/>
          <p:nvPr/>
        </p:nvSpPr>
        <p:spPr>
          <a:xfrm>
            <a:off x="5306096" y="880322"/>
            <a:ext cx="4656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/>
              <a:t>D(f) = </a:t>
            </a:r>
            <a:r>
              <a:rPr lang="sk-SK" sz="2400" b="1" dirty="0" smtClean="0">
                <a:sym typeface="Symbol" panose="05050102010706020507" pitchFamily="18" charset="2"/>
              </a:rPr>
              <a:t>-/2 + 2k; /2 + 2k ,  kZ</a:t>
            </a:r>
            <a:endParaRPr lang="sk-SK" sz="2400" b="1" dirty="0"/>
          </a:p>
        </p:txBody>
      </p:sp>
      <p:sp>
        <p:nvSpPr>
          <p:cNvPr id="14" name="BlokTextu 13"/>
          <p:cNvSpPr txBox="1"/>
          <p:nvPr/>
        </p:nvSpPr>
        <p:spPr>
          <a:xfrm>
            <a:off x="5303948" y="1771262"/>
            <a:ext cx="3953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solidFill>
                  <a:srgbClr val="0070C0"/>
                </a:solidFill>
              </a:rPr>
              <a:t>D(f) = </a:t>
            </a:r>
            <a:r>
              <a:rPr lang="sk-SK" sz="2400" b="1" dirty="0">
                <a:solidFill>
                  <a:srgbClr val="0070C0"/>
                </a:solidFill>
                <a:sym typeface="Symbol" panose="05050102010706020507" pitchFamily="18" charset="2"/>
              </a:rPr>
              <a:t>(</a:t>
            </a:r>
            <a:r>
              <a:rPr lang="sk-SK" sz="2400" b="1" dirty="0" smtClean="0">
                <a:solidFill>
                  <a:srgbClr val="0070C0"/>
                </a:solidFill>
                <a:sym typeface="Symbol" panose="05050102010706020507" pitchFamily="18" charset="2"/>
              </a:rPr>
              <a:t>/2 + k;  + k) ,  kZ</a:t>
            </a:r>
            <a:endParaRPr lang="sk-SK" sz="2400" b="1" dirty="0">
              <a:solidFill>
                <a:srgbClr val="0070C0"/>
              </a:solidFill>
            </a:endParaRPr>
          </a:p>
        </p:txBody>
      </p:sp>
      <p:sp>
        <p:nvSpPr>
          <p:cNvPr id="15" name="BlokTextu 14"/>
          <p:cNvSpPr txBox="1"/>
          <p:nvPr/>
        </p:nvSpPr>
        <p:spPr>
          <a:xfrm>
            <a:off x="5301800" y="2544508"/>
            <a:ext cx="5735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/>
              <a:t>D(f) = R - </a:t>
            </a:r>
            <a:r>
              <a:rPr lang="sk-SK" sz="2400" b="1" dirty="0" smtClean="0">
                <a:sym typeface="Symbol" panose="05050102010706020507" pitchFamily="18" charset="2"/>
              </a:rPr>
              <a:t>k/2 </a:t>
            </a:r>
            <a:r>
              <a:rPr lang="sk-SK" sz="2400" b="1" dirty="0">
                <a:sym typeface="Symbol" panose="05050102010706020507" pitchFamily="18" charset="2"/>
              </a:rPr>
              <a:t>= (k/</a:t>
            </a:r>
            <a:r>
              <a:rPr lang="sk-SK" sz="2400" b="1" dirty="0" smtClean="0">
                <a:sym typeface="Symbol" panose="05050102010706020507" pitchFamily="18" charset="2"/>
              </a:rPr>
              <a:t>2; </a:t>
            </a:r>
            <a:r>
              <a:rPr lang="sk-SK" sz="2400" b="1" dirty="0">
                <a:sym typeface="Symbol" panose="05050102010706020507" pitchFamily="18" charset="2"/>
              </a:rPr>
              <a:t>/</a:t>
            </a:r>
            <a:r>
              <a:rPr lang="sk-SK" sz="2400" b="1" dirty="0" smtClean="0">
                <a:sym typeface="Symbol" panose="05050102010706020507" pitchFamily="18" charset="2"/>
              </a:rPr>
              <a:t>2+k</a:t>
            </a:r>
            <a:r>
              <a:rPr lang="sk-SK" sz="2400" b="1" dirty="0">
                <a:sym typeface="Symbol" panose="05050102010706020507" pitchFamily="18" charset="2"/>
              </a:rPr>
              <a:t>/</a:t>
            </a:r>
            <a:r>
              <a:rPr lang="sk-SK" sz="2400" b="1" dirty="0" smtClean="0">
                <a:sym typeface="Symbol" panose="05050102010706020507" pitchFamily="18" charset="2"/>
              </a:rPr>
              <a:t>2) ,     kZ</a:t>
            </a:r>
            <a:endParaRPr lang="sk-SK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BlokTextu 16"/>
              <p:cNvSpPr txBox="1"/>
              <p:nvPr/>
            </p:nvSpPr>
            <p:spPr>
              <a:xfrm>
                <a:off x="5391674" y="3486906"/>
                <a:ext cx="4482509" cy="3756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sk-SK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k-SK" sz="24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𝐃</m:t>
                          </m:r>
                          <m:d>
                            <m:dPr>
                              <m:ctrlPr>
                                <a:rPr lang="sk-SK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sz="2400" b="1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𝐟</m:t>
                              </m:r>
                            </m:e>
                          </m:d>
                          <m:r>
                            <a:rPr lang="sk-SK" sz="24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sk-SK" sz="24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sk-SK" sz="24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sk-SK" sz="24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sk-SK" sz="24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sk-SK" sz="2400" b="1" dirty="0">
                          <a:solidFill>
                            <a:srgbClr val="0070C0"/>
                          </a:solidFill>
                          <a:sym typeface="Symbol" panose="05050102010706020507" pitchFamily="18" charset="2"/>
                        </a:rPr>
                        <m:t>/4 + </m:t>
                      </m:r>
                      <m:r>
                        <m:rPr>
                          <m:nor/>
                        </m:rPr>
                        <a:rPr lang="sk-SK" sz="2400" b="1" dirty="0">
                          <a:solidFill>
                            <a:srgbClr val="0070C0"/>
                          </a:solidFill>
                          <a:sym typeface="Symbol" panose="05050102010706020507" pitchFamily="18" charset="2"/>
                        </a:rPr>
                        <m:t>k</m:t>
                      </m:r>
                      <m:r>
                        <m:rPr>
                          <m:nor/>
                        </m:rPr>
                        <a:rPr lang="sk-SK" sz="2400" b="1" dirty="0">
                          <a:solidFill>
                            <a:srgbClr val="0070C0"/>
                          </a:solidFill>
                          <a:sym typeface="Symbol" panose="05050102010706020507" pitchFamily="18" charset="2"/>
                        </a:rPr>
                        <m:t>/2 ,     </m:t>
                      </m:r>
                      <m:r>
                        <m:rPr>
                          <m:nor/>
                        </m:rPr>
                        <a:rPr lang="sk-SK" sz="2400" b="1" dirty="0">
                          <a:solidFill>
                            <a:srgbClr val="0070C0"/>
                          </a:solidFill>
                          <a:sym typeface="Symbol" panose="05050102010706020507" pitchFamily="18" charset="2"/>
                        </a:rPr>
                        <m:t>k</m:t>
                      </m:r>
                      <m:r>
                        <m:rPr>
                          <m:nor/>
                        </m:rPr>
                        <a:rPr lang="sk-SK" sz="2400" b="1" dirty="0">
                          <a:solidFill>
                            <a:srgbClr val="0070C0"/>
                          </a:solidFill>
                          <a:sym typeface="Symbol" panose="05050102010706020507" pitchFamily="18" charset="2"/>
                        </a:rPr>
                        <m:t></m:t>
                      </m:r>
                      <m:r>
                        <m:rPr>
                          <m:nor/>
                        </m:rPr>
                        <a:rPr lang="sk-SK" sz="2400" b="1" dirty="0">
                          <a:solidFill>
                            <a:srgbClr val="0070C0"/>
                          </a:solidFill>
                          <a:sym typeface="Symbol" panose="05050102010706020507" pitchFamily="18" charset="2"/>
                        </a:rPr>
                        <m:t>Z</m:t>
                      </m:r>
                    </m:oMath>
                  </m:oMathPara>
                </a14:m>
                <a:endParaRPr lang="sk-SK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" name="BlokTextu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674" y="3486906"/>
                <a:ext cx="4482509" cy="375616"/>
              </a:xfrm>
              <a:prstGeom prst="rect">
                <a:avLst/>
              </a:prstGeom>
              <a:blipFill rotWithShape="0">
                <a:blip r:embed="rId10"/>
                <a:stretch>
                  <a:fillRect l="-1087" t="-1613" r="-951" b="-3225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BlokTextu 17"/>
          <p:cNvSpPr txBox="1"/>
          <p:nvPr/>
        </p:nvSpPr>
        <p:spPr>
          <a:xfrm>
            <a:off x="5299652" y="4306766"/>
            <a:ext cx="1889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/>
              <a:t>D(f) = R - </a:t>
            </a:r>
            <a:r>
              <a:rPr lang="sk-SK" sz="2400" b="1" dirty="0" smtClean="0">
                <a:sym typeface="Symbol" panose="05050102010706020507" pitchFamily="18" charset="2"/>
              </a:rPr>
              <a:t>3 </a:t>
            </a:r>
            <a:endParaRPr lang="sk-SK" sz="2400" b="1" dirty="0"/>
          </a:p>
        </p:txBody>
      </p:sp>
      <p:sp>
        <p:nvSpPr>
          <p:cNvPr id="19" name="BlokTextu 18"/>
          <p:cNvSpPr txBox="1"/>
          <p:nvPr/>
        </p:nvSpPr>
        <p:spPr>
          <a:xfrm>
            <a:off x="5297504" y="5090232"/>
            <a:ext cx="1612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solidFill>
                  <a:srgbClr val="0070C0"/>
                </a:solidFill>
              </a:rPr>
              <a:t>D(f) = (7;8</a:t>
            </a:r>
            <a:r>
              <a:rPr lang="sk-SK" sz="2400" b="1" dirty="0" smtClean="0">
                <a:solidFill>
                  <a:srgbClr val="0070C0"/>
                </a:solidFill>
                <a:sym typeface="Symbol" panose="05050102010706020507" pitchFamily="18" charset="2"/>
              </a:rPr>
              <a:t></a:t>
            </a:r>
            <a:endParaRPr lang="sk-SK" sz="2400" b="1" dirty="0">
              <a:solidFill>
                <a:srgbClr val="0070C0"/>
              </a:solidFill>
            </a:endParaRPr>
          </a:p>
        </p:txBody>
      </p:sp>
      <p:sp>
        <p:nvSpPr>
          <p:cNvPr id="20" name="BlokTextu 19"/>
          <p:cNvSpPr txBox="1"/>
          <p:nvPr/>
        </p:nvSpPr>
        <p:spPr>
          <a:xfrm>
            <a:off x="5295356" y="5955182"/>
            <a:ext cx="197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/>
              <a:t>D(f) = (-3;-2,5)</a:t>
            </a:r>
            <a:endParaRPr lang="sk-SK" sz="2400" b="1" dirty="0"/>
          </a:p>
        </p:txBody>
      </p:sp>
    </p:spTree>
    <p:extLst>
      <p:ext uri="{BB962C8B-B14F-4D97-AF65-F5344CB8AC3E}">
        <p14:creationId xmlns:p14="http://schemas.microsoft.com/office/powerpoint/2010/main" val="362361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5" grpId="0"/>
      <p:bldP spid="17" grpId="0"/>
      <p:bldP spid="18" grpId="0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54172"/>
          </a:xfrm>
        </p:spPr>
        <p:txBody>
          <a:bodyPr>
            <a:normAutofit/>
          </a:bodyPr>
          <a:lstStyle/>
          <a:p>
            <a:r>
              <a:rPr lang="sk-SK" sz="6000" b="1" dirty="0" smtClean="0">
                <a:solidFill>
                  <a:schemeClr val="tx1"/>
                </a:solidFill>
              </a:rPr>
              <a:t>Veľa úspechov </a:t>
            </a:r>
            <a:r>
              <a:rPr lang="sk-SK" sz="6600" b="1" dirty="0" smtClean="0">
                <a:solidFill>
                  <a:schemeClr val="tx1"/>
                </a:solidFill>
              </a:rPr>
              <a:t/>
            </a:r>
            <a:br>
              <a:rPr lang="sk-SK" sz="6600" b="1" dirty="0" smtClean="0">
                <a:solidFill>
                  <a:schemeClr val="tx1"/>
                </a:solidFill>
              </a:rPr>
            </a:br>
            <a:r>
              <a:rPr lang="sk-SK" sz="6600" b="1" dirty="0" smtClean="0">
                <a:solidFill>
                  <a:schemeClr val="tx1"/>
                </a:solidFill>
              </a:rPr>
              <a:t/>
            </a:r>
            <a:br>
              <a:rPr lang="sk-SK" sz="6600" b="1" dirty="0" smtClean="0">
                <a:solidFill>
                  <a:schemeClr val="tx1"/>
                </a:solidFill>
              </a:rPr>
            </a:br>
            <a:r>
              <a:rPr lang="sk-SK" sz="6600" b="1" dirty="0" smtClean="0">
                <a:solidFill>
                  <a:schemeClr val="tx1"/>
                </a:solidFill>
              </a:rPr>
              <a:t>			</a:t>
            </a:r>
            <a:r>
              <a:rPr lang="sk-SK" sz="3600" b="1" dirty="0" smtClean="0">
                <a:solidFill>
                  <a:schemeClr val="tx1"/>
                </a:solidFill>
              </a:rPr>
              <a:t>pri riešení ďalších úloh ! ! !</a:t>
            </a:r>
            <a:br>
              <a:rPr lang="sk-SK" sz="3600" b="1" dirty="0" smtClean="0">
                <a:solidFill>
                  <a:schemeClr val="tx1"/>
                </a:solidFill>
              </a:rPr>
            </a:br>
            <a:endParaRPr lang="sk-SK" sz="3600" dirty="0"/>
          </a:p>
        </p:txBody>
      </p:sp>
      <p:sp>
        <p:nvSpPr>
          <p:cNvPr id="3" name="Obdĺžnik 2"/>
          <p:cNvSpPr/>
          <p:nvPr/>
        </p:nvSpPr>
        <p:spPr>
          <a:xfrm>
            <a:off x="7738242" y="4005599"/>
            <a:ext cx="230439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dirty="0" smtClean="0">
                <a:solidFill>
                  <a:schemeClr val="tx1"/>
                </a:solidFill>
                <a:latin typeface="+mj-lt"/>
              </a:rPr>
              <a:t>Mgr. Anna Černinská</a:t>
            </a:r>
            <a:r>
              <a:rPr lang="sk-SK" sz="2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sk-SK" sz="3200" b="1" dirty="0" smtClean="0">
                <a:solidFill>
                  <a:schemeClr val="tx1"/>
                </a:solidFill>
                <a:latin typeface="+mj-lt"/>
              </a:rPr>
              <a:t/>
            </a:r>
            <a:br>
              <a:rPr lang="sk-SK" sz="3200" b="1" dirty="0" smtClean="0">
                <a:solidFill>
                  <a:schemeClr val="tx1"/>
                </a:solidFill>
                <a:latin typeface="+mj-lt"/>
              </a:rPr>
            </a:br>
            <a:endParaRPr lang="sk-SK" dirty="0">
              <a:latin typeface="+mj-lt"/>
            </a:endParaRPr>
          </a:p>
        </p:txBody>
      </p:sp>
      <p:pic>
        <p:nvPicPr>
          <p:cNvPr id="4" name="Obrázok 3"/>
          <p:cNvPicPr/>
          <p:nvPr/>
        </p:nvPicPr>
        <p:blipFill rotWithShape="1">
          <a:blip r:embed="rId2"/>
          <a:srcRect l="4960" t="17056" r="81981" b="59598"/>
          <a:stretch/>
        </p:blipFill>
        <p:spPr bwMode="auto">
          <a:xfrm>
            <a:off x="11656060" y="0"/>
            <a:ext cx="535940" cy="539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4613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415</Words>
  <Application>Microsoft Office PowerPoint</Application>
  <PresentationFormat>Širokouhlá</PresentationFormat>
  <Paragraphs>62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7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Cambria</vt:lpstr>
      <vt:lpstr>Cambria Math</vt:lpstr>
      <vt:lpstr>Symbol</vt:lpstr>
      <vt:lpstr>Times New Roman</vt:lpstr>
      <vt:lpstr>Motív Office</vt:lpstr>
      <vt:lpstr>DEFINIČNÝ OBOR    D(f)   funkcie y = f(x)</vt:lpstr>
      <vt:lpstr>Definičný obor D(f) funkcie f - množina všetkých nezávisle premenných x, pre ktoré je funkcia definovaná, t.j. existuje ku nim funkčná hodnota y.</vt:lpstr>
      <vt:lpstr>Príklady elementárnych funkcií, ktorých D(f) = R </vt:lpstr>
      <vt:lpstr>Príklady elementárnych funkcií, ktorých D(f)  R </vt:lpstr>
      <vt:lpstr>Určte D(f):</vt:lpstr>
      <vt:lpstr>Určte D(f):</vt:lpstr>
      <vt:lpstr>Veľa úspechov      pri riešení ďalších úloh ! ! 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DEFINIČNÝ OBOR D(f)   funkcie y = f(x)</dc:title>
  <dc:creator>ucitel</dc:creator>
  <cp:lastModifiedBy>ucitel</cp:lastModifiedBy>
  <cp:revision>42</cp:revision>
  <dcterms:created xsi:type="dcterms:W3CDTF">2018-02-28T19:22:44Z</dcterms:created>
  <dcterms:modified xsi:type="dcterms:W3CDTF">2018-04-08T15:25:03Z</dcterms:modified>
</cp:coreProperties>
</file>