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  <a:alpha val="86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C617-D462-4B36-B7F6-78A7AF02CB16}" type="datetimeFigureOut">
              <a:rPr lang="sk-SK" smtClean="0"/>
              <a:pPr/>
              <a:t>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B128-3FBC-4C50-B150-24AE3C13DD5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sk/url?sa=i&amp;source=images&amp;cd=&amp;cad=rja&amp;docid=SJNof3tWjjXUjM&amp;tbnid=biOsUwJ20uYT4M:&amp;ved=0CAgQjRwwAA&amp;url=http://sk.medixa.org/choroby/ludska-koza&amp;ei=0WVYUsvEJOKI4gTu5IGoBg&amp;psig=AFQjCNHV9KGhl3McyoUuZMVI9trnTWqaMg&amp;ust=138161134567698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sk/url?sa=i&amp;rct=j&amp;q=&amp;esrc=s&amp;frm=1&amp;source=images&amp;cd=&amp;cad=rja&amp;docid=XbR1Q6hU4TJgkM&amp;tbnid=rGqcSL4D-kp1aM:&amp;ved=0CAUQjRw&amp;url=http://www.dost.sk/co-u-nas-najdete-uprava-nechtov&amp;ei=XXVYUpq2NpDLswahxIHwDg&amp;bvm=bv.53899372,d.Yms&amp;psig=AFQjCNE6OvHC8TR2Y4eT4ECXE7a3SLJ2TQ&amp;ust=138161529728565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google.sk/url?sa=i&amp;rct=j&amp;q=&amp;esrc=s&amp;frm=1&amp;source=images&amp;cd=&amp;cad=rja&amp;docid=VS9b3Zp-xGhR5M&amp;tbnid=gkpbfYAeEY1JpM:&amp;ved=0CAUQjRw&amp;url=http://www.ikem.cz/www?docid=1010411&amp;ei=a3JYUoG5FonOtAaOsIHYDQ&amp;bvm=bv.53899372,d.Yms&amp;psig=AFQjCNEWlavu-yU-kufHWk5-ve-IYU9pkA&amp;ust=138161453638185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www.google.sk/url?sa=i&amp;rct=j&amp;q=&amp;esrc=s&amp;frm=1&amp;source=images&amp;cd=&amp;cad=rja&amp;docid=jbEYKOn1KXBUHM&amp;tbnid=bvNtm0xlwYuPhM:&amp;ved=0CAUQjRw&amp;url=http://refresh-page.blog.cz/1004/pomoc-mam-akne&amp;ei=0XNYUraYIsSVswavkoCoDw&amp;bvm=bv.53899372,d.Yms&amp;psig=AFQjCNF7gVXQ_eYM6tsXcWj_iQz0mM7g6g&amp;ust=138161491617658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google.sk/url?sa=i&amp;rct=j&amp;q=&amp;esrc=s&amp;frm=1&amp;source=images&amp;cd=&amp;cad=rja&amp;docid=U5Jx-ZpjePrB8M&amp;tbnid=VvdbBiytnlq-BM:&amp;ved=0CAUQjRw&amp;url=http://zena.atlas.sk/sluzby/poradne/dermatologicka-poradna/pomoc-zacal-som-extremne-blednut/801127.html&amp;ei=gnRYUraaCcqGtAatwoHACQ&amp;bvm=bv.53899372,d.Yms&amp;psig=AFQjCNEdSz-eh36qdVfi6CzWVn3ph4UxBw&amp;ust=138161508562403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sk/url?sa=i&amp;rct=j&amp;q=&amp;esrc=s&amp;frm=1&amp;source=images&amp;cd=&amp;cad=rja&amp;docid=NgYFX9LgUfyxRM&amp;tbnid=PqrrlhpzvjJwfM:&amp;ved=0CAUQjRw&amp;url=http://diva.aktuality.sk/clanok/29958/top-10-mytov-o-opalovacich-kremoch-neverte-im/tlacit/&amp;ei=IHVYUrjGHYLssway4oEY&amp;bvm=bv.53899372,d.Yms&amp;psig=AFQjCNHWTphe6NShL26-FEUn_yqQxbaltw&amp;ust=138161525106869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google.sk/url?sa=i&amp;rct=j&amp;q=&amp;esrc=s&amp;frm=1&amp;source=images&amp;cd=&amp;cad=rja&amp;docid=9-3Da6cvwXpT0M&amp;tbnid=Wl6NC9gfeO92pM:&amp;ved=0CAUQjRw&amp;url=http://www.kamzakrasou.sk/Krasa/Ako-na-pehy/&amp;ei=fHlYUr7vMouSswbUoIDQCg&amp;psig=AFQjCNEaGlOWbnJmugVcFlzOLAkbnsC2CA&amp;ust=138161636228684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ogle.sk/url?sa=i&amp;rct=j&amp;q=&amp;esrc=s&amp;frm=1&amp;source=images&amp;cd=&amp;cad=rja&amp;docid=61bAtIUIVKf7TM&amp;tbnid=DH4WPPV1XZSzoM:&amp;ved=0CAUQjRw&amp;url=http://www.redakcia1.com/2011_07_01_archive.html&amp;ei=iHpYUtKlI4_DswbL5IDQCg&amp;psig=AFQjCNG6z_6xKzNL7ygiUGvKdpepJRCLXQ&amp;ust=138161661168001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0.jpeg"/><Relationship Id="rId2" Type="http://schemas.openxmlformats.org/officeDocument/2006/relationships/hyperlink" Target="http://www.google.sk/url?sa=i&amp;rct=j&amp;q=&amp;esrc=s&amp;frm=1&amp;source=images&amp;cd=&amp;cad=rja&amp;docid=-X9FDgV8NfSN-M&amp;tbnid=TtXZWcBo30GJpM:&amp;ved=0CAUQjRw&amp;url=http://la-visage-nails.com/sluzby/predlzenie-vlasov-a-zahustovanie&amp;ei=FHxYUqrBEMzasgaIzICwDg&amp;psig=AFQjCNFz4orO7mOMggCToTaygsde9I-XeA&amp;ust=13816169441486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sk/url?sa=i&amp;rct=j&amp;q=&amp;esrc=s&amp;frm=1&amp;source=images&amp;cd=&amp;cad=rja&amp;docid=T7oTrWCugYe8PM&amp;tbnid=fDHYO7gwAh0fJM:&amp;ved=0CAUQjRw&amp;url=http://latinoserials.webtalk.ru/viewtopic.php?id=226&amp;ei=UnxYUu6rO5DFtAaD5YGwDA&amp;psig=AFQjCNE3bPiz74nN4ZJYGsftbOVXERQ74Q&amp;ust=1381617073120771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://www.google.sk/url?sa=i&amp;rct=j&amp;q=&amp;esrc=s&amp;frm=1&amp;source=images&amp;cd=&amp;cad=rja&amp;docid=lLMFjZQg8bL1rM&amp;tbnid=1_c6fUmBji8rJM:&amp;ved=0CAUQjRw&amp;url=http://www.kamzakrasou.sk/Krasa/Spravte-si-krasne-vlnite-vlasy/&amp;ei=OHxYUtGPLcTUtQazwIGoBw&amp;psig=AFQjCNE3bPiz74nN4ZJYGsftbOVXERQ74Q&amp;ust=138161707312077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google.sk/url?sa=i&amp;rct=j&amp;q=&amp;esrc=s&amp;frm=1&amp;source=images&amp;cd=&amp;cad=rja&amp;docid=6mxTt2KPfY6n2M&amp;tbnid=bOhJhMExsd5UgM:&amp;ved=0CAUQjRw&amp;url=http://magazin.atlas.sk/galeria/?IdText=735941&amp;pic=5&amp;ei=X45bUtT6OonOtAaOsIHYDQ&amp;bvm=bv.53899372,d.d2k&amp;psig=AFQjCNGpzoJQ_ahsXsT-IpgqDZ2RMJm6kg&amp;ust=138181831178267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sk/url?sa=i&amp;source=images&amp;cd=&amp;cad=rja&amp;docid=SJNof3tWjjXUjM&amp;tbnid=biOsUwJ20uYT4M:&amp;ved=0CAgQjRwwAA&amp;url=http://sk.medixa.org/choroby/ludska-koza&amp;ei=0WVYUsvEJOKI4gTu5IGoBg&amp;psig=AFQjCNHV9KGhl3McyoUuZMVI9trnTWqaMg&amp;ust=138161134567698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sk/url?sa=i&amp;source=images&amp;cd=&amp;cad=rja&amp;docid=nU4-d2_unyBS9M&amp;tbnid=U_kqBdaLqwcFcM:&amp;ved=0CAgQjRwwAA&amp;url=http://www.eastlabs.sk/radio-flash/317/opalovanie-8211-radosti-a-starosti&amp;ei=jGdYUpz6JIOC4gT3_YH4BQ&amp;psig=AFQjCNEr4d6D4NScfjLHZv1ni4zsr2jfiQ&amp;ust=13816117886625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sk/url?sa=i&amp;rct=j&amp;q=&amp;esrc=s&amp;frm=1&amp;source=images&amp;cd=&amp;cad=rja&amp;docid=SO9ZmA9_--bk7M&amp;tbnid=Vdvit6oHoX69FM:&amp;ved=0CAUQjRw&amp;url=http://www.zdrava-pokozka.cz/main.php?lang=sk&amp;action=pokozka&amp;ei=7nZYUvrPGIzWsgacgIGgBA&amp;psig=AFQjCNHBjFLHcPAqQ8WlyR33LVcRyxGoDQ&amp;ust=138161129549534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sk/url?sa=i&amp;rct=j&amp;q=&amp;esrc=s&amp;frm=1&amp;source=images&amp;cd=&amp;cad=rja&amp;docid=vrAWfmQbrxhizM&amp;tbnid=Vtbm1sQYMFNFSM:&amp;ved=0CAUQjRw&amp;url=http://detskechoroby.rodinka.sk/detske-choroby/koza/koza/koza-kozny-system/&amp;ei=JXdYUo3NIMLVswaDxIGgBw&amp;psig=AFQjCNHBjFLHcPAqQ8WlyR33LVcRyxGoDQ&amp;ust=138161129549534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www.google.sk/url?sa=i&amp;rct=j&amp;q=&amp;esrc=s&amp;frm=1&amp;source=images&amp;cd=&amp;cad=rja&amp;docid=K8_fSv0OjcWFTM&amp;tbnid=_TcExaFjPotnGM:&amp;ved=0CAUQjRw&amp;url=http://biologia-tezy.webnode.sk/tezy/biologia-cloveka/koza/&amp;ei=andYUsnvOcHcswa2uYDYBA&amp;psig=AFQjCNF3RErespBFuW6cxvO16uysjXJm9g&amp;ust=138161584605325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sk/url?sa=i&amp;rct=j&amp;q=&amp;esrc=s&amp;frm=1&amp;source=images&amp;cd=&amp;cad=rja&amp;docid=SO9ZmA9_--bk7M&amp;tbnid=Vdvit6oHoX69FM:&amp;ved=0CAUQjRw&amp;url=http://www.zdrava-pokozka.cz/main.php?lang=sk&amp;action=pokozka&amp;ei=7nZYUvrPGIzWsgacgIGgBA&amp;psig=AFQjCNHBjFLHcPAqQ8WlyR33LVcRyxGoDQ&amp;ust=138161129549534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sk/url?sa=i&amp;rct=j&amp;q=&amp;esrc=s&amp;frm=1&amp;source=images&amp;cd=&amp;cad=rja&amp;docid=SO9ZmA9_--bk7M&amp;tbnid=Vdvit6oHoX69FM:&amp;ved=0CAUQjRw&amp;url=http://www.zdrava-pokozka.cz/main.php?lang=sk&amp;action=pokozka&amp;ei=7nZYUvrPGIzWsgacgIGgBA&amp;psig=AFQjCNHBjFLHcPAqQ8WlyR33LVcRyxGoDQ&amp;ust=138161129549534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sk/url?sa=i&amp;rct=j&amp;q=&amp;esrc=s&amp;frm=1&amp;source=images&amp;cd=&amp;cad=rja&amp;docid=b41_ukmcGaxBBM&amp;tbnid=AjNKY62mmYV9cM:&amp;ved=0CAUQjRw&amp;url=http://www.topky.sk/cl/13/1304181/Princezna-z-Brazilie--Dievcatko--12--predava-krasne-dlhe-vlasy-&amp;ei=I3ZYUoG7KdHMtAbngoH4AQ&amp;bvm=bv.53899372,d.Yms&amp;psig=AFQjCNH06zIlpLs0SxkHRD0-1VuGUKi9tw&amp;ust=138161542553579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zalekarem.cloud.fishcms.cz/bsmedia/image/thumb/2-kuze.jpg/p_detail_thumb.jpg/%C4%BDudsk%C3%A1%20ko%C5%BE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8964488" cy="4437112"/>
          </a:xfrm>
          <a:prstGeom prst="rect">
            <a:avLst/>
          </a:prstGeom>
          <a:noFill/>
        </p:spPr>
      </p:pic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21888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KOŽA </a:t>
            </a:r>
          </a:p>
          <a:p>
            <a:pPr algn="ctr"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6000" b="1" i="1" dirty="0" err="1" smtClean="0">
                <a:latin typeface="Times New Roman" pitchFamily="18" charset="0"/>
                <a:cs typeface="Times New Roman" pitchFamily="18" charset="0"/>
              </a:rPr>
              <a:t>cutis</a:t>
            </a:r>
            <a:r>
              <a:rPr lang="sk-SK" sz="6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6000" b="1" i="1" dirty="0" err="1" smtClean="0">
                <a:latin typeface="Times New Roman" pitchFamily="18" charset="0"/>
                <a:cs typeface="Times New Roman" pitchFamily="18" charset="0"/>
              </a:rPr>
              <a:t>derma</a:t>
            </a: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sz="6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48" y="-1"/>
            <a:ext cx="2038779" cy="2193741"/>
          </a:xfrm>
          <a:prstGeom prst="rect">
            <a:avLst/>
          </a:prstGeom>
          <a:noFill/>
        </p:spPr>
      </p:pic>
      <p:pic>
        <p:nvPicPr>
          <p:cNvPr id="9" name="Obrázok 8" descr="agentura_cmy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9398" y="0"/>
            <a:ext cx="4742164" cy="1124744"/>
          </a:xfrm>
          <a:prstGeom prst="rect">
            <a:avLst/>
          </a:prstGeom>
          <a:noFill/>
        </p:spPr>
      </p:pic>
      <p:pic>
        <p:nvPicPr>
          <p:cNvPr id="10" name="Obrázok 9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05221" y="-1"/>
            <a:ext cx="2038779" cy="1976539"/>
          </a:xfrm>
          <a:prstGeom prst="rect">
            <a:avLst/>
          </a:prstGeom>
          <a:noFill/>
        </p:spPr>
      </p:pic>
      <p:sp>
        <p:nvSpPr>
          <p:cNvPr id="11" name="Obdĺžnik 10"/>
          <p:cNvSpPr/>
          <p:nvPr/>
        </p:nvSpPr>
        <p:spPr>
          <a:xfrm>
            <a:off x="5796136" y="6165304"/>
            <a:ext cx="3168352" cy="692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Mgr. </a:t>
            </a:r>
            <a:r>
              <a:rPr lang="sk-SK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Ivana </a:t>
            </a:r>
            <a:r>
              <a:rPr lang="sk-SK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Sokolská</a:t>
            </a:r>
            <a:endParaRPr lang="sk-S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2.) Nechty</a:t>
            </a:r>
          </a:p>
          <a:p>
            <a:pPr>
              <a:buNone/>
            </a:pPr>
            <a:endParaRPr lang="sk-SK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zrohovatené platničky, prerastajúce cez koniec prsta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hránia končeky prstov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27650" name="Picture 2" descr="http://www.dost.sk/userfiles/nechty-prsty-ruky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132855"/>
            <a:ext cx="3744416" cy="44745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1420210"/>
          </a:xfr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3. kožné žľazy (potné, mazové)</a:t>
            </a:r>
          </a:p>
          <a:p>
            <a:pPr>
              <a:buNone/>
            </a:pP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4. mliečne žľazy</a:t>
            </a:r>
          </a:p>
          <a:p>
            <a:endParaRPr lang="sk-SK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902" y="2557462"/>
            <a:ext cx="6343394" cy="422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Choroby kože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Akné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vzniká pri zvýšenej hormonálnej aktivite, zväčšením mazových žliaz a zvýšenou produkciou mazu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  <p:pic>
        <p:nvPicPr>
          <p:cNvPr id="25602" name="Picture 2" descr="http://www.ikem.cz/www?docid=101041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929066"/>
            <a:ext cx="3048000" cy="2286001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4286248" y="47863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5606" name="Picture 6" descr="http://nd02.jxs.cz/546/249/e15078f1aa_58722877_o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4000504"/>
            <a:ext cx="219075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307639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Uhry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vznikajú upchatím vývodov mazových žliaz – vznik infekcie, zápalov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 vytláčaním sa infekcia rozširuje (môže dôjsť k zjazveniu tváre)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Albinizmus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ú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plne chýbanie kožného pigmentu – melanínu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itlivosť na slnečné žiarenie (rýchle spálenie pokožky)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http://img.mediacentrum.sk/images/gallery/200/1510595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000504"/>
            <a:ext cx="3214710" cy="2394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Rakovina kože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vzniká mutáciou buniek vystavovaných nadmernému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ultriafialovému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žiareniu (UV žiarenie)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 descr="http://img.diva.sk/stories/Krasa/Beauty/opalenie-opalovacie-pripravky_2%20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3643314"/>
            <a:ext cx="33337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Viete že...???</a:t>
            </a:r>
            <a:endParaRPr lang="sk-SK" b="1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500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b="1" dirty="0" smtClean="0">
                <a:latin typeface="Comic Sans MS" pitchFamily="66" charset="0"/>
              </a:rPr>
              <a:t>Pehy</a:t>
            </a:r>
            <a:r>
              <a:rPr lang="sk-SK" dirty="0" smtClean="0">
                <a:latin typeface="Comic Sans MS" pitchFamily="66" charset="0"/>
              </a:rPr>
              <a:t> vznikajú nahromadením buniek s vysokým obsahom melanínu...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41988" name="Picture 4" descr="http://www.kamzakrasou.sk/photos/pehy3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3928" y="1643050"/>
            <a:ext cx="4078336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Viete že...???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207167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b="1" dirty="0" smtClean="0">
                <a:latin typeface="Comic Sans MS" pitchFamily="66" charset="0"/>
              </a:rPr>
              <a:t>Farba pleti </a:t>
            </a:r>
            <a:r>
              <a:rPr lang="sk-SK" dirty="0" smtClean="0">
                <a:latin typeface="Comic Sans MS" pitchFamily="66" charset="0"/>
              </a:rPr>
              <a:t>závisí od našich génov, od</a:t>
            </a:r>
          </a:p>
          <a:p>
            <a:pPr algn="ctr">
              <a:buNone/>
            </a:pPr>
            <a:r>
              <a:rPr lang="sk-SK" dirty="0" smtClean="0">
                <a:latin typeface="Comic Sans MS" pitchFamily="66" charset="0"/>
              </a:rPr>
              <a:t>množstva melanínu:</a:t>
            </a:r>
          </a:p>
          <a:p>
            <a:pPr algn="ctr">
              <a:buFontTx/>
              <a:buChar char="-"/>
            </a:pPr>
            <a:r>
              <a:rPr lang="sk-SK" dirty="0" smtClean="0">
                <a:latin typeface="Comic Sans MS" pitchFamily="66" charset="0"/>
              </a:rPr>
              <a:t>svetlá pleť = málo melanínu</a:t>
            </a:r>
          </a:p>
          <a:p>
            <a:pPr algn="ctr">
              <a:buFontTx/>
              <a:buChar char="-"/>
            </a:pPr>
            <a:r>
              <a:rPr lang="sk-SK" dirty="0">
                <a:latin typeface="Comic Sans MS" pitchFamily="66" charset="0"/>
              </a:rPr>
              <a:t>t</a:t>
            </a:r>
            <a:r>
              <a:rPr lang="sk-SK" dirty="0" smtClean="0">
                <a:latin typeface="Comic Sans MS" pitchFamily="66" charset="0"/>
              </a:rPr>
              <a:t>mavá pleť = viac melanínu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40962" name="Picture 2" descr="http://m2.aimg.sk/fdetail/mf_215759569_d94707dae2e0480eaec719960e9597d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24" y="1285860"/>
            <a:ext cx="3333750" cy="3324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Viete že...???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2071678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sk-SK" b="1" dirty="0" smtClean="0">
                <a:latin typeface="Comic Sans MS" pitchFamily="66" charset="0"/>
                <a:cs typeface="Times New Roman" pitchFamily="18" charset="0"/>
              </a:rPr>
              <a:t>Tvar vlasov </a:t>
            </a: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záleží od zdedených génov ale</a:t>
            </a:r>
          </a:p>
          <a:p>
            <a:pPr algn="ctr">
              <a:buNone/>
            </a:pP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 aj tvaru vlasových buniek:</a:t>
            </a:r>
          </a:p>
          <a:p>
            <a:pPr algn="ctr">
              <a:buFontTx/>
              <a:buChar char="-"/>
            </a:pP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rovné vlasy = okrúhle bunky</a:t>
            </a:r>
          </a:p>
          <a:p>
            <a:pPr algn="ctr">
              <a:buFontTx/>
              <a:buChar char="-"/>
            </a:pPr>
            <a:r>
              <a:rPr lang="sk-SK" dirty="0">
                <a:latin typeface="Comic Sans MS" pitchFamily="66" charset="0"/>
                <a:cs typeface="Times New Roman" pitchFamily="18" charset="0"/>
              </a:rPr>
              <a:t>v</a:t>
            </a: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lnité vlasy = oválne bunky</a:t>
            </a:r>
          </a:p>
          <a:p>
            <a:pPr algn="ctr">
              <a:buFontTx/>
              <a:buChar char="-"/>
            </a:pPr>
            <a:r>
              <a:rPr lang="sk-SK" dirty="0">
                <a:latin typeface="Comic Sans MS" pitchFamily="66" charset="0"/>
                <a:cs typeface="Times New Roman" pitchFamily="18" charset="0"/>
              </a:rPr>
              <a:t>k</a:t>
            </a:r>
            <a:r>
              <a:rPr lang="sk-SK" dirty="0" smtClean="0">
                <a:latin typeface="Comic Sans MS" pitchFamily="66" charset="0"/>
                <a:cs typeface="Times New Roman" pitchFamily="18" charset="0"/>
              </a:rPr>
              <a:t>učeravé vlasy = ploché bunky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39940" name="Picture 4" descr="http://la-visage-nails.com/data/uploads/hnede-nove-zo-shutterstoc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228" y="1571612"/>
            <a:ext cx="2198508" cy="2928958"/>
          </a:xfrm>
          <a:prstGeom prst="rect">
            <a:avLst/>
          </a:prstGeom>
          <a:noFill/>
        </p:spPr>
      </p:pic>
      <p:pic>
        <p:nvPicPr>
          <p:cNvPr id="39942" name="Picture 6" descr="http://www.kamzakrasou.sk/photos/letne-vlny-kamzakrasou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4022" y="1533539"/>
            <a:ext cx="2357665" cy="2967031"/>
          </a:xfrm>
          <a:prstGeom prst="rect">
            <a:avLst/>
          </a:prstGeom>
          <a:noFill/>
        </p:spPr>
      </p:pic>
      <p:pic>
        <p:nvPicPr>
          <p:cNvPr id="39944" name="Picture 8" descr="http://latinoserials.webtalk.ru/uploads/0008/c9/6a/1755-1-f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80216" y="1500174"/>
            <a:ext cx="2111017" cy="2967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Comic Sans MS" pitchFamily="66" charset="0"/>
              </a:rPr>
              <a:t>Viete že...???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Čo je dôvodom toho, že sa nám vzpriamia </a:t>
            </a:r>
          </a:p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chlpy na rukách, keď nám je chladno?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1026" name="Picture 2" descr="http://img.mediacentrum.sk/gallery/620_a/88018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833" y="3054114"/>
            <a:ext cx="4833935" cy="3627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KOŽA (</a:t>
            </a:r>
            <a:r>
              <a:rPr lang="sk-SK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cutis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derma</a:t>
            </a: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je plošne najväčším orgánom tela človeka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Funkcie kože: 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Ochranná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Imunitná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Termoregulačná</a:t>
            </a:r>
          </a:p>
          <a:p>
            <a:pPr marL="514350" indent="-514350">
              <a:buAutoNum type="arabicPeriod"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Zmyslová</a:t>
            </a:r>
          </a:p>
          <a:p>
            <a:pPr marL="514350" indent="-514350">
              <a:buNone/>
            </a:pPr>
            <a:endParaRPr lang="sk-SK" dirty="0"/>
          </a:p>
        </p:txBody>
      </p:sp>
      <p:pic>
        <p:nvPicPr>
          <p:cNvPr id="4" name="Picture 2" descr="http://static.zalekarem.cloud.fishcms.cz/bsmedia/image/thumb/2-kuze.jpg/p_detail_thumb.jpg/%C4%BDudsk%C3%A1%20ko%C5%BE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28510" r="24098"/>
          <a:stretch>
            <a:fillRect/>
          </a:stretch>
        </p:blipFill>
        <p:spPr bwMode="auto">
          <a:xfrm>
            <a:off x="4499992" y="2132856"/>
            <a:ext cx="4248472" cy="4437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Ďakujem za pozornosť !!!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skladá sa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z 3 vrstiev: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sk-SK" dirty="0"/>
          </a:p>
        </p:txBody>
      </p:sp>
      <p:pic>
        <p:nvPicPr>
          <p:cNvPr id="23554" name="Picture 2" descr="http://www.eastlabs.sk/data/inset/a317/koz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908720"/>
            <a:ext cx="7632848" cy="5676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1.) Pokožka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90063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nachádza sa na povrchu kože </a:t>
            </a:r>
          </a:p>
        </p:txBody>
      </p:sp>
      <p:pic>
        <p:nvPicPr>
          <p:cNvPr id="33794" name="Picture 2" descr="http://www.zdrava-pokozka.cz/images/img/pokozka1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7128792" cy="4420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detskechoroby.rodinka.sk/uploads/pics/farba_ko%C5%BE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24" y="173468"/>
            <a:ext cx="5468624" cy="5271756"/>
          </a:xfrm>
          <a:prstGeom prst="rect">
            <a:avLst/>
          </a:prstGeom>
          <a:noFill/>
        </p:spPr>
      </p:pic>
      <p:pic>
        <p:nvPicPr>
          <p:cNvPr id="32772" name="Picture 4" descr="http://files.biologia-tezy.webnode.sk/200000040-92d4294c82/images%20(1)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1196752"/>
            <a:ext cx="3081086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2.)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Zamša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052736"/>
            <a:ext cx="8543956" cy="600076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2" descr="http://www.zdrava-pokozka.cz/images/img/pokozka1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434" y="1124743"/>
            <a:ext cx="8035974" cy="5639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3.) Podkožné väzivo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Funkcie: 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tepelná a mechanická izolácia</a:t>
            </a:r>
          </a:p>
          <a:p>
            <a:pPr>
              <a:buFontTx/>
              <a:buChar char="-"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nergetická zásobáreň organizmu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    </a:t>
            </a:r>
            <a:endParaRPr lang="sk-SK" dirty="0"/>
          </a:p>
        </p:txBody>
      </p:sp>
      <p:pic>
        <p:nvPicPr>
          <p:cNvPr id="4" name="Picture 2" descr="http://www.zdrava-pokozka.cz/images/img/pokozka1s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32845"/>
            <a:ext cx="5351712" cy="39108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Prídatné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orgány (deriváty) kože: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1. vlasy, chlpy</a:t>
            </a:r>
          </a:p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2. nechty</a:t>
            </a:r>
          </a:p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3. kožné žľazy (potné, mazové)</a:t>
            </a:r>
          </a:p>
          <a:p>
            <a:pPr>
              <a:buNone/>
            </a:pPr>
            <a:r>
              <a:rPr lang="sk-SK" i="1" dirty="0" smtClean="0">
                <a:latin typeface="Times New Roman" pitchFamily="18" charset="0"/>
                <a:cs typeface="Times New Roman" pitchFamily="18" charset="0"/>
              </a:rPr>
              <a:t>4. mliečne žľazy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404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1.) Vlasy, chlpy:</a:t>
            </a:r>
          </a:p>
          <a:p>
            <a:pPr>
              <a:buNone/>
            </a:pPr>
            <a:endParaRPr lang="sk-SK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zrohovatené útvary, presahujúce nad povrch tela, pokrývajú skoro celý povrch tela (okrem dlaní, stupají, nechtov, pier, žaluďa, dráždca, predsiene pošvy)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- sivú farbu spôsobujú vzduchové bublinky</a:t>
            </a:r>
          </a:p>
          <a:p>
            <a:endParaRPr lang="sk-SK" dirty="0"/>
          </a:p>
        </p:txBody>
      </p:sp>
      <p:pic>
        <p:nvPicPr>
          <p:cNvPr id="28674" name="Picture 2" descr="http://img.topky.sk/big/1082786.jpg/dievca-brazilia-vlasy--Natasha-Moraes-de-Andrad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789040"/>
            <a:ext cx="4248472" cy="3033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321</Words>
  <Application>Microsoft Office PowerPoint</Application>
  <PresentationFormat>Prezentácia na obrazovke (4:3)</PresentationFormat>
  <Paragraphs>66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Motív Office</vt:lpstr>
      <vt:lpstr>Snímka 1</vt:lpstr>
      <vt:lpstr>KOŽA (cutis, derma)</vt:lpstr>
      <vt:lpstr>Snímka 3</vt:lpstr>
      <vt:lpstr>1.) Pokožka</vt:lpstr>
      <vt:lpstr>Snímka 5</vt:lpstr>
      <vt:lpstr>2.) Zamša</vt:lpstr>
      <vt:lpstr>3.) Podkožné väzivo</vt:lpstr>
      <vt:lpstr>Prídatné orgány (deriváty) kože:</vt:lpstr>
      <vt:lpstr>Snímka 9</vt:lpstr>
      <vt:lpstr>Snímka 10</vt:lpstr>
      <vt:lpstr>Snímka 11</vt:lpstr>
      <vt:lpstr>Choroby kože</vt:lpstr>
      <vt:lpstr>Snímka 13</vt:lpstr>
      <vt:lpstr>Snímka 14</vt:lpstr>
      <vt:lpstr>Snímka 15</vt:lpstr>
      <vt:lpstr>Viete že...???</vt:lpstr>
      <vt:lpstr>Viete že...???</vt:lpstr>
      <vt:lpstr>Viete že...???</vt:lpstr>
      <vt:lpstr>Viete že...???</vt:lpstr>
      <vt:lpstr>Ďakujem za pozornosť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 HÁDANKY </dc:title>
  <dc:creator>Ivana R.</dc:creator>
  <cp:lastModifiedBy>hp</cp:lastModifiedBy>
  <cp:revision>52</cp:revision>
  <dcterms:created xsi:type="dcterms:W3CDTF">2013-10-11T19:56:59Z</dcterms:created>
  <dcterms:modified xsi:type="dcterms:W3CDTF">2020-12-04T08:48:01Z</dcterms:modified>
</cp:coreProperties>
</file>