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7" r:id="rId5"/>
    <p:sldId id="262" r:id="rId6"/>
    <p:sldId id="263" r:id="rId7"/>
    <p:sldId id="265" r:id="rId8"/>
    <p:sldId id="266" r:id="rId9"/>
    <p:sldId id="264" r:id="rId10"/>
    <p:sldId id="268" r:id="rId11"/>
    <p:sldId id="269" r:id="rId12"/>
    <p:sldId id="259" r:id="rId13"/>
    <p:sldId id="261" r:id="rId14"/>
    <p:sldId id="25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0106785073304"/>
          <c:y val="3.5449602752989424E-2"/>
          <c:w val="0.78774640849116095"/>
          <c:h val="0.88861321501801938"/>
        </c:manualLayout>
      </c:layout>
      <c:scatterChart>
        <c:scatterStyle val="lineMarker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Hodnoty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12"/>
            <c:spPr>
              <a:noFill/>
              <a:ln w="31750">
                <a:solidFill>
                  <a:schemeClr val="tx1"/>
                </a:solidFill>
              </a:ln>
              <a:effectLst/>
            </c:spPr>
          </c:marker>
          <c:xVal>
            <c:numRef>
              <c:f>Hárok1!$A$2:$A$14</c:f>
              <c:numCache>
                <c:formatCode>General</c:formatCode>
                <c:ptCount val="13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</c:numCache>
            </c:numRef>
          </c:xVal>
          <c:yVal>
            <c:numRef>
              <c:f>Hárok1!$B$2:$B$14</c:f>
              <c:numCache>
                <c:formatCode>General</c:formatCode>
                <c:ptCount val="13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D4C-4CC9-A92D-94C5DAEAFD2B}"/>
            </c:ext>
          </c:extLst>
        </c:ser>
        <c:ser>
          <c:idx val="1"/>
          <c:order val="1"/>
          <c:tx>
            <c:strRef>
              <c:f>Hárok1!$C$1</c:f>
              <c:strCache>
                <c:ptCount val="1"/>
                <c:pt idx="0">
                  <c:v>Stĺpec1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plus"/>
            <c:size val="11"/>
            <c:spPr>
              <a:noFill/>
              <a:ln w="31750">
                <a:solidFill>
                  <a:srgbClr val="002060"/>
                </a:solidFill>
              </a:ln>
              <a:effectLst/>
            </c:spPr>
          </c:marker>
          <c:xVal>
            <c:numRef>
              <c:f>Hárok1!$A$2:$A$14</c:f>
              <c:numCache>
                <c:formatCode>General</c:formatCode>
                <c:ptCount val="13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</c:numCache>
            </c:numRef>
          </c:xVal>
          <c:yVal>
            <c:numRef>
              <c:f>Hárok1!$C$2:$C$14</c:f>
              <c:numCache>
                <c:formatCode>General</c:formatCode>
                <c:ptCount val="13"/>
                <c:pt idx="0">
                  <c:v>0</c:v>
                </c:pt>
                <c:pt idx="1">
                  <c:v>40</c:v>
                </c:pt>
                <c:pt idx="2">
                  <c:v>80</c:v>
                </c:pt>
                <c:pt idx="3">
                  <c:v>120</c:v>
                </c:pt>
                <c:pt idx="4">
                  <c:v>160</c:v>
                </c:pt>
                <c:pt idx="5">
                  <c:v>200</c:v>
                </c:pt>
                <c:pt idx="6">
                  <c:v>240</c:v>
                </c:pt>
                <c:pt idx="7">
                  <c:v>280</c:v>
                </c:pt>
                <c:pt idx="8">
                  <c:v>320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D4C-4CC9-A92D-94C5DAEAFD2B}"/>
            </c:ext>
          </c:extLst>
        </c:ser>
        <c:ser>
          <c:idx val="2"/>
          <c:order val="2"/>
          <c:tx>
            <c:strRef>
              <c:f>Hárok1!$D$1</c:f>
              <c:strCache>
                <c:ptCount val="1"/>
                <c:pt idx="0">
                  <c:v>Stĺpec2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plus"/>
            <c:size val="11"/>
            <c:spPr>
              <a:noFill/>
              <a:ln w="31750">
                <a:solidFill>
                  <a:schemeClr val="tx1"/>
                </a:solidFill>
              </a:ln>
              <a:effectLst/>
            </c:spPr>
          </c:marker>
          <c:xVal>
            <c:numRef>
              <c:f>Hárok1!$A$2:$A$14</c:f>
              <c:numCache>
                <c:formatCode>General</c:formatCode>
                <c:ptCount val="13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</c:numCache>
            </c:numRef>
          </c:xVal>
          <c:yVal>
            <c:numRef>
              <c:f>Hárok1!$D$2:$D$14</c:f>
              <c:numCache>
                <c:formatCode>General</c:formatCode>
                <c:ptCount val="13"/>
                <c:pt idx="0">
                  <c:v>0</c:v>
                </c:pt>
                <c:pt idx="1">
                  <c:v>60</c:v>
                </c:pt>
                <c:pt idx="2">
                  <c:v>120</c:v>
                </c:pt>
                <c:pt idx="3">
                  <c:v>180</c:v>
                </c:pt>
                <c:pt idx="4">
                  <c:v>240</c:v>
                </c:pt>
                <c:pt idx="5">
                  <c:v>300</c:v>
                </c:pt>
                <c:pt idx="6">
                  <c:v>360</c:v>
                </c:pt>
                <c:pt idx="7">
                  <c:v>420</c:v>
                </c:pt>
                <c:pt idx="8">
                  <c:v>480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4C-4CC9-A92D-94C5DAEAF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372856"/>
        <c:axId val="485370888"/>
      </c:scatterChart>
      <c:valAx>
        <c:axId val="485372856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 sz="2000" b="1" dirty="0"/>
                  <a:t>čas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tx1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85370888"/>
        <c:crosses val="autoZero"/>
        <c:crossBetween val="midCat"/>
        <c:majorUnit val="0.5"/>
      </c:valAx>
      <c:valAx>
        <c:axId val="485370888"/>
        <c:scaling>
          <c:orientation val="minMax"/>
          <c:max val="4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 sz="2000" b="1" dirty="0"/>
                  <a:t>dráha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8537285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16435863656959"/>
          <c:y val="9.5333443871395848E-2"/>
          <c:w val="0.85352143701638894"/>
          <c:h val="0.7791188601424822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Hodnoty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11"/>
            <c:spPr>
              <a:noFill/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Hárok1!$A$2:$A$13</c:f>
              <c:numCache>
                <c:formatCode>General</c:formatCode>
                <c:ptCount val="12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  <c:pt idx="4">
                  <c:v>12</c:v>
                </c:pt>
                <c:pt idx="5">
                  <c:v>15</c:v>
                </c:pt>
                <c:pt idx="6">
                  <c:v>20</c:v>
                </c:pt>
                <c:pt idx="7">
                  <c:v>30</c:v>
                </c:pt>
                <c:pt idx="8">
                  <c:v>40</c:v>
                </c:pt>
                <c:pt idx="9">
                  <c:v>45</c:v>
                </c:pt>
                <c:pt idx="10">
                  <c:v>60</c:v>
                </c:pt>
                <c:pt idx="11">
                  <c:v>90</c:v>
                </c:pt>
              </c:numCache>
            </c:numRef>
          </c:xVal>
          <c:yVal>
            <c:numRef>
              <c:f>Hárok1!$B$2:$B$13</c:f>
              <c:numCache>
                <c:formatCode>General</c:formatCode>
                <c:ptCount val="12"/>
                <c:pt idx="0">
                  <c:v>90</c:v>
                </c:pt>
                <c:pt idx="1">
                  <c:v>60</c:v>
                </c:pt>
                <c:pt idx="2">
                  <c:v>45</c:v>
                </c:pt>
                <c:pt idx="3">
                  <c:v>36</c:v>
                </c:pt>
                <c:pt idx="4">
                  <c:v>30</c:v>
                </c:pt>
                <c:pt idx="5">
                  <c:v>24</c:v>
                </c:pt>
                <c:pt idx="6">
                  <c:v>18</c:v>
                </c:pt>
                <c:pt idx="7">
                  <c:v>12</c:v>
                </c:pt>
                <c:pt idx="8">
                  <c:v>9</c:v>
                </c:pt>
                <c:pt idx="9">
                  <c:v>8</c:v>
                </c:pt>
                <c:pt idx="10">
                  <c:v>6</c:v>
                </c:pt>
                <c:pt idx="11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DB-40AE-BDA4-1BC3F72CB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938856"/>
        <c:axId val="409938528"/>
      </c:scatterChart>
      <c:valAx>
        <c:axId val="409938856"/>
        <c:scaling>
          <c:orientation val="minMax"/>
          <c:max val="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 sz="2000" b="1" dirty="0"/>
                  <a:t>Počet strán denne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09938528"/>
        <c:crosses val="autoZero"/>
        <c:crossBetween val="midCat"/>
        <c:majorUnit val="5"/>
      </c:valAx>
      <c:valAx>
        <c:axId val="409938528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 sz="2000" b="1" dirty="0"/>
                  <a:t>Počet dní</a:t>
                </a:r>
              </a:p>
            </c:rich>
          </c:tx>
          <c:layout>
            <c:manualLayout>
              <c:xMode val="edge"/>
              <c:yMode val="edge"/>
              <c:x val="3.3583403287636697E-2"/>
              <c:y val="0.382506874140732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09938856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136144771316058E-2"/>
          <c:y val="4.9980023330417032E-2"/>
          <c:w val="0.86652619132774988"/>
          <c:h val="0.8753900554097404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Hodnoty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plus"/>
            <c:size val="10"/>
            <c:spPr>
              <a:noFill/>
              <a:ln w="31750">
                <a:solidFill>
                  <a:schemeClr val="tx1"/>
                </a:solidFill>
              </a:ln>
              <a:effectLst/>
            </c:spPr>
          </c:marker>
          <c:xVal>
            <c:numRef>
              <c:f>Hárok1!$A$2:$A$10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10</c:v>
                </c:pt>
                <c:pt idx="5">
                  <c:v>12</c:v>
                </c:pt>
                <c:pt idx="6">
                  <c:v>15</c:v>
                </c:pt>
                <c:pt idx="7">
                  <c:v>20</c:v>
                </c:pt>
                <c:pt idx="8">
                  <c:v>30</c:v>
                </c:pt>
              </c:numCache>
            </c:numRef>
          </c:xVal>
          <c:yVal>
            <c:numRef>
              <c:f>Hárok1!$B$2:$B$10</c:f>
              <c:numCache>
                <c:formatCode>General</c:formatCode>
                <c:ptCount val="9"/>
                <c:pt idx="0">
                  <c:v>30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565-43B5-BCF6-17FE3A299AF9}"/>
            </c:ext>
          </c:extLst>
        </c:ser>
        <c:ser>
          <c:idx val="1"/>
          <c:order val="1"/>
          <c:tx>
            <c:strRef>
              <c:f>Hárok1!$C$1</c:f>
              <c:strCache>
                <c:ptCount val="1"/>
                <c:pt idx="0">
                  <c:v>Stĺpec1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plus"/>
            <c:size val="10"/>
            <c:spPr>
              <a:noFill/>
              <a:ln w="31750">
                <a:solidFill>
                  <a:schemeClr val="tx1"/>
                </a:solidFill>
              </a:ln>
              <a:effectLst/>
            </c:spPr>
          </c:marker>
          <c:xVal>
            <c:numRef>
              <c:f>Hárok1!$A$2:$A$10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10</c:v>
                </c:pt>
                <c:pt idx="5">
                  <c:v>12</c:v>
                </c:pt>
                <c:pt idx="6">
                  <c:v>15</c:v>
                </c:pt>
                <c:pt idx="7">
                  <c:v>20</c:v>
                </c:pt>
                <c:pt idx="8">
                  <c:v>30</c:v>
                </c:pt>
              </c:numCache>
            </c:numRef>
          </c:xVal>
          <c:yVal>
            <c:numRef>
              <c:f>Hárok1!$C$2:$C$10</c:f>
              <c:numCache>
                <c:formatCode>General</c:formatCode>
                <c:ptCount val="9"/>
                <c:pt idx="0">
                  <c:v>45</c:v>
                </c:pt>
                <c:pt idx="1">
                  <c:v>30</c:v>
                </c:pt>
                <c:pt idx="2">
                  <c:v>22.5</c:v>
                </c:pt>
                <c:pt idx="3">
                  <c:v>15</c:v>
                </c:pt>
                <c:pt idx="4">
                  <c:v>9</c:v>
                </c:pt>
                <c:pt idx="5">
                  <c:v>7.5</c:v>
                </c:pt>
                <c:pt idx="6">
                  <c:v>6</c:v>
                </c:pt>
                <c:pt idx="7">
                  <c:v>4.5</c:v>
                </c:pt>
                <c:pt idx="8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565-43B5-BCF6-17FE3A299AF9}"/>
            </c:ext>
          </c:extLst>
        </c:ser>
        <c:ser>
          <c:idx val="2"/>
          <c:order val="2"/>
          <c:tx>
            <c:strRef>
              <c:f>Hárok1!$D$1</c:f>
              <c:strCache>
                <c:ptCount val="1"/>
                <c:pt idx="0">
                  <c:v>Stĺpec2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plus"/>
            <c:size val="10"/>
            <c:spPr>
              <a:noFill/>
              <a:ln w="31750">
                <a:solidFill>
                  <a:schemeClr val="tx1"/>
                </a:solidFill>
              </a:ln>
              <a:effectLst/>
            </c:spPr>
          </c:marker>
          <c:xVal>
            <c:numRef>
              <c:f>Hárok1!$A$2:$A$10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10</c:v>
                </c:pt>
                <c:pt idx="5">
                  <c:v>12</c:v>
                </c:pt>
                <c:pt idx="6">
                  <c:v>15</c:v>
                </c:pt>
                <c:pt idx="7">
                  <c:v>20</c:v>
                </c:pt>
                <c:pt idx="8">
                  <c:v>30</c:v>
                </c:pt>
              </c:numCache>
            </c:numRef>
          </c:xVal>
          <c:yVal>
            <c:numRef>
              <c:f>Hárok1!$D$2:$D$10</c:f>
              <c:numCache>
                <c:formatCode>General</c:formatCode>
                <c:ptCount val="9"/>
                <c:pt idx="0">
                  <c:v>60</c:v>
                </c:pt>
                <c:pt idx="1">
                  <c:v>40</c:v>
                </c:pt>
                <c:pt idx="2">
                  <c:v>30</c:v>
                </c:pt>
                <c:pt idx="3">
                  <c:v>20</c:v>
                </c:pt>
                <c:pt idx="4">
                  <c:v>12</c:v>
                </c:pt>
                <c:pt idx="5">
                  <c:v>10</c:v>
                </c:pt>
                <c:pt idx="6">
                  <c:v>8</c:v>
                </c:pt>
                <c:pt idx="7">
                  <c:v>6</c:v>
                </c:pt>
                <c:pt idx="8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565-43B5-BCF6-17FE3A299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048616"/>
        <c:axId val="409043368"/>
      </c:scatterChart>
      <c:valAx>
        <c:axId val="409048616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 sz="2000" b="1" dirty="0"/>
                  <a:t>Počet zvierat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09043368"/>
        <c:crosses val="autoZero"/>
        <c:crossBetween val="midCat"/>
        <c:majorUnit val="1"/>
      </c:valAx>
      <c:valAx>
        <c:axId val="409043368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 sz="2000" b="1" dirty="0">
                    <a:solidFill>
                      <a:schemeClr val="tx1"/>
                    </a:solidFill>
                  </a:rPr>
                  <a:t>Počet dní</a:t>
                </a:r>
              </a:p>
            </c:rich>
          </c:tx>
          <c:layout>
            <c:manualLayout>
              <c:xMode val="edge"/>
              <c:yMode val="edge"/>
              <c:x val="1.7686168103277927E-2"/>
              <c:y val="0.36896675415573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09048616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21241896045045"/>
          <c:y val="9.3983193277310931E-2"/>
          <c:w val="0.82809105592570165"/>
          <c:h val="0.75640336134453778"/>
        </c:manualLayout>
      </c:layout>
      <c:scatterChart>
        <c:scatterStyle val="lineMarker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Hodnoty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plus"/>
            <c:size val="11"/>
            <c:spPr>
              <a:noFill/>
              <a:ln w="25400">
                <a:solidFill>
                  <a:schemeClr val="tx1"/>
                </a:solidFill>
              </a:ln>
              <a:effectLst/>
            </c:spPr>
          </c:marker>
          <c:xVal>
            <c:numRef>
              <c:f>Hárok1!$A$2:$A$13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Hárok1!$B$2:$B$13</c:f>
              <c:numCache>
                <c:formatCode>General</c:formatCode>
                <c:ptCount val="12"/>
                <c:pt idx="0">
                  <c:v>150</c:v>
                </c:pt>
                <c:pt idx="1">
                  <c:v>300</c:v>
                </c:pt>
                <c:pt idx="2">
                  <c:v>450</c:v>
                </c:pt>
                <c:pt idx="3">
                  <c:v>600</c:v>
                </c:pt>
                <c:pt idx="4">
                  <c:v>750</c:v>
                </c:pt>
                <c:pt idx="5">
                  <c:v>900</c:v>
                </c:pt>
                <c:pt idx="6">
                  <c:v>1050</c:v>
                </c:pt>
                <c:pt idx="7">
                  <c:v>1200</c:v>
                </c:pt>
                <c:pt idx="8">
                  <c:v>1350</c:v>
                </c:pt>
                <c:pt idx="9">
                  <c:v>1500</c:v>
                </c:pt>
                <c:pt idx="10">
                  <c:v>1650</c:v>
                </c:pt>
                <c:pt idx="11">
                  <c:v>1800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45-4B1F-84D5-363F6F01F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740872"/>
        <c:axId val="481743168"/>
      </c:scatterChart>
      <c:valAx>
        <c:axId val="481740872"/>
        <c:scaling>
          <c:orientation val="minMax"/>
          <c:max val="1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 b="1" dirty="0"/>
                  <a:t>mesiace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81743168"/>
        <c:crosses val="autoZero"/>
        <c:crossBetween val="midCat"/>
        <c:majorUnit val="1"/>
      </c:valAx>
      <c:valAx>
        <c:axId val="48174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 b="1" dirty="0"/>
                  <a:t>Nasporená suma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k-S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arrow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81740872"/>
        <c:crosses val="autoZero"/>
        <c:crossBetween val="midCat"/>
        <c:majorUnit val="1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889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874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02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2923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25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6771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9330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413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0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018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856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360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585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92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335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63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67160-203B-47D3-AA15-ED3FF7882D04}" type="datetimeFigureOut">
              <a:rPr lang="sk-SK" smtClean="0"/>
              <a:t>30.03.2020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A20172-61AD-4886-99E7-B60AEA3CBE2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498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9B1C91-2D0D-4458-B6C9-247697EFA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Priama a nepriama úmernosť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EB98918-2252-4F61-A8ED-4F1F69728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414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5E5C63-7CF7-4EC9-80D1-7C2CA6F9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296" y="35478"/>
            <a:ext cx="8911687" cy="553761"/>
          </a:xfrm>
        </p:spPr>
        <p:txBody>
          <a:bodyPr>
            <a:normAutofit/>
          </a:bodyPr>
          <a:lstStyle/>
          <a:p>
            <a:r>
              <a:rPr lang="sk-SK" sz="2400" b="1" dirty="0"/>
              <a:t>Nepriama úmernosť: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6EA5D3-E057-476B-B428-AD459B47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797" y="589238"/>
            <a:ext cx="9923785" cy="6233284"/>
          </a:xfrm>
        </p:spPr>
        <p:txBody>
          <a:bodyPr>
            <a:normAutofit/>
          </a:bodyPr>
          <a:lstStyle/>
          <a:p>
            <a:r>
              <a:rPr lang="sk-SK" dirty="0"/>
              <a:t>Úloha o nepriamej úmernosti môže byť </a:t>
            </a:r>
            <a:r>
              <a:rPr lang="sk-SK" b="1" dirty="0"/>
              <a:t>zadaná</a:t>
            </a:r>
            <a:r>
              <a:rPr lang="sk-SK" dirty="0"/>
              <a:t> aj </a:t>
            </a:r>
            <a:r>
              <a:rPr lang="sk-SK" b="1" dirty="0"/>
              <a:t>grafom</a:t>
            </a:r>
            <a:r>
              <a:rPr lang="sk-SK" dirty="0"/>
              <a:t>:</a:t>
            </a:r>
          </a:p>
          <a:p>
            <a:r>
              <a:rPr lang="sk-SK" dirty="0"/>
              <a:t>Zadanie: </a:t>
            </a:r>
          </a:p>
          <a:p>
            <a:r>
              <a:rPr lang="sk-SK" dirty="0"/>
              <a:t>V grafe na nasledujúcej strane je znázornené ako dlho vydrží rovnaké množstvo zásoby sena pre rôzne druhy zvierat: kone, kozy a zajace .Prepíš do zošita otázky a odpovedz na </a:t>
            </a:r>
            <a:r>
              <a:rPr lang="sk-SK" dirty="0" err="1"/>
              <a:t>ne</a:t>
            </a:r>
            <a:r>
              <a:rPr lang="sk-SK" dirty="0"/>
              <a:t>:</a:t>
            </a:r>
          </a:p>
          <a:p>
            <a:r>
              <a:rPr lang="sk-SK" dirty="0"/>
              <a:t>Ako dlho vydrží zásoba sena trom koňom? ________________________</a:t>
            </a:r>
          </a:p>
          <a:p>
            <a:r>
              <a:rPr lang="sk-SK" dirty="0"/>
              <a:t>Koľkým zajacom vydrží zásoba sena 6 dní? _______________</a:t>
            </a:r>
          </a:p>
          <a:p>
            <a:r>
              <a:rPr lang="sk-SK" dirty="0"/>
              <a:t>Koľkým kozám vydrží zásoba 30 dní?  _______________________</a:t>
            </a:r>
          </a:p>
          <a:p>
            <a:r>
              <a:rPr lang="sk-SK" dirty="0"/>
              <a:t>Ako dlho vydrží zásoba sena 15 zajacom? _________________</a:t>
            </a:r>
          </a:p>
          <a:p>
            <a:r>
              <a:rPr lang="sk-SK" dirty="0"/>
              <a:t>6 koňom vydrží zásoba ______ - krát  menej ako 6 zajacom.</a:t>
            </a:r>
          </a:p>
          <a:p>
            <a:r>
              <a:rPr lang="sk-SK" dirty="0"/>
              <a:t>3 kozám vydrží zásoba tak dlho ako _________ koňom.</a:t>
            </a:r>
          </a:p>
          <a:p>
            <a:r>
              <a:rPr lang="sk-SK" dirty="0"/>
              <a:t>15 koňom vydrží zásoba o _______ dní menej ako 15 kozám.</a:t>
            </a:r>
          </a:p>
          <a:p>
            <a:r>
              <a:rPr lang="sk-SK" dirty="0"/>
              <a:t>10 zajacom vydrží zásoba o _______ dní viac ako 10 koňom.</a:t>
            </a:r>
          </a:p>
          <a:p>
            <a:r>
              <a:rPr lang="sk-SK" dirty="0"/>
              <a:t>Rovnice závislosti počtu dní od počtu zvierat:</a:t>
            </a:r>
          </a:p>
          <a:p>
            <a:r>
              <a:rPr lang="sk-SK" dirty="0"/>
              <a:t>  ___________________			____________________		____________________</a:t>
            </a:r>
          </a:p>
          <a:p>
            <a:r>
              <a:rPr lang="sk-SK" dirty="0"/>
              <a:t>  	 kone					 		kozy					    zajace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0863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0ED3A3-3835-4B69-82E9-FAE6356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1E723647-ECF3-48F4-8DE9-D6AE5C85F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998395"/>
              </p:ext>
            </p:extLst>
          </p:nvPr>
        </p:nvGraphicFramePr>
        <p:xfrm>
          <a:off x="1286359" y="1"/>
          <a:ext cx="1090564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9B42C9B1-FF7E-44F2-B378-C78B4E8F0642}"/>
              </a:ext>
            </a:extLst>
          </p:cNvPr>
          <p:cNvSpPr txBox="1"/>
          <p:nvPr/>
        </p:nvSpPr>
        <p:spPr>
          <a:xfrm>
            <a:off x="2906717" y="4953001"/>
            <a:ext cx="9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kone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408AB427-A059-44AC-AF0A-C4E0488DAAB6}"/>
              </a:ext>
            </a:extLst>
          </p:cNvPr>
          <p:cNvSpPr txBox="1"/>
          <p:nvPr/>
        </p:nvSpPr>
        <p:spPr>
          <a:xfrm>
            <a:off x="2239965" y="2491086"/>
            <a:ext cx="9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kozy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CB964E25-4D25-478C-AEF4-5A0DFB58E5B5}"/>
              </a:ext>
            </a:extLst>
          </p:cNvPr>
          <p:cNvSpPr txBox="1"/>
          <p:nvPr/>
        </p:nvSpPr>
        <p:spPr>
          <a:xfrm>
            <a:off x="2982121" y="213837"/>
            <a:ext cx="9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bg2">
                    <a:lumMod val="50000"/>
                  </a:schemeClr>
                </a:solidFill>
              </a:rPr>
              <a:t>zajace</a:t>
            </a:r>
          </a:p>
        </p:txBody>
      </p:sp>
    </p:spTree>
    <p:extLst>
      <p:ext uri="{BB962C8B-B14F-4D97-AF65-F5344CB8AC3E}">
        <p14:creationId xmlns:p14="http://schemas.microsoft.com/office/powerpoint/2010/main" val="198915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F03247-BC7F-4BD5-BF66-81E2D1F2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205914"/>
            <a:ext cx="8911687" cy="740864"/>
          </a:xfrm>
        </p:spPr>
        <p:txBody>
          <a:bodyPr/>
          <a:lstStyle/>
          <a:p>
            <a:r>
              <a:rPr lang="sk-SK" dirty="0"/>
              <a:t>Čo už vieme: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9FE82D-1AFA-47FF-A66F-DAC00C273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834887"/>
            <a:ext cx="9046197" cy="5076335"/>
          </a:xfrm>
        </p:spPr>
        <p:txBody>
          <a:bodyPr/>
          <a:lstStyle/>
          <a:p>
            <a:r>
              <a:rPr lang="sk-SK" dirty="0"/>
              <a:t>V 7.ročníku sme sa naučili rozoznávať v závislostiach priamu a nepriamu úmernosť :</a:t>
            </a:r>
          </a:p>
          <a:p>
            <a:r>
              <a:rPr lang="sk-SK" dirty="0"/>
              <a:t>Vyskúšaj si to: 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CCF2CA80-7BE3-4710-B5CD-DDC97A067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27463"/>
              </p:ext>
            </p:extLst>
          </p:nvPr>
        </p:nvGraphicFramePr>
        <p:xfrm>
          <a:off x="1713330" y="1957346"/>
          <a:ext cx="992207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643">
                  <a:extLst>
                    <a:ext uri="{9D8B030D-6E8A-4147-A177-3AD203B41FA5}">
                      <a16:colId xmlns:a16="http://schemas.microsoft.com/office/drawing/2014/main" val="634293435"/>
                    </a:ext>
                  </a:extLst>
                </a:gridCol>
                <a:gridCol w="736808">
                  <a:extLst>
                    <a:ext uri="{9D8B030D-6E8A-4147-A177-3AD203B41FA5}">
                      <a16:colId xmlns:a16="http://schemas.microsoft.com/office/drawing/2014/main" val="3656576780"/>
                    </a:ext>
                  </a:extLst>
                </a:gridCol>
                <a:gridCol w="760627">
                  <a:extLst>
                    <a:ext uri="{9D8B030D-6E8A-4147-A177-3AD203B41FA5}">
                      <a16:colId xmlns:a16="http://schemas.microsoft.com/office/drawing/2014/main" val="2419445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závislosť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PÚ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89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Obvod štvorca od dĺžky strany štvorca.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ym typeface="Webdings" panose="05030102010509060703" pitchFamily="18" charset="2"/>
                        </a:rPr>
                        <a:t>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>
                          <a:sym typeface="Webdings" panose="05030102010509060703" pitchFamily="18" charset="2"/>
                        </a:rPr>
                        <a:t>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90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Veľkosť elektrického prúdu v obvode od veľkosti elektrického napätia.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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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98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Čas, za ktorý teleso prejde danú vzdialenosť od rýchlosti telesa.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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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78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Obsah štvorca od dĺžky strany štvorca.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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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66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Cena tovaru od množstva tovaru.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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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26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Teplota vzduchu od dátumu.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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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4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Počet dní, za ktorý sa vykoná určitá práca od počtu robotníkov.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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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53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Hmotnosť telesa od jeho objemu, ak je teleso z tej istej látky.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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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5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Objem telesa od jeho hustoty, ak má teleso stále tú istú hmotnosť.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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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3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Počet dní, za ktoré prečítam knihu od počtu strán, ktoré prečítam za  deň.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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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Hmotnosť sušených jabĺk od hmotnosti čerstvých jabĺk.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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>
                          <a:sym typeface="Webdings" panose="05030102010509060703" pitchFamily="18" charset="2"/>
                        </a:rPr>
                        <a:t>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71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64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68A72B-335D-40A9-AC6C-5EB4243D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15142"/>
          </a:xfrm>
        </p:spPr>
        <p:txBody>
          <a:bodyPr>
            <a:normAutofit/>
          </a:bodyPr>
          <a:lstStyle/>
          <a:p>
            <a:r>
              <a:rPr lang="sk-SK" sz="1800" dirty="0"/>
              <a:t>Za štyri mesiace rodina pravidelným sporením našetrila 600 eur. </a:t>
            </a:r>
          </a:p>
        </p:txBody>
      </p:sp>
      <p:graphicFrame>
        <p:nvGraphicFramePr>
          <p:cNvPr id="6" name="Zástupný objekt pre obsah 5">
            <a:extLst>
              <a:ext uri="{FF2B5EF4-FFF2-40B4-BE49-F238E27FC236}">
                <a16:creationId xmlns:a16="http://schemas.microsoft.com/office/drawing/2014/main" id="{87684137-BE2F-4F9A-9448-09457B11A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971829"/>
              </p:ext>
            </p:extLst>
          </p:nvPr>
        </p:nvGraphicFramePr>
        <p:xfrm>
          <a:off x="1858780" y="1379095"/>
          <a:ext cx="9645833" cy="514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440D75AB-EC23-4F2E-A0B1-81FF4C09C4A7}"/>
              </a:ext>
            </a:extLst>
          </p:cNvPr>
          <p:cNvSpPr txBox="1"/>
          <p:nvPr/>
        </p:nvSpPr>
        <p:spPr>
          <a:xfrm>
            <a:off x="11504612" y="5424407"/>
            <a:ext cx="5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x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189E8321-8E91-4F04-BD06-434ABDC6C725}"/>
              </a:ext>
            </a:extLst>
          </p:cNvPr>
          <p:cNvSpPr txBox="1"/>
          <p:nvPr/>
        </p:nvSpPr>
        <p:spPr>
          <a:xfrm>
            <a:off x="2791981" y="1379095"/>
            <a:ext cx="5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79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59B78F-288D-43E7-ACBC-C47A3818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 descr="Obrázok, na ktorom je text, mapa&#10;&#10;Automaticky generovaný popis">
            <a:extLst>
              <a:ext uri="{FF2B5EF4-FFF2-40B4-BE49-F238E27FC236}">
                <a16:creationId xmlns:a16="http://schemas.microsoft.com/office/drawing/2014/main" id="{213A3AC5-DDE1-41D5-9CD0-BB823445A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0" y="42640"/>
            <a:ext cx="10817224" cy="6772720"/>
          </a:xfrm>
        </p:spPr>
      </p:pic>
    </p:spTree>
    <p:extLst>
      <p:ext uri="{BB962C8B-B14F-4D97-AF65-F5344CB8AC3E}">
        <p14:creationId xmlns:p14="http://schemas.microsoft.com/office/powerpoint/2010/main" val="137273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11923B3-BF44-4224-BB51-8DC22384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728615E-D406-463E-9EA7-1BDD3FF60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 dirty="0"/>
              <a:t>Pozn.: predchádzajúca strana – poznámky na vytlačenie do zošita</a:t>
            </a:r>
          </a:p>
        </p:txBody>
      </p:sp>
    </p:spTree>
    <p:extLst>
      <p:ext uri="{BB962C8B-B14F-4D97-AF65-F5344CB8AC3E}">
        <p14:creationId xmlns:p14="http://schemas.microsoft.com/office/powerpoint/2010/main" val="179831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F03247-BC7F-4BD5-BF66-81E2D1F2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205914"/>
            <a:ext cx="8911687" cy="496451"/>
          </a:xfrm>
        </p:spPr>
        <p:txBody>
          <a:bodyPr>
            <a:normAutofit/>
          </a:bodyPr>
          <a:lstStyle/>
          <a:p>
            <a:r>
              <a:rPr lang="sk-SK" sz="2400" b="1" dirty="0"/>
              <a:t>Čo už vieme: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9FE82D-1AFA-47FF-A66F-DAC00C273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702365"/>
            <a:ext cx="9046197" cy="6155635"/>
          </a:xfrm>
        </p:spPr>
        <p:txBody>
          <a:bodyPr/>
          <a:lstStyle/>
          <a:p>
            <a:r>
              <a:rPr lang="sk-SK" dirty="0"/>
              <a:t>V 7.ročníku sme sa naučili rozoznávať v závislostiach priamu a nepriamu úmernosť :</a:t>
            </a:r>
          </a:p>
          <a:p>
            <a:r>
              <a:rPr lang="sk-SK" dirty="0"/>
              <a:t>Vyskúšaj si to: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V závere prezentácie sú správne odpovede.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CCF2CA80-7BE3-4710-B5CD-DDC97A067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237571"/>
              </p:ext>
            </p:extLst>
          </p:nvPr>
        </p:nvGraphicFramePr>
        <p:xfrm>
          <a:off x="1713330" y="1705555"/>
          <a:ext cx="992207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643">
                  <a:extLst>
                    <a:ext uri="{9D8B030D-6E8A-4147-A177-3AD203B41FA5}">
                      <a16:colId xmlns:a16="http://schemas.microsoft.com/office/drawing/2014/main" val="634293435"/>
                    </a:ext>
                  </a:extLst>
                </a:gridCol>
                <a:gridCol w="736808">
                  <a:extLst>
                    <a:ext uri="{9D8B030D-6E8A-4147-A177-3AD203B41FA5}">
                      <a16:colId xmlns:a16="http://schemas.microsoft.com/office/drawing/2014/main" val="3656576780"/>
                    </a:ext>
                  </a:extLst>
                </a:gridCol>
                <a:gridCol w="760627">
                  <a:extLst>
                    <a:ext uri="{9D8B030D-6E8A-4147-A177-3AD203B41FA5}">
                      <a16:colId xmlns:a16="http://schemas.microsoft.com/office/drawing/2014/main" val="2419445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závislosť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PÚ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89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Obvod štvorca od dĺžky strany štvorca.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90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Veľkosť elektrického prúdu v obvode od veľkosti elektrického napätia.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98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Čas, za ktorý teleso prejde danú vzdialenosť od rýchlosti telesa.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78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Obsah štvorca od dĺžky strany štvorca.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66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Cena tovaru od množstva tovaru.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26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Teplota vzduchu od dátumu.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4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Počet dní, za ktorý sa vykoná určitá práca od počtu robotníkov.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53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Hmotnosť telesa od jeho objemu, ak je teleso z tej istej látky.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5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Objem telesa od jeho hustoty, ak má teleso stále tú istú hmotnosť.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3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Počet dní, za ktoré prečítam knihu od počtu strán, ktoré prečítam za  deň.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Hmotnosť sušených jabĺk od hmotnosti čerstvých jabĺk.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71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75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FBB446-BF71-47A0-B851-EA8FE02D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43" y="16667"/>
            <a:ext cx="8911687" cy="620074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/>
              <a:t>Priama úmernosť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5B77E6-4DAE-496B-8F70-90141464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896" y="636741"/>
            <a:ext cx="10182334" cy="6078852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6">
                    <a:lumMod val="75000"/>
                  </a:schemeClr>
                </a:solidFill>
              </a:rPr>
              <a:t>Pre priamu úmernosť platí: </a:t>
            </a:r>
          </a:p>
          <a:p>
            <a:r>
              <a:rPr lang="sk-SK" b="1" dirty="0">
                <a:solidFill>
                  <a:srgbClr val="FF0000"/>
                </a:solidFill>
              </a:rPr>
              <a:t>Koľkokrát </a:t>
            </a:r>
            <a:r>
              <a:rPr lang="sk-SK" dirty="0">
                <a:solidFill>
                  <a:srgbClr val="FF0000"/>
                </a:solidFill>
              </a:rPr>
              <a:t>sa </a:t>
            </a:r>
            <a:r>
              <a:rPr lang="sk-SK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zväčší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u="sng" dirty="0">
                <a:solidFill>
                  <a:srgbClr val="FF0000"/>
                </a:solidFill>
              </a:rPr>
              <a:t>nezávislá veličina</a:t>
            </a:r>
            <a:r>
              <a:rPr lang="sk-SK" dirty="0">
                <a:solidFill>
                  <a:srgbClr val="FF0000"/>
                </a:solidFill>
              </a:rPr>
              <a:t> (x)</a:t>
            </a:r>
            <a:r>
              <a:rPr lang="sk-SK" b="1" dirty="0">
                <a:solidFill>
                  <a:srgbClr val="FF0000"/>
                </a:solidFill>
              </a:rPr>
              <a:t> toľkokrát </a:t>
            </a:r>
            <a:r>
              <a:rPr lang="sk-SK" dirty="0">
                <a:solidFill>
                  <a:srgbClr val="FF0000"/>
                </a:solidFill>
              </a:rPr>
              <a:t>sa </a:t>
            </a:r>
            <a:r>
              <a:rPr lang="sk-SK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zväčší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u="sng" dirty="0">
                <a:solidFill>
                  <a:srgbClr val="FF0000"/>
                </a:solidFill>
              </a:rPr>
              <a:t>závislá veličina </a:t>
            </a:r>
            <a:r>
              <a:rPr lang="sk-SK" dirty="0">
                <a:solidFill>
                  <a:srgbClr val="FF0000"/>
                </a:solidFill>
              </a:rPr>
              <a:t>y.</a:t>
            </a:r>
            <a:r>
              <a:rPr lang="sk-SK" b="1" dirty="0">
                <a:solidFill>
                  <a:srgbClr val="FF0000"/>
                </a:solidFill>
              </a:rPr>
              <a:t> </a:t>
            </a:r>
          </a:p>
          <a:p>
            <a:r>
              <a:rPr lang="sk-SK" b="1" dirty="0"/>
              <a:t>Zadanie úlohy:</a:t>
            </a:r>
          </a:p>
          <a:p>
            <a:r>
              <a:rPr lang="sk-SK" dirty="0"/>
              <a:t>Za štyri mesiace rodina pravidelným sporením našetrila 600 eur. Vytvor tabuľku priamej úmernosti pre 12 mesiacov, zapíš rovnicu, narysuj graf závislosti.</a:t>
            </a:r>
          </a:p>
          <a:p>
            <a:r>
              <a:rPr lang="sk-SK" b="1" dirty="0"/>
              <a:t>Rovnica:</a:t>
            </a:r>
          </a:p>
          <a:p>
            <a:r>
              <a:rPr lang="sk-SK" dirty="0"/>
              <a:t>Najskôr vypočítame, koľko nasporila rodina za mesiac:  600 : 4 = 150</a:t>
            </a:r>
          </a:p>
          <a:p>
            <a:r>
              <a:rPr lang="sk-SK" dirty="0"/>
              <a:t>Nezávislá veličina je počet mesiacov, závislá veličina je nasporená suma</a:t>
            </a:r>
          </a:p>
          <a:p>
            <a:r>
              <a:rPr lang="sk-SK" b="1" dirty="0">
                <a:solidFill>
                  <a:srgbClr val="FF0000"/>
                </a:solidFill>
              </a:rPr>
              <a:t>y = 150 </a:t>
            </a:r>
            <a:r>
              <a:rPr lang="sk-SK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∙ x</a:t>
            </a:r>
            <a:endParaRPr lang="sk-SK" b="1" dirty="0">
              <a:solidFill>
                <a:srgbClr val="FF0000"/>
              </a:solidFill>
            </a:endParaRPr>
          </a:p>
          <a:p>
            <a:r>
              <a:rPr lang="sk-SK" b="1" dirty="0"/>
              <a:t>Tabuľka ( zvyšok dopočítaj samostatne – do zošita)</a:t>
            </a:r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Graf: (narysuj do zošita) zvoľte si vhodnú mierku osobitne pre os x a osobitne pre os y</a:t>
            </a:r>
          </a:p>
          <a:p>
            <a:r>
              <a:rPr lang="sk-SK" dirty="0"/>
              <a:t>Správny graf je v závere prezentácie.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9CCC5BF9-820B-4FB1-9BF2-02F4BF999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452862"/>
              </p:ext>
            </p:extLst>
          </p:nvPr>
        </p:nvGraphicFramePr>
        <p:xfrm>
          <a:off x="1659896" y="4737226"/>
          <a:ext cx="997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195444779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763153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482140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8479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8715673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795412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100159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0181164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526780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5350237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970909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478641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52579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64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b="1" dirty="0">
                          <a:solidFill>
                            <a:srgbClr val="FF0000"/>
                          </a:solidFill>
                        </a:rPr>
                        <a:t>y = 150 </a:t>
                      </a:r>
                      <a:r>
                        <a:rPr lang="sk-SK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∙ x</a:t>
                      </a:r>
                      <a:endParaRPr lang="sk-SK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73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0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5DD81F-D056-41C7-9296-68346565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38162"/>
            <a:ext cx="8911687" cy="817232"/>
          </a:xfrm>
        </p:spPr>
        <p:txBody>
          <a:bodyPr/>
          <a:lstStyle/>
          <a:p>
            <a:pPr algn="ctr"/>
            <a:r>
              <a:rPr lang="sk-SK" dirty="0"/>
              <a:t>Priama úmernosť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76B723D-5093-478D-8CD0-25BA7B8EC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3335"/>
            <a:ext cx="9313486" cy="5160935"/>
          </a:xfrm>
        </p:spPr>
        <p:txBody>
          <a:bodyPr>
            <a:normAutofit/>
          </a:bodyPr>
          <a:lstStyle/>
          <a:p>
            <a:r>
              <a:rPr lang="sk-SK" sz="2400" dirty="0"/>
              <a:t>Všeobecná rovnica priamej úmernosti je:</a:t>
            </a:r>
          </a:p>
          <a:p>
            <a:endParaRPr lang="sk-SK" sz="2400" dirty="0"/>
          </a:p>
          <a:p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k je koeficient priamej úmernosti</a:t>
            </a:r>
          </a:p>
          <a:p>
            <a:r>
              <a:rPr lang="sk-SK" sz="2400" dirty="0"/>
              <a:t>Vypočítame ho ako podiel dvoch prislúchajúcich hodnôt zo zadania priamej úmernosti:  </a:t>
            </a:r>
            <a:r>
              <a:rPr lang="sk-SK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k = y : x</a:t>
            </a:r>
          </a:p>
          <a:p>
            <a:r>
              <a:rPr lang="sk-SK" sz="2400" dirty="0"/>
              <a:t>Napr. za 4 lístky do kina zaplatíme 30 eur:</a:t>
            </a:r>
          </a:p>
          <a:p>
            <a:r>
              <a:rPr lang="sk-SK" sz="2400" b="1" dirty="0"/>
              <a:t>k = 30 : 4 = 7,5 </a:t>
            </a:r>
          </a:p>
          <a:p>
            <a:r>
              <a:rPr lang="sk-SK" sz="2400" dirty="0"/>
              <a:t>potom rovnica tejto priamej úmernosti  je </a:t>
            </a:r>
            <a:r>
              <a:rPr lang="sk-SK" sz="2400" b="1" dirty="0"/>
              <a:t>y = 7,5 </a:t>
            </a:r>
            <a:r>
              <a:rPr lang="sk-SK" sz="2400" b="1" dirty="0">
                <a:latin typeface="Calibri" panose="020F0502020204030204" pitchFamily="34" charset="0"/>
                <a:cs typeface="Calibri" panose="020F0502020204030204" pitchFamily="34" charset="0"/>
              </a:rPr>
              <a:t>∙ x </a:t>
            </a:r>
          </a:p>
          <a:p>
            <a:r>
              <a:rPr lang="sk-SK" sz="2400" b="1" dirty="0">
                <a:solidFill>
                  <a:schemeClr val="accent5">
                    <a:lumMod val="75000"/>
                  </a:schemeClr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Body grafu priamej úmernosti ležia na priamke.</a:t>
            </a:r>
          </a:p>
          <a:p>
            <a:endParaRPr lang="sk-SK" sz="20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3E85D33A-36A9-49A9-A8C4-E04350580601}"/>
              </a:ext>
            </a:extLst>
          </p:cNvPr>
          <p:cNvSpPr txBox="1"/>
          <p:nvPr/>
        </p:nvSpPr>
        <p:spPr>
          <a:xfrm>
            <a:off x="8482442" y="1833119"/>
            <a:ext cx="3022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k </a:t>
            </a:r>
            <a:r>
              <a:rPr lang="sk-SK" sz="4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∙ x 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18771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5E5C63-7CF7-4EC9-80D1-7C2CA6F9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296" y="35478"/>
            <a:ext cx="8911687" cy="553761"/>
          </a:xfrm>
        </p:spPr>
        <p:txBody>
          <a:bodyPr>
            <a:normAutofit/>
          </a:bodyPr>
          <a:lstStyle/>
          <a:p>
            <a:r>
              <a:rPr lang="sk-SK" sz="2400" b="1" dirty="0"/>
              <a:t>Priama úmernosť: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6EA5D3-E057-476B-B428-AD459B475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797" y="589238"/>
            <a:ext cx="9923785" cy="6233284"/>
          </a:xfrm>
        </p:spPr>
        <p:txBody>
          <a:bodyPr/>
          <a:lstStyle/>
          <a:p>
            <a:r>
              <a:rPr lang="sk-SK" dirty="0"/>
              <a:t>Úloha o priamej úmernosti môže byť </a:t>
            </a:r>
            <a:r>
              <a:rPr lang="sk-SK" b="1" dirty="0"/>
              <a:t>zadaná</a:t>
            </a:r>
            <a:r>
              <a:rPr lang="sk-SK" dirty="0"/>
              <a:t> aj </a:t>
            </a:r>
            <a:r>
              <a:rPr lang="sk-SK" b="1" dirty="0"/>
              <a:t>grafom</a:t>
            </a:r>
            <a:r>
              <a:rPr lang="sk-SK" dirty="0"/>
              <a:t>:</a:t>
            </a:r>
          </a:p>
          <a:p>
            <a:r>
              <a:rPr lang="sk-SK" dirty="0"/>
              <a:t>Zadanie: </a:t>
            </a:r>
          </a:p>
          <a:p>
            <a:r>
              <a:rPr lang="sk-SK" dirty="0"/>
              <a:t>V grafe na nasledujúcej strane je znázornená závislosť dráhy, ktorú prejde automobil, autobus, traktor od času, ako dlho ide ak predpokladáme, že sa pohybujú rovnomerným priamočiarym pohybom. Prepíš do zošita otázky a odpovedz na </a:t>
            </a:r>
            <a:r>
              <a:rPr lang="sk-SK" dirty="0" err="1"/>
              <a:t>ne</a:t>
            </a:r>
            <a:r>
              <a:rPr lang="sk-SK" dirty="0"/>
              <a:t>:</a:t>
            </a:r>
          </a:p>
          <a:p>
            <a:r>
              <a:rPr lang="sk-SK" dirty="0"/>
              <a:t>Akú dráhu prejde traktor za 2,5 hodiny? ________________________</a:t>
            </a:r>
          </a:p>
          <a:p>
            <a:r>
              <a:rPr lang="sk-SK" dirty="0"/>
              <a:t>Ako dlho ide autobus ak prejde 300 km?  _______________________</a:t>
            </a:r>
          </a:p>
          <a:p>
            <a:r>
              <a:rPr lang="sk-SK" dirty="0"/>
              <a:t>Automobil prejde za 2 hodiny _____ -krát viac ako traktor.</a:t>
            </a:r>
          </a:p>
          <a:p>
            <a:r>
              <a:rPr lang="sk-SK" dirty="0"/>
              <a:t>Traktor prejde za 1,5 hodiny o ______ km menej ako autobus.</a:t>
            </a:r>
          </a:p>
          <a:p>
            <a:r>
              <a:rPr lang="sk-SK" dirty="0"/>
              <a:t>Všetky tri vozidlá prejdú za tri hodiny spolu _________ km.</a:t>
            </a:r>
          </a:p>
          <a:p>
            <a:r>
              <a:rPr lang="sk-SK" dirty="0"/>
              <a:t>Rýchlosť traktora je:  ____________________</a:t>
            </a:r>
          </a:p>
          <a:p>
            <a:r>
              <a:rPr lang="sk-SK" dirty="0"/>
              <a:t>Rýchlosť autobusu je :  __________________</a:t>
            </a:r>
          </a:p>
          <a:p>
            <a:r>
              <a:rPr lang="sk-SK" dirty="0"/>
              <a:t>Rýchlosť automobilu je :  ___________________</a:t>
            </a:r>
          </a:p>
          <a:p>
            <a:r>
              <a:rPr lang="sk-SK" dirty="0"/>
              <a:t>Rovnice závislosti dráhy od času :</a:t>
            </a:r>
          </a:p>
          <a:p>
            <a:r>
              <a:rPr lang="sk-SK" dirty="0"/>
              <a:t>  ___________________			____________________		____________________</a:t>
            </a:r>
          </a:p>
          <a:p>
            <a:r>
              <a:rPr lang="sk-SK" dirty="0"/>
              <a:t>  	 traktor						 autobus					automobil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1989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584D60-0AB4-4B41-B960-E16E5BAD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E908A4-C16B-452D-9A80-A2CD14B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7DA7B4B9-CEF0-4ACF-BF64-5CCA14106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524682"/>
              </p:ext>
            </p:extLst>
          </p:nvPr>
        </p:nvGraphicFramePr>
        <p:xfrm>
          <a:off x="1634841" y="139485"/>
          <a:ext cx="10009255" cy="6579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BlokTextu 4">
            <a:extLst>
              <a:ext uri="{FF2B5EF4-FFF2-40B4-BE49-F238E27FC236}">
                <a16:creationId xmlns:a16="http://schemas.microsoft.com/office/drawing/2014/main" id="{00960F1A-81BF-463E-8175-ECA931882744}"/>
              </a:ext>
            </a:extLst>
          </p:cNvPr>
          <p:cNvSpPr txBox="1"/>
          <p:nvPr/>
        </p:nvSpPr>
        <p:spPr>
          <a:xfrm rot="21029794">
            <a:off x="9416807" y="4556501"/>
            <a:ext cx="13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traktor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6635C520-577C-44AA-94BE-7A6B31C3CE05}"/>
              </a:ext>
            </a:extLst>
          </p:cNvPr>
          <p:cNvSpPr txBox="1"/>
          <p:nvPr/>
        </p:nvSpPr>
        <p:spPr>
          <a:xfrm rot="19919669">
            <a:off x="9404137" y="2224330"/>
            <a:ext cx="13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autobus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5B4B269E-8026-4E5F-9835-042907A732BB}"/>
              </a:ext>
            </a:extLst>
          </p:cNvPr>
          <p:cNvSpPr txBox="1"/>
          <p:nvPr/>
        </p:nvSpPr>
        <p:spPr>
          <a:xfrm rot="19571693">
            <a:off x="9239926" y="964189"/>
            <a:ext cx="16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automobil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8399A97C-16A0-4F26-962E-6C6330E160E5}"/>
              </a:ext>
            </a:extLst>
          </p:cNvPr>
          <p:cNvSpPr txBox="1"/>
          <p:nvPr/>
        </p:nvSpPr>
        <p:spPr>
          <a:xfrm>
            <a:off x="10576385" y="6028467"/>
            <a:ext cx="618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03C86FA6-C46E-40CE-A3AE-8C00AEDDE60F}"/>
              </a:ext>
            </a:extLst>
          </p:cNvPr>
          <p:cNvSpPr txBox="1"/>
          <p:nvPr/>
        </p:nvSpPr>
        <p:spPr>
          <a:xfrm>
            <a:off x="2279803" y="546668"/>
            <a:ext cx="618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0923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FBB446-BF71-47A0-B851-EA8FE02D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43" y="16667"/>
            <a:ext cx="8911687" cy="620074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/>
              <a:t>Nepriama úmernosť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5B77E6-4DAE-496B-8F70-90141464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544" y="636741"/>
            <a:ext cx="9623686" cy="6078852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6">
                    <a:lumMod val="75000"/>
                  </a:schemeClr>
                </a:solidFill>
              </a:rPr>
              <a:t>Pre nepriamu úmernosť platí: </a:t>
            </a:r>
          </a:p>
          <a:p>
            <a:r>
              <a:rPr lang="sk-SK" b="1" dirty="0">
                <a:solidFill>
                  <a:srgbClr val="FF0000"/>
                </a:solidFill>
              </a:rPr>
              <a:t>Koľkokrát </a:t>
            </a:r>
            <a:r>
              <a:rPr lang="sk-SK" dirty="0">
                <a:solidFill>
                  <a:srgbClr val="FF0000"/>
                </a:solidFill>
              </a:rPr>
              <a:t>sa </a:t>
            </a:r>
            <a:r>
              <a:rPr lang="sk-SK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zväčší </a:t>
            </a:r>
            <a:r>
              <a:rPr lang="sk-SK" u="sng" dirty="0">
                <a:solidFill>
                  <a:srgbClr val="FF0000"/>
                </a:solidFill>
              </a:rPr>
              <a:t>nezávislá veličina</a:t>
            </a:r>
            <a:r>
              <a:rPr lang="sk-SK" dirty="0">
                <a:solidFill>
                  <a:srgbClr val="FF0000"/>
                </a:solidFill>
              </a:rPr>
              <a:t> (x)</a:t>
            </a:r>
            <a:r>
              <a:rPr lang="sk-SK" b="1" dirty="0">
                <a:solidFill>
                  <a:srgbClr val="FF0000"/>
                </a:solidFill>
              </a:rPr>
              <a:t> toľkokrát </a:t>
            </a:r>
            <a:r>
              <a:rPr lang="sk-SK" dirty="0">
                <a:solidFill>
                  <a:srgbClr val="FF0000"/>
                </a:solidFill>
              </a:rPr>
              <a:t>sa </a:t>
            </a:r>
            <a:r>
              <a:rPr lang="sk-SK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zmenší</a:t>
            </a: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u="sng" dirty="0">
                <a:solidFill>
                  <a:srgbClr val="FF0000"/>
                </a:solidFill>
              </a:rPr>
              <a:t>závislá veličina </a:t>
            </a:r>
            <a:r>
              <a:rPr lang="sk-SK" dirty="0">
                <a:solidFill>
                  <a:srgbClr val="FF0000"/>
                </a:solidFill>
              </a:rPr>
              <a:t>y.</a:t>
            </a:r>
            <a:r>
              <a:rPr lang="sk-SK" b="1" dirty="0">
                <a:solidFill>
                  <a:srgbClr val="FF0000"/>
                </a:solidFill>
              </a:rPr>
              <a:t> </a:t>
            </a:r>
          </a:p>
          <a:p>
            <a:r>
              <a:rPr lang="sk-SK" b="1" dirty="0"/>
              <a:t>Zadanie úlohy:</a:t>
            </a:r>
          </a:p>
          <a:p>
            <a:r>
              <a:rPr lang="sk-SK" dirty="0"/>
              <a:t>Ak Filoména prečíta denne 30 strán, prečíta knihu za 12 dní. Vytvor tabuľku nepriamej úmernosti, ktorá vyjadruje závislosť dní, za ktoré prečíta knihu od počtu strán: 4, 6, 10, 15, 20, 30, 40, 45, 60, 90,  potrebné hodnoty dopočítaj napr. úvahou, trojčlenkou, výpočtom počtu strán knihy</a:t>
            </a:r>
          </a:p>
          <a:p>
            <a:r>
              <a:rPr lang="sk-SK" b="1" dirty="0"/>
              <a:t>Tabuľka</a:t>
            </a:r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Rovnica:</a:t>
            </a:r>
          </a:p>
          <a:p>
            <a:r>
              <a:rPr lang="sk-SK" dirty="0"/>
              <a:t>Počet strán knihy je 30 </a:t>
            </a:r>
            <a:r>
              <a:rPr lang="sk-SK" dirty="0">
                <a:cs typeface="Calibri" panose="020F0502020204030204" pitchFamily="34" charset="0"/>
              </a:rPr>
              <a:t>∙ 12 = 360</a:t>
            </a:r>
            <a:endParaRPr lang="sk-SK" dirty="0"/>
          </a:p>
          <a:p>
            <a:r>
              <a:rPr lang="sk-SK" b="1" dirty="0">
                <a:solidFill>
                  <a:srgbClr val="FF0000"/>
                </a:solidFill>
              </a:rPr>
              <a:t>Potom y = 360 </a:t>
            </a:r>
            <a:r>
              <a:rPr lang="sk-SK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x</a:t>
            </a:r>
            <a:endParaRPr lang="sk-SK" b="1" dirty="0">
              <a:solidFill>
                <a:srgbClr val="FF0000"/>
              </a:solidFill>
            </a:endParaRPr>
          </a:p>
          <a:p>
            <a:r>
              <a:rPr lang="sk-SK" b="1" dirty="0"/>
              <a:t>Graf: (narysuj do zošita) zvoľte si vhodnú mierku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9CCC5BF9-820B-4FB1-9BF2-02F4BF999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57701"/>
              </p:ext>
            </p:extLst>
          </p:nvPr>
        </p:nvGraphicFramePr>
        <p:xfrm>
          <a:off x="2574543" y="3429000"/>
          <a:ext cx="791596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827">
                  <a:extLst>
                    <a:ext uri="{9D8B030D-6E8A-4147-A177-3AD203B41FA5}">
                      <a16:colId xmlns:a16="http://schemas.microsoft.com/office/drawing/2014/main" val="1954447791"/>
                    </a:ext>
                  </a:extLst>
                </a:gridCol>
                <a:gridCol w="668014">
                  <a:extLst>
                    <a:ext uri="{9D8B030D-6E8A-4147-A177-3AD203B41FA5}">
                      <a16:colId xmlns:a16="http://schemas.microsoft.com/office/drawing/2014/main" val="3776315362"/>
                    </a:ext>
                  </a:extLst>
                </a:gridCol>
                <a:gridCol w="668014">
                  <a:extLst>
                    <a:ext uri="{9D8B030D-6E8A-4147-A177-3AD203B41FA5}">
                      <a16:colId xmlns:a16="http://schemas.microsoft.com/office/drawing/2014/main" val="3174311250"/>
                    </a:ext>
                  </a:extLst>
                </a:gridCol>
                <a:gridCol w="668014">
                  <a:extLst>
                    <a:ext uri="{9D8B030D-6E8A-4147-A177-3AD203B41FA5}">
                      <a16:colId xmlns:a16="http://schemas.microsoft.com/office/drawing/2014/main" val="1648214018"/>
                    </a:ext>
                  </a:extLst>
                </a:gridCol>
                <a:gridCol w="668014">
                  <a:extLst>
                    <a:ext uri="{9D8B030D-6E8A-4147-A177-3AD203B41FA5}">
                      <a16:colId xmlns:a16="http://schemas.microsoft.com/office/drawing/2014/main" val="7847905"/>
                    </a:ext>
                  </a:extLst>
                </a:gridCol>
                <a:gridCol w="668014">
                  <a:extLst>
                    <a:ext uri="{9D8B030D-6E8A-4147-A177-3AD203B41FA5}">
                      <a16:colId xmlns:a16="http://schemas.microsoft.com/office/drawing/2014/main" val="2887156737"/>
                    </a:ext>
                  </a:extLst>
                </a:gridCol>
                <a:gridCol w="668014">
                  <a:extLst>
                    <a:ext uri="{9D8B030D-6E8A-4147-A177-3AD203B41FA5}">
                      <a16:colId xmlns:a16="http://schemas.microsoft.com/office/drawing/2014/main" val="579541293"/>
                    </a:ext>
                  </a:extLst>
                </a:gridCol>
                <a:gridCol w="668014">
                  <a:extLst>
                    <a:ext uri="{9D8B030D-6E8A-4147-A177-3AD203B41FA5}">
                      <a16:colId xmlns:a16="http://schemas.microsoft.com/office/drawing/2014/main" val="3001811646"/>
                    </a:ext>
                  </a:extLst>
                </a:gridCol>
                <a:gridCol w="668014">
                  <a:extLst>
                    <a:ext uri="{9D8B030D-6E8A-4147-A177-3AD203B41FA5}">
                      <a16:colId xmlns:a16="http://schemas.microsoft.com/office/drawing/2014/main" val="3552678031"/>
                    </a:ext>
                  </a:extLst>
                </a:gridCol>
                <a:gridCol w="668014">
                  <a:extLst>
                    <a:ext uri="{9D8B030D-6E8A-4147-A177-3AD203B41FA5}">
                      <a16:colId xmlns:a16="http://schemas.microsoft.com/office/drawing/2014/main" val="1553502375"/>
                    </a:ext>
                  </a:extLst>
                </a:gridCol>
                <a:gridCol w="668014">
                  <a:extLst>
                    <a:ext uri="{9D8B030D-6E8A-4147-A177-3AD203B41FA5}">
                      <a16:colId xmlns:a16="http://schemas.microsoft.com/office/drawing/2014/main" val="1447864165"/>
                    </a:ext>
                  </a:extLst>
                </a:gridCol>
              </a:tblGrid>
              <a:tr h="251085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64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b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sk-SK" b="1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73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96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4F3B9-8F64-46D2-8460-FA621E9A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11" name="Zástupný objekt pre obsah 10">
            <a:extLst>
              <a:ext uri="{FF2B5EF4-FFF2-40B4-BE49-F238E27FC236}">
                <a16:creationId xmlns:a16="http://schemas.microsoft.com/office/drawing/2014/main" id="{D3428324-7458-4E04-B3A7-678F80CFA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341804"/>
              </p:ext>
            </p:extLst>
          </p:nvPr>
        </p:nvGraphicFramePr>
        <p:xfrm>
          <a:off x="1762539" y="232475"/>
          <a:ext cx="9742074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BlokTextu 11">
            <a:extLst>
              <a:ext uri="{FF2B5EF4-FFF2-40B4-BE49-F238E27FC236}">
                <a16:creationId xmlns:a16="http://schemas.microsoft.com/office/drawing/2014/main" id="{7F91EF4B-AC07-4F6A-A554-90F18E0E216E}"/>
              </a:ext>
            </a:extLst>
          </p:cNvPr>
          <p:cNvSpPr txBox="1"/>
          <p:nvPr/>
        </p:nvSpPr>
        <p:spPr>
          <a:xfrm>
            <a:off x="11243575" y="5703376"/>
            <a:ext cx="5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x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CE5604BD-B5D8-4D49-BFBA-8AA79567B7A5}"/>
              </a:ext>
            </a:extLst>
          </p:cNvPr>
          <p:cNvSpPr txBox="1"/>
          <p:nvPr/>
        </p:nvSpPr>
        <p:spPr>
          <a:xfrm>
            <a:off x="2331890" y="254778"/>
            <a:ext cx="5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1988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5DD81F-D056-41C7-9296-68346565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2595"/>
            <a:ext cx="8911687" cy="817232"/>
          </a:xfrm>
        </p:spPr>
        <p:txBody>
          <a:bodyPr/>
          <a:lstStyle/>
          <a:p>
            <a:pPr algn="ctr"/>
            <a:r>
              <a:rPr lang="sk-SK" dirty="0"/>
              <a:t>Nepriama úmernosť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76B723D-5093-478D-8CD0-25BA7B8EC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2305" y="929827"/>
                <a:ext cx="10120393" cy="5734443"/>
              </a:xfrm>
            </p:spPr>
            <p:txBody>
              <a:bodyPr>
                <a:normAutofit/>
              </a:bodyPr>
              <a:lstStyle/>
              <a:p>
                <a:r>
                  <a:rPr lang="sk-SK" sz="2000" dirty="0"/>
                  <a:t>Všeobecná rovnica nepriamej úmernosti je:</a:t>
                </a:r>
              </a:p>
              <a:p>
                <a:endParaRPr lang="sk-SK" sz="2000" dirty="0"/>
              </a:p>
              <a:p>
                <a:endParaRPr lang="sk-SK" sz="2000" dirty="0"/>
              </a:p>
              <a:p>
                <a:r>
                  <a:rPr lang="sk-SK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k je koeficient nepriamej úmernosti</a:t>
                </a:r>
              </a:p>
              <a:p>
                <a:r>
                  <a:rPr lang="sk-SK" sz="2000" dirty="0"/>
                  <a:t>Vypočítame ho ako súčin dvoch prislúchajúcich hodnôt zo zadania nepriamej úmernosti:  </a:t>
                </a:r>
                <a:r>
                  <a:rPr lang="sk-SK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 = x </a:t>
                </a:r>
                <a:r>
                  <a:rPr lang="sk-SK" sz="20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∙</a:t>
                </a:r>
                <a:r>
                  <a:rPr lang="sk-SK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</a:t>
                </a:r>
              </a:p>
              <a:p>
                <a:r>
                  <a:rPr lang="sk-SK" sz="2000" dirty="0"/>
                  <a:t>Napr. pre 10 koní vydrží zásoba sena 18 dní :</a:t>
                </a:r>
              </a:p>
              <a:p>
                <a:r>
                  <a:rPr lang="sk-SK" sz="2000" b="1" dirty="0"/>
                  <a:t>k = 10 </a:t>
                </a:r>
                <a:r>
                  <a:rPr lang="sk-SK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∙</a:t>
                </a:r>
                <a:r>
                  <a:rPr lang="sk-SK" sz="2000" b="1" dirty="0"/>
                  <a:t> 18 = 180 </a:t>
                </a:r>
              </a:p>
              <a:p>
                <a:r>
                  <a:rPr lang="sk-SK" sz="2000" dirty="0"/>
                  <a:t>potom rovnica tejto priamej úmernosti  je </a:t>
                </a:r>
              </a:p>
              <a:p>
                <a:r>
                  <a:rPr lang="sk-SK" sz="2000" b="1" dirty="0"/>
                  <a:t>y = 180 </a:t>
                </a:r>
                <a:r>
                  <a:rPr lang="sk-SK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x  </a:t>
                </a:r>
                <a:r>
                  <a:rPr lang="sk-SK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alebo   </a:t>
                </a:r>
                <a14:m>
                  <m:oMath xmlns:m="http://schemas.openxmlformats.org/officeDocument/2006/math">
                    <m:r>
                      <a:rPr lang="sk-SK" sz="20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𝐲</m:t>
                    </m:r>
                    <m:r>
                      <a:rPr lang="sk-SK" sz="20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sk-SK" sz="2000" b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sk-SK" sz="20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𝟏𝟖𝟎</m:t>
                        </m:r>
                      </m:num>
                      <m:den>
                        <m:r>
                          <a:rPr lang="sk-SK" sz="20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den>
                    </m:f>
                  </m:oMath>
                </a14:m>
                <a:endParaRPr lang="sk-SK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sk-SK" sz="2000" b="1" dirty="0">
                    <a:solidFill>
                      <a:schemeClr val="accent5">
                        <a:lumMod val="75000"/>
                      </a:schemeClr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Body grafu nepriamej úmernosti ležia na krivke, ktorá sa nazýva HYPERBOLA.</a:t>
                </a:r>
              </a:p>
              <a:p>
                <a:r>
                  <a:rPr lang="sk-SK" sz="20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POZOR, pri spájaní bodov nepoužívame pravítko, ale snažíme sa to urobiť voľnou rukou.</a:t>
                </a: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76B723D-5093-478D-8CD0-25BA7B8EC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2305" y="929827"/>
                <a:ext cx="10120393" cy="5734443"/>
              </a:xfrm>
              <a:blipFill>
                <a:blip r:embed="rId2"/>
                <a:stretch>
                  <a:fillRect l="-542" t="-6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>
            <a:extLst>
              <a:ext uri="{FF2B5EF4-FFF2-40B4-BE49-F238E27FC236}">
                <a16:creationId xmlns:a16="http://schemas.microsoft.com/office/drawing/2014/main" id="{3E85D33A-36A9-49A9-A8C4-E04350580601}"/>
              </a:ext>
            </a:extLst>
          </p:cNvPr>
          <p:cNvSpPr txBox="1"/>
          <p:nvPr/>
        </p:nvSpPr>
        <p:spPr>
          <a:xfrm>
            <a:off x="3306008" y="1476658"/>
            <a:ext cx="3022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k </a:t>
            </a:r>
            <a:r>
              <a:rPr lang="sk-SK" sz="4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: x </a:t>
            </a:r>
            <a:endParaRPr lang="sk-SK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3FF503AD-8D44-462F-9C67-13DA8F19D2E9}"/>
                  </a:ext>
                </a:extLst>
              </p:cNvPr>
              <p:cNvSpPr txBox="1"/>
              <p:nvPr/>
            </p:nvSpPr>
            <p:spPr>
              <a:xfrm>
                <a:off x="7852326" y="1172151"/>
                <a:ext cx="3022170" cy="1378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  <m:r>
                        <a:rPr lang="sk-SK" sz="4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sk-SK" sz="4400" b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44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𝐤</m:t>
                          </m:r>
                        </m:num>
                        <m:den>
                          <m:r>
                            <a:rPr lang="sk-SK" sz="44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lang="sk-SK" sz="4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sk-SK" sz="4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sk-SK" sz="4400" dirty="0"/>
              </a:p>
            </p:txBody>
          </p:sp>
        </mc:Choice>
        <mc:Fallback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3FF503AD-8D44-462F-9C67-13DA8F19D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326" y="1172151"/>
                <a:ext cx="3022170" cy="1378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>
            <a:extLst>
              <a:ext uri="{FF2B5EF4-FFF2-40B4-BE49-F238E27FC236}">
                <a16:creationId xmlns:a16="http://schemas.microsoft.com/office/drawing/2014/main" id="{7990CC89-CE63-465D-8CA3-D39E8F34C15C}"/>
              </a:ext>
            </a:extLst>
          </p:cNvPr>
          <p:cNvSpPr txBox="1"/>
          <p:nvPr/>
        </p:nvSpPr>
        <p:spPr>
          <a:xfrm>
            <a:off x="5486399" y="1630545"/>
            <a:ext cx="302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alebo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75490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410</TotalTime>
  <Words>1127</Words>
  <Application>Microsoft Office PowerPoint</Application>
  <PresentationFormat>Širokouhlá</PresentationFormat>
  <Paragraphs>203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Webdings</vt:lpstr>
      <vt:lpstr>Wingdings 3</vt:lpstr>
      <vt:lpstr>Dym</vt:lpstr>
      <vt:lpstr>Priama a nepriama úmernosť</vt:lpstr>
      <vt:lpstr>Čo už vieme:</vt:lpstr>
      <vt:lpstr>Priama úmernosť</vt:lpstr>
      <vt:lpstr>Priama úmernosť</vt:lpstr>
      <vt:lpstr>Priama úmernosť:</vt:lpstr>
      <vt:lpstr>Prezentácia programu PowerPoint</vt:lpstr>
      <vt:lpstr>Nepriama úmernosť</vt:lpstr>
      <vt:lpstr>Prezentácia programu PowerPoint</vt:lpstr>
      <vt:lpstr>Nepriama úmernosť</vt:lpstr>
      <vt:lpstr>Nepriama úmernosť:</vt:lpstr>
      <vt:lpstr>Prezentácia programu PowerPoint</vt:lpstr>
      <vt:lpstr>Čo už vieme:</vt:lpstr>
      <vt:lpstr>Za štyri mesiace rodina pravidelným sporením našetrila 600 eur. </vt:lpstr>
      <vt:lpstr>Prezentácia programu PowerPoint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Priama a nepriama úmernosť</dc:title>
  <dc:creator>Zuzana  Kodadová</dc:creator>
  <cp:lastModifiedBy>Zuzana  Kodadová</cp:lastModifiedBy>
  <cp:revision>78</cp:revision>
  <dcterms:created xsi:type="dcterms:W3CDTF">2020-03-30T06:08:03Z</dcterms:created>
  <dcterms:modified xsi:type="dcterms:W3CDTF">2020-03-30T13:07:25Z</dcterms:modified>
</cp:coreProperties>
</file>