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270" r:id="rId4"/>
    <p:sldId id="258" r:id="rId5"/>
    <p:sldId id="257" r:id="rId6"/>
    <p:sldId id="272" r:id="rId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CCFF"/>
    <a:srgbClr val="66FF66"/>
    <a:srgbClr val="FF7C80"/>
    <a:srgbClr val="FF99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01" autoAdjust="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 altLang="sk-SK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 altLang="sk-SK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 altLang="sk-SK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3DF3FB-9190-4B86-84F0-AA3573B5D048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 altLang="sk-S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 altLang="sk-SK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 altLang="sk-SK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74B9DF-DF0A-4BF2-8338-F454C9832625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D251B-418A-462C-8A19-9B4F27B887C8}" type="slidenum">
              <a:rPr lang="sk-SK" altLang="sk-SK"/>
              <a:pPr/>
              <a:t>1</a:t>
            </a:fld>
            <a:endParaRPr lang="sk-SK" altLang="sk-SK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/>
              <a:t>Motivačný rozhovor so žiakmi o skúsenostiach s guľovými zrkadlami v bežnom živote (lyžica, naberačka na polievku, zrkadlá v samoobsluhách). </a:t>
            </a:r>
          </a:p>
          <a:p>
            <a:r>
              <a:rPr lang="sk-SK" altLang="sk-SK"/>
              <a:t>Guľové zrkadlá v histórii (dobývanie Syrakúz a zapálenie lodí odrazom lúčov zo štítov obrancov mesta).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4671C-F0EF-4BB7-9216-AB52E5FB5059}" type="slidenum">
              <a:rPr lang="sk-SK" altLang="sk-SK"/>
              <a:pPr/>
              <a:t>2</a:t>
            </a:fld>
            <a:endParaRPr lang="sk-SK" altLang="sk-SK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/>
              <a:t>Charakterizovať význačné body zrkadla: V- vrchol zrkadla, F – ohnisko zrkadla, S – stred krivosti zrkadla, O – bod na optickej osi, kde je umiestnený predmet, O´- bod na optickej osi, kde sa zobrazí obraz predmetu</a:t>
            </a:r>
          </a:p>
          <a:p>
            <a:r>
              <a:rPr lang="sk-SK" altLang="sk-SK"/>
              <a:t>Zdôrazniť vlastnosti lúčov význačných smerov – rovnobežný s optickou osou, cez ohnisko, cez stred krivosti, do vrcholu zrkadla.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730EC-2DE0-403B-B3DF-5C6E1E983811}" type="slidenum">
              <a:rPr lang="sk-SK" altLang="sk-SK"/>
              <a:pPr/>
              <a:t>3</a:t>
            </a:fld>
            <a:endParaRPr lang="sk-SK" altLang="sk-SK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7027D-0C33-4D9F-A743-58DC1F13A6FB}" type="slidenum">
              <a:rPr lang="sk-SK" altLang="sk-SK"/>
              <a:pPr/>
              <a:t>4</a:t>
            </a:fld>
            <a:endParaRPr lang="sk-SK" altLang="sk-SK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91C38-110D-44F4-A073-CAC3F53CC59A}" type="slidenum">
              <a:rPr lang="sk-SK" altLang="sk-SK"/>
              <a:pPr/>
              <a:t>5</a:t>
            </a:fld>
            <a:endParaRPr lang="sk-SK" altLang="sk-SK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75300-B752-4EF8-B429-6E93426A1DC4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9491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67FFA-CD5B-476E-B01E-78961BBA50F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0285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DD9E2-0227-4048-8D20-7EF4BB88B8F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273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C5B3-6C84-4441-9032-9290C5D5740B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112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C2762-88A7-4C8A-B87C-CC3E4BC26277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833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003DB-60FF-48F7-B760-7F9B9403549E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64031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659DD-9840-4371-A7A2-92798732CC6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07346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15189-DCF8-4C62-8803-68C32093151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9687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6F5C1-2784-4408-BC5C-39ACE01CD289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6671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EE54B-9740-4E58-83E0-F80586D1B2F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8724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C52E1-D536-44B1-A027-5B07C55E7D3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4524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Kliknite sem a upravte štýly predlohy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Tretia úroveň</a:t>
            </a:r>
          </a:p>
          <a:p>
            <a:pPr lvl="3"/>
            <a:r>
              <a:rPr lang="cs-CZ" altLang="sk-SK" smtClean="0"/>
              <a:t>Štvrtá úroveň</a:t>
            </a:r>
          </a:p>
          <a:p>
            <a:pPr lvl="4"/>
            <a:r>
              <a:rPr lang="cs-CZ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C5E30-1909-49B7-9E36-50781B8D0F34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2"/>
          <p:cNvSpPr>
            <a:spLocks noChangeArrowheads="1" noChangeShapeType="1" noTextEdit="1"/>
          </p:cNvSpPr>
          <p:nvPr/>
        </p:nvSpPr>
        <p:spPr bwMode="auto">
          <a:xfrm>
            <a:off x="900113" y="1773238"/>
            <a:ext cx="7488237" cy="158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Zobrazovanie guľovými zrkadlami,</a:t>
            </a:r>
          </a:p>
          <a:p>
            <a:pPr algn="ctr"/>
            <a:r>
              <a:rPr lang="sk-SK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lom svetla.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79613" y="4005263"/>
            <a:ext cx="554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RNDr. Igor Šafran, ZŠ Mateja Lechkého, Košice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3059113" y="260350"/>
            <a:ext cx="360045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Arial Black" panose="020B0A04020102020204" pitchFamily="34" charset="0"/>
              </a:rPr>
              <a:t>Duté zrkadlo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732588" y="1196975"/>
          <a:ext cx="21494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Rastrový obrázek" r:id="rId4" imgW="1542857" imgH="3467584" progId="Paint.Picture">
                  <p:embed/>
                </p:oleObj>
              </mc:Choice>
              <mc:Fallback>
                <p:oleObj name="Rastrový obrázek" r:id="rId4" imgW="1542857" imgH="346758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96975"/>
                        <a:ext cx="2149475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187450" y="3573463"/>
            <a:ext cx="7704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011863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867400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S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380288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235825" y="37163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F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807450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V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4572000" y="2133600"/>
            <a:ext cx="0" cy="1439863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572000" y="2133600"/>
            <a:ext cx="360045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6516688" y="2133600"/>
            <a:ext cx="1657350" cy="3024188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4572000" y="2133600"/>
            <a:ext cx="3384550" cy="3311525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877050" y="3644900"/>
            <a:ext cx="0" cy="720725"/>
          </a:xfrm>
          <a:prstGeom prst="line">
            <a:avLst/>
          </a:prstGeom>
          <a:noFill/>
          <a:ln w="50800" cap="rnd">
            <a:solidFill>
              <a:schemeClr val="fol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356100" y="36449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516688" y="3716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  <a:endParaRPr lang="cs-CZ" altLang="sk-SK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804025" y="37893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132138" y="908050"/>
            <a:ext cx="347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(predmet pred stredom krivosti)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19113" y="5608638"/>
            <a:ext cx="606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Obraz je </a:t>
            </a:r>
            <a:r>
              <a:rPr lang="sk-SK" altLang="sk-SK">
                <a:solidFill>
                  <a:srgbClr val="FF0000"/>
                </a:solidFill>
              </a:rPr>
              <a:t>skutočný</a:t>
            </a:r>
            <a:r>
              <a:rPr lang="sk-SK" altLang="sk-SK"/>
              <a:t>, prevrátený, zmenšený.</a:t>
            </a:r>
          </a:p>
        </p:txBody>
      </p:sp>
      <p:sp>
        <p:nvSpPr>
          <p:cNvPr id="225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16013" y="6453188"/>
            <a:ext cx="1042987" cy="1042987"/>
          </a:xfrm>
          <a:prstGeom prst="actionButtonHom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2549" name="AutoShape 2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5288" y="5815013"/>
            <a:ext cx="1042987" cy="1042987"/>
          </a:xfrm>
          <a:prstGeom prst="actionButtonHom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2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6" grpId="0"/>
      <p:bldP spid="22537" grpId="0"/>
      <p:bldP spid="22543" grpId="0"/>
      <p:bldP spid="225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3132138" y="333375"/>
            <a:ext cx="3070225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Arial Black" panose="020B0A04020102020204" pitchFamily="34" charset="0"/>
              </a:rPr>
              <a:t>Duté zrkadlo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6325" y="1196975"/>
          <a:ext cx="21494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Rastrový obrázek" r:id="rId4" imgW="1542857" imgH="3467584" progId="Paint.Picture">
                  <p:embed/>
                </p:oleObj>
              </mc:Choice>
              <mc:Fallback>
                <p:oleObj name="Rastrový obrázek" r:id="rId4" imgW="1542857" imgH="346758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196975"/>
                        <a:ext cx="2149475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187450" y="3573463"/>
            <a:ext cx="7704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443663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003800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859338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S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300788" y="37163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F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243888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V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5724525" y="2781300"/>
            <a:ext cx="0" cy="792163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508625" y="3716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724525" y="2781300"/>
            <a:ext cx="2232025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339975" y="2781300"/>
            <a:ext cx="5616575" cy="2879725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724525" y="2781300"/>
            <a:ext cx="2016125" cy="2160588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916238" y="4941888"/>
            <a:ext cx="4824412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708400" y="3573463"/>
            <a:ext cx="0" cy="1368425"/>
          </a:xfrm>
          <a:prstGeom prst="line">
            <a:avLst/>
          </a:prstGeom>
          <a:noFill/>
          <a:ln w="76200" cap="rnd">
            <a:solidFill>
              <a:schemeClr val="fol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203575" y="3716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492500" y="37893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124075" y="908050"/>
            <a:ext cx="491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(predmet medzi ohniskom a stredom krivosti)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92138" y="5824538"/>
            <a:ext cx="541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Obraz je </a:t>
            </a:r>
            <a:r>
              <a:rPr lang="sk-SK" altLang="sk-SK">
                <a:solidFill>
                  <a:srgbClr val="FF0000"/>
                </a:solidFill>
              </a:rPr>
              <a:t>skutočný</a:t>
            </a:r>
            <a:r>
              <a:rPr lang="sk-SK" altLang="sk-SK"/>
              <a:t>, prevrátený, zväčšený.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/>
      <p:bldP spid="21513" grpId="0"/>
      <p:bldP spid="21515" grpId="0"/>
      <p:bldP spid="215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92275" y="908050"/>
          <a:ext cx="21494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Rastrový obrázek" r:id="rId4" imgW="1542857" imgH="3467584" progId="Paint.Picture">
                  <p:embed/>
                </p:oleObj>
              </mc:Choice>
              <mc:Fallback>
                <p:oleObj name="Rastrový obrázek" r:id="rId4" imgW="1542857" imgH="346758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2149475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84213" y="3429000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971550" y="33575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27088" y="37893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S</a:t>
            </a:r>
            <a:endParaRPr lang="cs-CZ" altLang="sk-SK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051050" y="3789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F</a:t>
            </a:r>
            <a:endParaRPr lang="cs-CZ" altLang="sk-SK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708400" y="37893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V</a:t>
            </a:r>
            <a:endParaRPr lang="cs-CZ" altLang="sk-SK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411413" y="37893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  <a:endParaRPr lang="cs-CZ" altLang="sk-SK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2627313" y="2924175"/>
            <a:ext cx="0" cy="50482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1258888" y="2924175"/>
            <a:ext cx="2376487" cy="865188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3635375" y="1052513"/>
            <a:ext cx="5113338" cy="1871662"/>
          </a:xfrm>
          <a:prstGeom prst="line">
            <a:avLst/>
          </a:prstGeom>
          <a:noFill/>
          <a:ln w="9525">
            <a:solidFill>
              <a:srgbClr val="FF7C8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1116013" y="3429000"/>
            <a:ext cx="2592387" cy="129540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V="1">
            <a:off x="3708400" y="836613"/>
            <a:ext cx="5184775" cy="2592387"/>
          </a:xfrm>
          <a:prstGeom prst="line">
            <a:avLst/>
          </a:prstGeom>
          <a:noFill/>
          <a:ln w="9525">
            <a:solidFill>
              <a:srgbClr val="FF7C8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7740650" y="1412875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2195513" y="33575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5127625" y="49609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sk-SK" altLang="sk-SK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524750" y="3716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  <a:endParaRPr lang="cs-CZ" altLang="sk-SK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7812088" y="37893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2627313" y="2924175"/>
            <a:ext cx="1008062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2627313" y="2924175"/>
            <a:ext cx="1081087" cy="504825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419475" y="5157788"/>
            <a:ext cx="482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Obraz je </a:t>
            </a:r>
            <a:r>
              <a:rPr lang="sk-SK" altLang="sk-SK">
                <a:solidFill>
                  <a:srgbClr val="FF0000"/>
                </a:solidFill>
              </a:rPr>
              <a:t>neskutočný</a:t>
            </a:r>
            <a:r>
              <a:rPr lang="sk-SK" altLang="sk-SK"/>
              <a:t>, vzpriamený, zväčšený</a:t>
            </a:r>
            <a:endParaRPr lang="cs-CZ" altLang="sk-SK"/>
          </a:p>
        </p:txBody>
      </p:sp>
      <p:sp>
        <p:nvSpPr>
          <p:cNvPr id="5151" name="WordArt 31"/>
          <p:cNvSpPr>
            <a:spLocks noChangeArrowheads="1" noChangeShapeType="1" noTextEdit="1"/>
          </p:cNvSpPr>
          <p:nvPr/>
        </p:nvSpPr>
        <p:spPr bwMode="auto">
          <a:xfrm>
            <a:off x="3132138" y="260350"/>
            <a:ext cx="3070225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Arial Black" panose="020B0A04020102020204" pitchFamily="34" charset="0"/>
              </a:rPr>
              <a:t>Duté zrkadlo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2700338" y="836613"/>
            <a:ext cx="412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(predmet medzi vrcholom a ohniskom)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  <p:bldP spid="5132" grpId="0"/>
      <p:bldP spid="5133" grpId="0"/>
      <p:bldP spid="5134" grpId="0"/>
      <p:bldP spid="5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708400" y="908050"/>
          <a:ext cx="22399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Rastrový obrázek" r:id="rId4" imgW="1685714" imgH="3390476" progId="Paint.Picture">
                  <p:embed/>
                </p:oleObj>
              </mc:Choice>
              <mc:Fallback>
                <p:oleObj name="Rastrový obrázek" r:id="rId4" imgW="1685714" imgH="339047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08050"/>
                        <a:ext cx="2239963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116013" y="30686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6659563" y="29972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5435600" y="29972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516688" y="3141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S</a:t>
            </a:r>
            <a:endParaRPr lang="cs-CZ" altLang="sk-SK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708400" y="3141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V</a:t>
            </a:r>
            <a:endParaRPr lang="cs-CZ" altLang="sk-SK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219700" y="31416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F</a:t>
            </a:r>
            <a:endParaRPr lang="cs-CZ" altLang="sk-SK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476375" y="31416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  <a:endParaRPr lang="cs-CZ" altLang="sk-SK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V="1">
            <a:off x="1619250" y="2133600"/>
            <a:ext cx="0" cy="935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619250" y="2133600"/>
            <a:ext cx="2665413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4284663" y="2133600"/>
            <a:ext cx="1150937" cy="9350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 flipV="1">
            <a:off x="3203575" y="1196975"/>
            <a:ext cx="1081088" cy="936625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619250" y="2133600"/>
            <a:ext cx="2520950" cy="574675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4140200" y="2708275"/>
            <a:ext cx="18716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1023938" y="5753100"/>
            <a:ext cx="473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Obraz je </a:t>
            </a:r>
            <a:r>
              <a:rPr lang="sk-SK" altLang="sk-SK">
                <a:solidFill>
                  <a:srgbClr val="FF0000"/>
                </a:solidFill>
              </a:rPr>
              <a:t>neskutočný</a:t>
            </a:r>
            <a:r>
              <a:rPr lang="sk-SK" altLang="sk-SK"/>
              <a:t>, vzpriamený, zmenšený</a:t>
            </a:r>
            <a:endParaRPr lang="cs-CZ" altLang="sk-SK"/>
          </a:p>
        </p:txBody>
      </p:sp>
      <p:sp>
        <p:nvSpPr>
          <p:cNvPr id="4124" name="WordArt 28"/>
          <p:cNvSpPr>
            <a:spLocks noChangeArrowheads="1" noChangeShapeType="1" noTextEdit="1"/>
          </p:cNvSpPr>
          <p:nvPr/>
        </p:nvSpPr>
        <p:spPr bwMode="auto">
          <a:xfrm>
            <a:off x="2555875" y="333375"/>
            <a:ext cx="3887788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66FF66"/>
                </a:solidFill>
                <a:latin typeface="Arial Black" panose="020B0A04020102020204" pitchFamily="34" charset="0"/>
              </a:rPr>
              <a:t>Vypuklé zrkadlo</a:t>
            </a: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H="1">
            <a:off x="2411413" y="2708275"/>
            <a:ext cx="1728787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5003800" y="2708275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4932363" y="32131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4643438" y="31416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09" grpId="0"/>
      <p:bldP spid="4110" grpId="0"/>
      <p:bldP spid="4111" grpId="0"/>
      <p:bldP spid="4123" grpId="0"/>
      <p:bldP spid="4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Čo si treba zapamätať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/>
              <a:t>Vlastnosti lúčov význačného smeru (rovnobežný s optickou osou – do ohniska; do ohniska – rovnobežne s optickou osou; cez stred – späť cez stred)</a:t>
            </a:r>
          </a:p>
          <a:p>
            <a:r>
              <a:rPr lang="sk-SK" altLang="sk-SK"/>
              <a:t>V dutom zrkadle – skutočný aj neskutočný obraz</a:t>
            </a:r>
          </a:p>
          <a:p>
            <a:r>
              <a:rPr lang="sk-SK" altLang="sk-SK"/>
              <a:t>Ak sa lúč spomalí, láme sa ku kolmici, ak sa zrýchli, láme sa od kolmice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265</Words>
  <Application>Microsoft Office PowerPoint</Application>
  <PresentationFormat>Prezentácia na obrazovke (4:3)</PresentationFormat>
  <Paragraphs>47</Paragraphs>
  <Slides>6</Slides>
  <Notes>5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Predvolený návrh</vt:lpstr>
      <vt:lpstr>Rastrový obrázek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Čo si treba zapamätať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tatinko</dc:creator>
  <cp:lastModifiedBy>Dušan Andraško</cp:lastModifiedBy>
  <cp:revision>42</cp:revision>
  <dcterms:created xsi:type="dcterms:W3CDTF">2005-12-16T21:14:55Z</dcterms:created>
  <dcterms:modified xsi:type="dcterms:W3CDTF">2020-11-12T04:37:32Z</dcterms:modified>
</cp:coreProperties>
</file>