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72" r:id="rId14"/>
    <p:sldId id="273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s-U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-97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E856-171A-417D-A961-171FF7360F33}" type="datetimeFigureOut">
              <a:rPr lang="sk-SK" smtClean="0"/>
              <a:t>12.02.2021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D962-A854-44C7-B1E6-3A3D62D54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1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D962-A854-44C7-B1E6-3A3D62D54BFF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00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8B49-1F1D-4147-B8F1-1AA56A5A9385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1B0C9-5A53-49F2-B848-22CF80EAFD9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05667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075-6AFE-4F0E-90D0-B5FFE3CF8AC0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6FF8D-5196-4BA0-95E6-99A8D96453D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62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B54A7-C3C3-469B-A1D3-88648713C6B9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423-C4B3-418E-98F3-0B6B1A47BF4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12864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753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01687-A568-4BB9-8F8E-6CE4ED405B7A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E706-2BEF-42A0-A242-02D6E6A5811C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84070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8129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01458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37053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914378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92869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56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1687-A568-4BB9-8F8E-6CE4ED405B7A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2E706-2BEF-42A0-A242-02D6E6A5811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365875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808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026315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4314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7B78-B5B0-4B03-84A8-63F32AB9A6AE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CE6B1-1C8B-4801-8979-735A63C426A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2480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8925-172E-4EC3-A9D9-843B30696E15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C8FBC-E443-4C77-87E4-56B23635222B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6212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EEBB-1DB8-4A84-88D7-B683C99599FD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97969-E39B-4FE2-B373-ED115322D07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3091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2F104-0553-41B1-B01A-D6376A2A4241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AD11F-B8FE-40D8-9461-B04B38FFAB2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267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2380-DFAB-4987-8FCF-8995BA773F6A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1132C-6B42-4131-AF82-2FEC9048985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910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0C14-BFDE-4CAD-888E-3F9F18E0F54E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3F163-233D-4C82-9FDD-36581E4570DE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461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173A8-BD05-4DB4-B996-9EF9B791EAD2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7B180-B5E1-440F-9885-350D6597810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466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  <a:endParaRPr lang="es-UY" altLang="sk-SK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  <a:endParaRPr lang="es-UY" alt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CD28C4-CA59-4A71-88B2-A02B39ACDAA7}" type="slidenum">
              <a:rPr lang="es-UY" altLang="sk-SK"/>
              <a:pPr/>
              <a:t>‹#›</a:t>
            </a:fld>
            <a:endParaRPr lang="es-UY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7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Impérium a kolónie</a:t>
            </a:r>
            <a:br>
              <a:rPr lang="sk-SK" altLang="sk-SK" dirty="0" smtClean="0">
                <a:latin typeface="Franklin Gothic Book" panose="020B0503020102020204" pitchFamily="34" charset="0"/>
              </a:rPr>
            </a:br>
            <a:r>
              <a:rPr lang="sk-SK" altLang="sk-SK" sz="2000" dirty="0" smtClean="0">
                <a:latin typeface="Franklin Gothic Book" panose="020B0503020102020204" pitchFamily="34" charset="0"/>
              </a:rPr>
              <a:t>dejepis</a:t>
            </a:r>
            <a:r>
              <a:rPr lang="sk-SK" altLang="sk-SK" dirty="0" smtClean="0">
                <a:latin typeface="Franklin Gothic Book" panose="020B0503020102020204" pitchFamily="34" charset="0"/>
              </a:rPr>
              <a:t>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Severná  </a:t>
            </a:r>
            <a:r>
              <a:rPr lang="sk-SK" dirty="0"/>
              <a:t>A</a:t>
            </a:r>
            <a:r>
              <a:rPr lang="sk-SK" dirty="0" smtClean="0"/>
              <a:t>merika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upload.wikimedia.org/wikipedia/commons/thumb/6/65/Nouvelle-France_map-fr.svg/1280px-Nouvelle-France_map-f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706461" cy="54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5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" y="0"/>
            <a:ext cx="9165358" cy="5669596"/>
          </a:xfrm>
        </p:spPr>
      </p:pic>
      <p:sp>
        <p:nvSpPr>
          <p:cNvPr id="5" name="BlokTextu 4"/>
          <p:cNvSpPr txBox="1"/>
          <p:nvPr/>
        </p:nvSpPr>
        <p:spPr>
          <a:xfrm>
            <a:off x="1403648" y="594928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/>
              <a:t>Francúzske kolónie na mape sveta. Svetlou farbou: prvé francúzska ríša, tmavou farbou: druhá francúzska ríša</a:t>
            </a:r>
          </a:p>
        </p:txBody>
      </p:sp>
    </p:spTree>
    <p:extLst>
      <p:ext uri="{BB962C8B-B14F-4D97-AF65-F5344CB8AC3E}">
        <p14:creationId xmlns:p14="http://schemas.microsoft.com/office/powerpoint/2010/main" val="372205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8700" y="188640"/>
            <a:ext cx="7200900" cy="1008112"/>
          </a:xfrm>
        </p:spPr>
        <p:txBody>
          <a:bodyPr>
            <a:normAutofit/>
          </a:bodyPr>
          <a:lstStyle/>
          <a:p>
            <a:r>
              <a:rPr lang="sk-SK" dirty="0" smtClean="0"/>
              <a:t>Francúzske  kolónie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5472608"/>
          </a:xfrm>
        </p:spPr>
        <p:txBody>
          <a:bodyPr/>
          <a:lstStyle/>
          <a:p>
            <a:r>
              <a:rPr lang="sk-SK" dirty="0" smtClean="0"/>
              <a:t>KANADA</a:t>
            </a:r>
          </a:p>
          <a:p>
            <a:r>
              <a:rPr lang="sk-SK" dirty="0" smtClean="0"/>
              <a:t>Port  </a:t>
            </a:r>
            <a:r>
              <a:rPr lang="sk-SK" dirty="0" err="1" smtClean="0"/>
              <a:t>Royal</a:t>
            </a:r>
            <a:r>
              <a:rPr lang="sk-SK" dirty="0" smtClean="0"/>
              <a:t>  -  dnešné  Nové  Škótsko   1605  </a:t>
            </a:r>
          </a:p>
          <a:p>
            <a:r>
              <a:rPr lang="sk-SK" dirty="0" smtClean="0"/>
              <a:t>Nové  Francúzsko -  Quebec</a:t>
            </a:r>
          </a:p>
          <a:p>
            <a:r>
              <a:rPr lang="sk-SK" dirty="0" err="1" smtClean="0"/>
              <a:t>Lousiana</a:t>
            </a:r>
            <a:r>
              <a:rPr lang="sk-SK" dirty="0" smtClean="0"/>
              <a:t>  -  17. stor</a:t>
            </a:r>
            <a:r>
              <a:rPr lang="sk-SK" dirty="0"/>
              <a:t>.</a:t>
            </a:r>
            <a:endParaRPr lang="sk-SK" dirty="0" smtClean="0"/>
          </a:p>
          <a:p>
            <a:r>
              <a:rPr lang="sk-SK" dirty="0" smtClean="0"/>
              <a:t>KARIBIK</a:t>
            </a:r>
          </a:p>
          <a:p>
            <a:r>
              <a:rPr lang="sk-SK" dirty="0" smtClean="0"/>
              <a:t>Francúzska  Guyana </a:t>
            </a:r>
          </a:p>
          <a:p>
            <a:r>
              <a:rPr lang="sk-SK" dirty="0" err="1" smtClean="0"/>
              <a:t>Sant</a:t>
            </a:r>
            <a:r>
              <a:rPr lang="sk-SK" dirty="0" smtClean="0"/>
              <a:t>  </a:t>
            </a:r>
            <a:r>
              <a:rPr lang="sk-SK" dirty="0" err="1" smtClean="0"/>
              <a:t>Domingue</a:t>
            </a:r>
            <a:r>
              <a:rPr lang="sk-SK" dirty="0" smtClean="0"/>
              <a:t>  -  Haiti    1600</a:t>
            </a:r>
          </a:p>
          <a:p>
            <a:endParaRPr lang="sk-SK" dirty="0" smtClean="0"/>
          </a:p>
          <a:p>
            <a:r>
              <a:rPr lang="sk-SK" dirty="0" smtClean="0"/>
              <a:t>INDIA</a:t>
            </a:r>
            <a:endParaRPr lang="sk-SK" dirty="0"/>
          </a:p>
          <a:p>
            <a:r>
              <a:rPr lang="sk-SK" dirty="0" smtClean="0"/>
              <a:t>V 17. stor. Bola  založená  Francúzska  </a:t>
            </a:r>
            <a:r>
              <a:rPr lang="sk-SK" dirty="0" err="1" smtClean="0"/>
              <a:t>východoindická</a:t>
            </a:r>
            <a:r>
              <a:rPr lang="sk-SK" dirty="0" smtClean="0"/>
              <a:t> spol. </a:t>
            </a:r>
          </a:p>
          <a:p>
            <a:r>
              <a:rPr lang="sk-SK" dirty="0" smtClean="0"/>
              <a:t>Urýchlila  zakladanie  kolónií  na  Indickom  polostrove</a:t>
            </a:r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723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70992"/>
          </a:xfrm>
        </p:spPr>
        <p:txBody>
          <a:bodyPr/>
          <a:lstStyle/>
          <a:p>
            <a:r>
              <a:rPr lang="sk-SK" dirty="0" smtClean="0"/>
              <a:t>Novšie  francúzske  kolónie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08912" cy="5040560"/>
          </a:xfrm>
        </p:spPr>
        <p:txBody>
          <a:bodyPr/>
          <a:lstStyle/>
          <a:p>
            <a:r>
              <a:rPr lang="sk-SK" dirty="0" smtClean="0"/>
              <a:t>Afrika  severozápadná  časť</a:t>
            </a:r>
          </a:p>
          <a:p>
            <a:r>
              <a:rPr lang="sk-SK" dirty="0" smtClean="0"/>
              <a:t>Alžírsko, </a:t>
            </a:r>
            <a:r>
              <a:rPr lang="sk-SK" dirty="0"/>
              <a:t>S</a:t>
            </a:r>
            <a:r>
              <a:rPr lang="sk-SK" dirty="0" smtClean="0"/>
              <a:t>enegal, Mauritánia, Nigeru, Burkiny, Čadu, mali, Kongo...</a:t>
            </a:r>
          </a:p>
          <a:p>
            <a:r>
              <a:rPr lang="sk-SK" dirty="0" smtClean="0"/>
              <a:t>Madagaskar</a:t>
            </a:r>
            <a:endParaRPr lang="sk-SK" dirty="0"/>
          </a:p>
          <a:p>
            <a:r>
              <a:rPr lang="sk-SK" dirty="0" err="1" smtClean="0"/>
              <a:t>Pacifik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Nová </a:t>
            </a:r>
            <a:r>
              <a:rPr lang="sk-SK" dirty="0" err="1" smtClean="0"/>
              <a:t>Kaledonia</a:t>
            </a:r>
            <a:r>
              <a:rPr lang="sk-SK" dirty="0" smtClean="0"/>
              <a:t>, Francúzska  Polynézia</a:t>
            </a:r>
          </a:p>
          <a:p>
            <a:endParaRPr lang="sk-SK" dirty="0"/>
          </a:p>
          <a:p>
            <a:r>
              <a:rPr lang="sk-SK" dirty="0" smtClean="0"/>
              <a:t>Ázia  </a:t>
            </a:r>
          </a:p>
          <a:p>
            <a:r>
              <a:rPr lang="sk-SK" dirty="0" smtClean="0"/>
              <a:t>Sýria, Libanon,</a:t>
            </a:r>
          </a:p>
          <a:p>
            <a:r>
              <a:rPr lang="sk-SK" dirty="0" smtClean="0"/>
              <a:t>Francúzska  </a:t>
            </a:r>
            <a:r>
              <a:rPr lang="sk-SK" dirty="0" err="1" smtClean="0"/>
              <a:t>Indočína</a:t>
            </a:r>
            <a:r>
              <a:rPr lang="sk-SK" dirty="0" smtClean="0"/>
              <a:t> -  Vietnam, Kambodža</a:t>
            </a:r>
            <a:r>
              <a:rPr lang="sk-SK" smtClean="0"/>
              <a:t>, Laos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61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11560" y="116632"/>
            <a:ext cx="8280920" cy="579459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od </a:t>
            </a:r>
            <a:r>
              <a:rPr lang="sk-SK" sz="2400" dirty="0"/>
              <a:t>polovice 18. storočia do začiatku 19. storočia prechádzalo Francúzsko zložitým obdobím vyčerpávajúcich vojen a vnútorných konfliktov, ktoré mali za následok stratu koloniálnych území;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najvýznamnejšie </a:t>
            </a:r>
            <a:r>
              <a:rPr lang="sk-SK" sz="2400" dirty="0"/>
              <a:t>z týchto konfliktov boli </a:t>
            </a:r>
            <a:endParaRPr lang="sk-SK" sz="2400" dirty="0" smtClean="0"/>
          </a:p>
          <a:p>
            <a:r>
              <a:rPr lang="sk-SK" sz="2400" dirty="0" smtClean="0"/>
              <a:t>30  ročná  vojna                    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Vojna </a:t>
            </a:r>
            <a:r>
              <a:rPr lang="sk-SK" sz="2400" dirty="0"/>
              <a:t>o rakúske dedičstvo (1740 – 1748</a:t>
            </a:r>
            <a:r>
              <a:rPr lang="sk-SK" sz="2400" dirty="0" smtClean="0"/>
              <a:t>),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</a:t>
            </a:r>
            <a:r>
              <a:rPr lang="sk-SK" sz="2400" dirty="0"/>
              <a:t>Sedemročná vojna (1756 – 1763),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Americká </a:t>
            </a:r>
            <a:r>
              <a:rPr lang="sk-SK" sz="2400" dirty="0"/>
              <a:t>vojna za nezávislosť (1778 – 1783),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Francúzska </a:t>
            </a:r>
            <a:r>
              <a:rPr lang="sk-SK" sz="2400" dirty="0"/>
              <a:t>revolúcia (1789 – 1799) a </a:t>
            </a:r>
            <a:r>
              <a:rPr lang="sk-SK" sz="2400" dirty="0" smtClean="0"/>
              <a:t>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napoleonské </a:t>
            </a:r>
            <a:r>
              <a:rPr lang="sk-SK" sz="2400" dirty="0"/>
              <a:t>vojny (1803 – 1815).</a:t>
            </a:r>
          </a:p>
        </p:txBody>
      </p:sp>
    </p:spTree>
    <p:extLst>
      <p:ext uri="{BB962C8B-B14F-4D97-AF65-F5344CB8AC3E}">
        <p14:creationId xmlns:p14="http://schemas.microsoft.com/office/powerpoint/2010/main" val="7320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88640"/>
            <a:ext cx="8604448" cy="4104456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1804 </a:t>
            </a:r>
            <a:r>
              <a:rPr lang="sk-SK" sz="2400" dirty="0"/>
              <a:t>nezávislosť s novým názvom </a:t>
            </a:r>
            <a:r>
              <a:rPr lang="sk-SK" sz="2400" dirty="0" smtClean="0"/>
              <a:t>Haiti, </a:t>
            </a:r>
            <a:r>
              <a:rPr lang="sk-SK" sz="2400" dirty="0"/>
              <a:t>čím sa stala prvým samostatným černošským štátom na svete.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období napoleonských vojen zvyšok francúzskych kolónií obsadili Briti.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>
          <a:xfrm>
            <a:off x="4211960" y="4150452"/>
            <a:ext cx="3851920" cy="25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260648"/>
            <a:ext cx="8496944" cy="6048672"/>
          </a:xfrm>
        </p:spPr>
        <p:txBody>
          <a:bodyPr>
            <a:normAutofit/>
          </a:bodyPr>
          <a:lstStyle/>
          <a:p>
            <a:r>
              <a:rPr lang="sk-SK" sz="2400" dirty="0"/>
              <a:t>Francúzska koloniálna ríša sa začala rozpadať </a:t>
            </a:r>
            <a:r>
              <a:rPr lang="sk-SK" sz="2400" dirty="0" smtClean="0"/>
              <a:t>v </a:t>
            </a:r>
            <a:r>
              <a:rPr lang="sk-SK" sz="2400" dirty="0"/>
              <a:t>priebehu druhej svetovej vojny, kedy Japonsko okupovalo Indočínu, Spojené kráľovstvo Sýriu, Libanon a Madagaskar a Spojené štáty americké severnú Afriku (pri bojoch s Nemeckom).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po </a:t>
            </a:r>
            <a:r>
              <a:rPr lang="sk-SK" sz="2400" dirty="0"/>
              <a:t>vojne </a:t>
            </a:r>
            <a:r>
              <a:rPr lang="sk-SK" sz="2400" dirty="0" smtClean="0"/>
              <a:t>sa Francúzsku </a:t>
            </a:r>
            <a:r>
              <a:rPr lang="sk-SK" sz="2400" dirty="0"/>
              <a:t>podarilo znovu obsadiť niektoré stratené územia, bolo ale konfrontované s celosvetovým tlakom na dekolonizáciu</a:t>
            </a:r>
            <a:r>
              <a:rPr lang="sk-SK" sz="2400" dirty="0" smtClean="0"/>
              <a:t>;</a:t>
            </a:r>
          </a:p>
          <a:p>
            <a:endParaRPr lang="sk-SK" sz="2400" dirty="0"/>
          </a:p>
          <a:p>
            <a:r>
              <a:rPr lang="sk-SK" sz="2400" dirty="0" smtClean="0"/>
              <a:t> </a:t>
            </a:r>
            <a:r>
              <a:rPr lang="sk-SK" sz="2400" dirty="0"/>
              <a:t>s možnou stratou kolónií sa nechcelo zmieriť.</a:t>
            </a:r>
          </a:p>
        </p:txBody>
      </p:sp>
    </p:spTree>
    <p:extLst>
      <p:ext uri="{BB962C8B-B14F-4D97-AF65-F5344CB8AC3E}">
        <p14:creationId xmlns:p14="http://schemas.microsoft.com/office/powerpoint/2010/main" val="157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89199" cy="71665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Koloniálne vojny a povstania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3" y="1556792"/>
            <a:ext cx="7994848" cy="4354430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Vojna za nezávislosť USA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ovstanie otrokov</a:t>
            </a:r>
          </a:p>
          <a:p>
            <a:r>
              <a:rPr lang="sk-SK" sz="2400" dirty="0" smtClean="0"/>
              <a:t>Povstania v Indii</a:t>
            </a:r>
          </a:p>
          <a:p>
            <a:r>
              <a:rPr lang="sk-SK" sz="2400" dirty="0" smtClean="0"/>
              <a:t>Búrska vojna</a:t>
            </a:r>
          </a:p>
          <a:p>
            <a:r>
              <a:rPr lang="sk-SK" sz="2400" dirty="0" smtClean="0"/>
              <a:t>Vietnamská vojna</a:t>
            </a:r>
          </a:p>
          <a:p>
            <a:r>
              <a:rPr lang="sk-SK" sz="2400" dirty="0" smtClean="0"/>
              <a:t>Alžírske povstanie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12976"/>
            <a:ext cx="3304947" cy="23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Ďakujem za pozornosť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>
            <a:normAutofit/>
          </a:bodyPr>
          <a:lstStyle/>
          <a:p>
            <a:r>
              <a:rPr lang="sk-SK" altLang="sk-SK" dirty="0" smtClean="0"/>
              <a:t>Britské Impérium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552" y="2133600"/>
            <a:ext cx="8280920" cy="3777622"/>
          </a:xfrm>
        </p:spPr>
        <p:txBody>
          <a:bodyPr/>
          <a:lstStyle/>
          <a:p>
            <a:pPr marL="0" indent="0">
              <a:buNone/>
            </a:pPr>
            <a:endParaRPr lang="sk-SK" altLang="sk-SK" sz="2400" dirty="0" smtClean="0"/>
          </a:p>
          <a:p>
            <a:r>
              <a:rPr lang="sk-SK" altLang="sk-SK" sz="2400" dirty="0" smtClean="0"/>
              <a:t>bola </a:t>
            </a:r>
            <a:r>
              <a:rPr lang="sk-SK" altLang="sk-SK" sz="2400" dirty="0"/>
              <a:t>sústava závislých území (kolónií, protektorátov a iných území) pod britskou vládou od 17. storočia do roku 1931, keď ju nahradilo Britské spoločenstvo národov (dnes Spoločenstvo národov</a:t>
            </a:r>
            <a:r>
              <a:rPr lang="sk-SK" altLang="sk-SK" sz="2400" dirty="0" smtClean="0"/>
              <a:t>).</a:t>
            </a:r>
          </a:p>
          <a:p>
            <a:pPr marL="0" indent="0">
              <a:buNone/>
            </a:pP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4" y="-29717"/>
            <a:ext cx="9151903" cy="6483053"/>
          </a:xfrm>
        </p:spPr>
      </p:pic>
      <p:sp>
        <p:nvSpPr>
          <p:cNvPr id="5" name="BlokTextu 4"/>
          <p:cNvSpPr txBox="1"/>
          <p:nvPr/>
        </p:nvSpPr>
        <p:spPr>
          <a:xfrm>
            <a:off x="3131840" y="64886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Britské Impérium v roku 1897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1933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476673"/>
            <a:ext cx="8496944" cy="3744416"/>
          </a:xfrm>
        </p:spPr>
        <p:txBody>
          <a:bodyPr/>
          <a:lstStyle/>
          <a:p>
            <a:r>
              <a:rPr lang="sk-SK" sz="2400" dirty="0" smtClean="0"/>
              <a:t>prvými </a:t>
            </a:r>
            <a:r>
              <a:rPr lang="sk-SK" sz="2400" dirty="0"/>
              <a:t>britskými zámorskými územiami boli začiatkom </a:t>
            </a:r>
            <a:r>
              <a:rPr lang="sk-SK" sz="2400" dirty="0" smtClean="0"/>
              <a:t>                    17</a:t>
            </a:r>
            <a:r>
              <a:rPr lang="sk-SK" sz="2400" dirty="0"/>
              <a:t>. storočia osady v Severnej Amerike a obchodné </a:t>
            </a:r>
            <a:r>
              <a:rPr lang="sk-SK" sz="2400" dirty="0" smtClean="0"/>
              <a:t>stanice                 v </a:t>
            </a:r>
            <a:r>
              <a:rPr lang="sk-SK" sz="2400" dirty="0"/>
              <a:t>Západnej Indii, Východnej Indii a Afrike. </a:t>
            </a: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18. storočí pribudol Gibraltár, územia v Indii a Kanada (1763), od konca 18. storočia Malajský </a:t>
            </a:r>
            <a:r>
              <a:rPr lang="sk-SK" sz="2400" dirty="0" smtClean="0"/>
              <a:t>polostrov, Mys </a:t>
            </a:r>
            <a:r>
              <a:rPr lang="sk-SK" sz="2400" dirty="0"/>
              <a:t>dobrej nádeje, Cejlón, Malta a Austrália (1788) s Novým Zélandom. </a:t>
            </a:r>
            <a:endParaRPr lang="sk-SK" sz="24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656828"/>
            <a:ext cx="4096909" cy="275102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948264" y="450912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 smtClean="0"/>
              <a:t>Kolónie v USA v roku 1648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9073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332657"/>
            <a:ext cx="8352928" cy="3744416"/>
          </a:xfrm>
        </p:spPr>
        <p:txBody>
          <a:bodyPr>
            <a:normAutofit lnSpcReduction="10000"/>
          </a:bodyPr>
          <a:lstStyle/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19. storočí pribudol </a:t>
            </a:r>
            <a:r>
              <a:rPr lang="sk-SK" sz="2400" dirty="0" smtClean="0"/>
              <a:t>Aden, Hongkong, </a:t>
            </a:r>
            <a:r>
              <a:rPr lang="sk-SK" sz="2400" dirty="0"/>
              <a:t>Suezský prieplav (1875 </a:t>
            </a:r>
            <a:r>
              <a:rPr lang="sk-SK" sz="2400" dirty="0" smtClean="0"/>
              <a:t>– 1956), </a:t>
            </a:r>
            <a:r>
              <a:rPr lang="sk-SK" sz="2400" dirty="0"/>
              <a:t>Nigéria, Egypt, územia neskoršej Britskej východnej Afriky (Keňa, Uganda, Zanzibar a Tanganika) a časť dnešnej Juhoafrickej republiky.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po </a:t>
            </a:r>
            <a:r>
              <a:rPr lang="sk-SK" sz="2400" dirty="0"/>
              <a:t>prvej svetovej vojne pribudla Nemecká východná Afrika, časť Kamerunu a Toga, Nemecká juhozápadná Afrika, Mezopotámia, Palestína a Nemecké tichomorské ostrovy.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666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76672"/>
            <a:ext cx="8424936" cy="5649491"/>
          </a:xfrm>
        </p:spPr>
        <p:txBody>
          <a:bodyPr/>
          <a:lstStyle/>
          <a:p>
            <a:r>
              <a:rPr lang="sk-SK" sz="2400" dirty="0" smtClean="0"/>
              <a:t>v </a:t>
            </a:r>
            <a:r>
              <a:rPr lang="sk-SK" sz="2400" dirty="0"/>
              <a:t>roku 1783 sa osamostatnili USA.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následne </a:t>
            </a:r>
            <a:r>
              <a:rPr lang="sk-SK" sz="2400" dirty="0"/>
              <a:t>dostali viaceré kolónie postavenie „domínií“, ktoré po prvej svetovej vojne vstúpili do Spoločnosti národov ako nezávislé štáty: Kanada (1867), Austrália (1901), Nový Zéland (1907), Juhoafrická únia (1910) a Írsky slobodný štát (1921).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3105" r="16926"/>
          <a:stretch/>
        </p:blipFill>
        <p:spPr>
          <a:xfrm>
            <a:off x="3203848" y="3593880"/>
            <a:ext cx="4752528" cy="3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04664"/>
            <a:ext cx="8147248" cy="6048672"/>
          </a:xfrm>
        </p:spPr>
        <p:txBody>
          <a:bodyPr>
            <a:noAutofit/>
          </a:bodyPr>
          <a:lstStyle/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v </a:t>
            </a:r>
            <a:r>
              <a:rPr lang="sk-SK" sz="2400" dirty="0"/>
              <a:t>polovici 18. storočia sa Britské impérium rozkladalo na jednej pätine sveta a ovládalo štvrtinu svetovej populácie.</a:t>
            </a:r>
          </a:p>
          <a:p>
            <a:endParaRPr lang="sk-SK" sz="1600" dirty="0" smtClean="0"/>
          </a:p>
          <a:p>
            <a:r>
              <a:rPr lang="sk-SK" sz="2400" dirty="0" smtClean="0"/>
              <a:t>existencia </a:t>
            </a:r>
            <a:r>
              <a:rPr lang="sk-SK" sz="2400" dirty="0"/>
              <a:t>britského, ale aj ostatných koloniálnych impérií sa stala rozhodujúcim hnacím motorom mocenských zápasov novovekej Európy</a:t>
            </a:r>
            <a:r>
              <a:rPr lang="sk-SK" sz="2000" dirty="0"/>
              <a:t>. </a:t>
            </a:r>
            <a:endParaRPr lang="sk-SK" sz="2000" dirty="0" smtClean="0"/>
          </a:p>
          <a:p>
            <a:endParaRPr lang="sk-SK" sz="1600" dirty="0" smtClean="0"/>
          </a:p>
        </p:txBody>
      </p:sp>
    </p:spTree>
    <p:extLst>
      <p:ext uri="{BB962C8B-B14F-4D97-AF65-F5344CB8AC3E}">
        <p14:creationId xmlns:p14="http://schemas.microsoft.com/office/powerpoint/2010/main" val="41060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5290534"/>
          </a:xfrm>
        </p:spPr>
        <p:txBody>
          <a:bodyPr>
            <a:noAutofit/>
          </a:bodyPr>
          <a:lstStyle/>
          <a:p>
            <a:r>
              <a:rPr lang="sk-SK" sz="2400" dirty="0"/>
              <a:t>spočiatku išlo o objaviteľské nadšenie a nepochybne aj o príležitosť pre výnosný obchod, drancovanie a obohatenie.</a:t>
            </a:r>
          </a:p>
          <a:p>
            <a:endParaRPr lang="sk-SK" sz="2400" dirty="0"/>
          </a:p>
          <a:p>
            <a:r>
              <a:rPr lang="sk-SK" sz="2400" dirty="0"/>
              <a:t>dôvodom jeho dlhej trvácnosti bol </a:t>
            </a:r>
            <a:r>
              <a:rPr lang="sk-SK" sz="2400" dirty="0" smtClean="0"/>
              <a:t>fakt</a:t>
            </a:r>
            <a:r>
              <a:rPr lang="sk-SK" sz="2400" dirty="0"/>
              <a:t>, že sa Briti na rozdiel </a:t>
            </a:r>
            <a:r>
              <a:rPr lang="sk-SK" sz="2400" dirty="0" smtClean="0"/>
              <a:t>od </a:t>
            </a:r>
            <a:r>
              <a:rPr lang="sk-SK" sz="2400" dirty="0"/>
              <a:t>Španielov neusilovali o centralistický režim, ale podporovali režim obojstrannej </a:t>
            </a:r>
            <a:r>
              <a:rPr lang="sk-SK" sz="1800" dirty="0"/>
              <a:t>(hlavne ekonomickej)</a:t>
            </a:r>
            <a:r>
              <a:rPr lang="sk-SK" sz="2400" dirty="0"/>
              <a:t> výhodnosti.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40968"/>
            <a:ext cx="4932040" cy="2332247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02775"/>
            <a:ext cx="4499992" cy="21865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971600" y="573325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Španielska monarchia 1792 a 1892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432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5202" y="332656"/>
            <a:ext cx="6589199" cy="644650"/>
          </a:xfrm>
        </p:spPr>
        <p:txBody>
          <a:bodyPr>
            <a:normAutofit fontScale="90000"/>
          </a:bodyPr>
          <a:lstStyle/>
          <a:p>
            <a:r>
              <a:rPr lang="sk-SK" dirty="0"/>
              <a:t>Francúzska koloniálna ríša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040560"/>
          </a:xfrm>
        </p:spPr>
        <p:txBody>
          <a:bodyPr>
            <a:normAutofit lnSpcReduction="10000"/>
          </a:bodyPr>
          <a:lstStyle/>
          <a:p>
            <a:r>
              <a:rPr lang="sk-SK" sz="2400" dirty="0"/>
              <a:t>bola v 19. a 20. storočí po Britskom impériu najrozsiahlejšia koloniálna ríša.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Francúzsko </a:t>
            </a:r>
            <a:r>
              <a:rPr lang="sk-SK" sz="2400" dirty="0"/>
              <a:t>získavalo prvé kolónie na začiatku 17. storočia a postupne sa stalo jednou z rozhodujúcich svetových koloniálnych veľmocí. </a:t>
            </a:r>
            <a:r>
              <a:rPr lang="sk-SK" sz="2400" dirty="0" smtClean="0"/>
              <a:t>Prvým francúzskym objaviteľom bo J. </a:t>
            </a:r>
            <a:r>
              <a:rPr lang="sk-SK" sz="2400" dirty="0" err="1" smtClean="0"/>
              <a:t>Cartier</a:t>
            </a:r>
            <a:r>
              <a:rPr lang="sk-SK" sz="2400" dirty="0" smtClean="0"/>
              <a:t>, ktorý v 16. stor. preskúmal pobrežie  Kanady.</a:t>
            </a:r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súčasnosti Francúzsku ostáva len niekoľko bývalých koloniálnych území roztrúsených po celom svete, s väčšou či menšou mierou autonómie (pozri administratívne členenie Francúzska).</a:t>
            </a:r>
          </a:p>
        </p:txBody>
      </p:sp>
    </p:spTree>
    <p:extLst>
      <p:ext uri="{BB962C8B-B14F-4D97-AF65-F5344CB8AC3E}">
        <p14:creationId xmlns:p14="http://schemas.microsoft.com/office/powerpoint/2010/main" val="23694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Žltooranžová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709</Words>
  <Application>Microsoft Office PowerPoint</Application>
  <PresentationFormat>Prezentácia na obrazovke (4:3)</PresentationFormat>
  <Paragraphs>84</Paragraphs>
  <Slides>18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18</vt:i4>
      </vt:variant>
    </vt:vector>
  </HeadingPairs>
  <TitlesOfParts>
    <vt:vector size="20" baseType="lpstr">
      <vt:lpstr>Office Theme</vt:lpstr>
      <vt:lpstr>Crop</vt:lpstr>
      <vt:lpstr>Impérium a kolónie dejepis </vt:lpstr>
      <vt:lpstr>Britské Impérium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Francúzska koloniálna ríša</vt:lpstr>
      <vt:lpstr>Severná  Amerika </vt:lpstr>
      <vt:lpstr>Prezentácia programu PowerPoint</vt:lpstr>
      <vt:lpstr>Francúzske  kolónie</vt:lpstr>
      <vt:lpstr>Novšie  francúzske  kolónie</vt:lpstr>
      <vt:lpstr>Prezentácia programu PowerPoint</vt:lpstr>
      <vt:lpstr>Prezentácia programu PowerPoint</vt:lpstr>
      <vt:lpstr>Prezentácia programu PowerPoint</vt:lpstr>
      <vt:lpstr>Koloniálne vojny a povstania</vt:lpstr>
      <vt:lpstr>Ďakujem za pozornosť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Mariajose</dc:creator>
  <cp:lastModifiedBy>Raduz</cp:lastModifiedBy>
  <cp:revision>24</cp:revision>
  <dcterms:created xsi:type="dcterms:W3CDTF">2009-05-12T23:31:36Z</dcterms:created>
  <dcterms:modified xsi:type="dcterms:W3CDTF">2021-02-12T10:58:28Z</dcterms:modified>
</cp:coreProperties>
</file>