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3" r:id="rId3"/>
    <p:sldId id="304" r:id="rId4"/>
    <p:sldId id="291" r:id="rId5"/>
    <p:sldId id="302" r:id="rId6"/>
    <p:sldId id="300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8000"/>
    <a:srgbClr val="663300"/>
    <a:srgbClr val="6666FF"/>
    <a:srgbClr val="0099FF"/>
    <a:srgbClr val="9933FF"/>
    <a:srgbClr val="FF00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0" autoAdjust="0"/>
    <p:restoredTop sz="90929"/>
  </p:normalViewPr>
  <p:slideViewPr>
    <p:cSldViewPr>
      <p:cViewPr varScale="1">
        <p:scale>
          <a:sx n="60" d="100"/>
          <a:sy n="60" d="100"/>
        </p:scale>
        <p:origin x="117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sk-SK"/>
              <a:t>RNDr. Venhačová Jarmila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40BFAD5D-FA92-42FA-AA39-342D5356E300}" type="datetimeFigureOut">
              <a:rPr lang="sk-SK"/>
              <a:pPr>
                <a:defRPr/>
              </a:pPr>
              <a:t>1. 10. 2020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9BADF70E-488B-47C5-B93D-EB789A21B5A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sk-SK"/>
              <a:t>RNDr. Venhačová Jarmila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0F0087F-908C-46B6-916A-8D97D055597C}" type="datetimeFigureOut">
              <a:rPr lang="sk-SK"/>
              <a:pPr>
                <a:defRPr/>
              </a:pPr>
              <a:t>1. 10. 2020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CE31A93-C2C3-486C-8F95-730A87D815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1229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13C7E2-2192-456A-9793-B4094E013D40}" type="slidenum">
              <a:rPr lang="sk-SK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sk-SK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Zástupný symbol hlavičky 4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k-SK">
                <a:latin typeface="Times New Roman" pitchFamily="18" charset="0"/>
                <a:cs typeface="Times New Roman" pitchFamily="18" charset="0"/>
              </a:rPr>
              <a:t>RNDr. Venhačová Jarmila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B8718-8187-4465-ACF9-89CD0A25E001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C4F68-F4BC-475E-93A5-371EEE24B40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4981-2369-470F-8E5C-C0B3DA1ADEA6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74C-84A8-4817-A77B-4B42C31BE14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1D55-D842-4DCC-B9DB-CAA6C5A838FC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41169-DB02-483D-AFE3-1613909E51C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9F326-3DD6-4B9F-A09A-F434FE78A80D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FF3FB-54F5-4750-BDDA-A3A11DADD99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E453C-E807-495E-93FF-D26F363EF526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9C66-75CE-451B-A615-C91ED2D3171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79310-2A5D-4C64-99B6-8F631FE0FE74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46EDC-9B42-4640-9052-3DBB6C1A62D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8DFA0-B412-4FCC-BAC5-0DDA26DF0A40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A4F49-2E96-4F63-8F81-437B40CC1BD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EB478-22F1-4223-831D-EA923D43A0B3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1035-8727-4106-A819-FA2A4B96BC5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D4B12-0ED7-4CB0-8D19-75766CFEE551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5960D-98A4-4F22-8722-083A7D976AB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A2A07-797B-410E-AF53-A61D28ADC6A3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D0EC9-009E-4BD3-9BA0-1BBE49B169E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65AB0-71A0-41FE-B3AF-76916BE0208C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D66C-6668-4E71-87EE-7AE1695F407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17E37A30-355D-4C08-9823-C5F9849E0A6C}" type="datetime1">
              <a:rPr lang="sk-SK"/>
              <a:pPr>
                <a:defRPr/>
              </a:pPr>
              <a:t>1. 10. 2020</a:t>
            </a:fld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9A7B973C-4E14-4846-B11E-DAB4449D0BE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het.colorado.edu/en/simulation/color-vi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899592" y="548680"/>
            <a:ext cx="7272808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sk-SK" sz="5400" kern="10" dirty="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  <a:cs typeface="Times New Roman" charset="0"/>
              </a:rPr>
              <a:t>Skladanie farebných svetelných lúčov</a:t>
            </a:r>
          </a:p>
        </p:txBody>
      </p:sp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3213100"/>
            <a:ext cx="3890963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Zástupný symbol dátumu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A7311E-86D6-4FE4-A7E5-08412B45B63E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BlokTextu 9"/>
          <p:cNvSpPr txBox="1">
            <a:spLocks noChangeArrowheads="1"/>
          </p:cNvSpPr>
          <p:nvPr/>
        </p:nvSpPr>
        <p:spPr bwMode="auto">
          <a:xfrm>
            <a:off x="2051050" y="4868863"/>
            <a:ext cx="185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/>
          </a:p>
        </p:txBody>
      </p:sp>
      <p:sp>
        <p:nvSpPr>
          <p:cNvPr id="2054" name="BlokTextu 10"/>
          <p:cNvSpPr txBox="1">
            <a:spLocks noChangeArrowheads="1"/>
          </p:cNvSpPr>
          <p:nvPr/>
        </p:nvSpPr>
        <p:spPr bwMode="auto">
          <a:xfrm>
            <a:off x="4859338" y="6237288"/>
            <a:ext cx="3744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>
                <a:solidFill>
                  <a:srgbClr val="663300"/>
                </a:solidFill>
              </a:rPr>
              <a:t>RNDr. Venhačová Jarmila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692150"/>
            <a:ext cx="8305800" cy="3744913"/>
          </a:xfrm>
        </p:spPr>
        <p:txBody>
          <a:bodyPr/>
          <a:lstStyle/>
          <a:p>
            <a:pPr>
              <a:defRPr/>
            </a:pPr>
            <a:r>
              <a:rPr lang="sk-SK" sz="3600" dirty="0" smtClean="0"/>
              <a:t>V škále </a:t>
            </a:r>
            <a:r>
              <a:rPr lang="sk-SK" sz="3600" b="1" dirty="0" smtClean="0"/>
              <a:t>spektrálnych farieb </a:t>
            </a:r>
            <a:r>
              <a:rPr lang="sk-SK" sz="3600" dirty="0" smtClean="0"/>
              <a:t>– </a:t>
            </a:r>
            <a:r>
              <a:rPr lang="sk-SK" sz="3600" dirty="0" smtClean="0">
                <a:solidFill>
                  <a:srgbClr val="FF0000"/>
                </a:solidFill>
              </a:rPr>
              <a:t>červenej,</a:t>
            </a:r>
            <a:r>
              <a:rPr lang="sk-SK" sz="3600" dirty="0" smtClean="0"/>
              <a:t> </a:t>
            </a:r>
            <a:r>
              <a:rPr lang="sk-SK" sz="3600" dirty="0" smtClean="0">
                <a:solidFill>
                  <a:srgbClr val="FFC000"/>
                </a:solidFill>
              </a:rPr>
              <a:t>oranžovej,</a:t>
            </a:r>
            <a:r>
              <a:rPr lang="sk-SK" sz="3600" dirty="0" smtClean="0"/>
              <a:t> </a:t>
            </a:r>
            <a:r>
              <a:rPr lang="sk-SK" sz="3600" dirty="0" smtClean="0">
                <a:solidFill>
                  <a:srgbClr val="FFFF00"/>
                </a:solidFill>
              </a:rPr>
              <a:t>žltej,</a:t>
            </a:r>
            <a:r>
              <a:rPr lang="sk-SK" sz="3600" dirty="0" smtClean="0"/>
              <a:t> </a:t>
            </a:r>
            <a:r>
              <a:rPr lang="sk-SK" sz="3600" dirty="0" smtClean="0">
                <a:solidFill>
                  <a:srgbClr val="008000"/>
                </a:solidFill>
              </a:rPr>
              <a:t>zelenej,</a:t>
            </a:r>
            <a:r>
              <a:rPr lang="sk-SK" sz="3600" dirty="0" smtClean="0"/>
              <a:t> </a:t>
            </a:r>
            <a:r>
              <a:rPr lang="sk-SK" sz="3600" dirty="0" smtClean="0">
                <a:solidFill>
                  <a:schemeClr val="accent2">
                    <a:lumMod val="75000"/>
                  </a:schemeClr>
                </a:solidFill>
              </a:rPr>
              <a:t>modrej,</a:t>
            </a:r>
            <a:r>
              <a:rPr lang="sk-SK" sz="3600" dirty="0" smtClean="0"/>
              <a:t> </a:t>
            </a:r>
            <a:r>
              <a:rPr lang="sk-SK" sz="3600" dirty="0" smtClean="0">
                <a:solidFill>
                  <a:srgbClr val="CC00FF"/>
                </a:solidFill>
              </a:rPr>
              <a:t>fialovej</a:t>
            </a:r>
            <a:r>
              <a:rPr lang="sk-SK" sz="3600" dirty="0" smtClean="0"/>
              <a:t> – sa </a:t>
            </a:r>
            <a:r>
              <a:rPr lang="sk-SK" sz="3600" b="1" u="sng" dirty="0" smtClean="0">
                <a:solidFill>
                  <a:srgbClr val="FF0000"/>
                </a:solidFill>
              </a:rPr>
              <a:t>červená,</a:t>
            </a:r>
            <a:r>
              <a:rPr lang="sk-SK" sz="3600" b="1" dirty="0" smtClean="0">
                <a:solidFill>
                  <a:srgbClr val="FF0000"/>
                </a:solidFill>
              </a:rPr>
              <a:t> </a:t>
            </a:r>
            <a:r>
              <a:rPr lang="sk-SK" sz="3600" b="1" u="sng" dirty="0" smtClean="0">
                <a:solidFill>
                  <a:schemeClr val="accent1">
                    <a:lumMod val="50000"/>
                  </a:schemeClr>
                </a:solidFill>
              </a:rPr>
              <a:t>zelená</a:t>
            </a:r>
            <a:r>
              <a:rPr lang="sk-SK" sz="3600" dirty="0" smtClean="0"/>
              <a:t> a </a:t>
            </a:r>
            <a:r>
              <a:rPr lang="sk-SK" sz="3600" b="1" u="sng" dirty="0" smtClean="0">
                <a:solidFill>
                  <a:schemeClr val="accent2">
                    <a:lumMod val="75000"/>
                  </a:schemeClr>
                </a:solidFill>
              </a:rPr>
              <a:t>modrá</a:t>
            </a:r>
            <a:r>
              <a:rPr lang="sk-SK" sz="3600" u="sng" dirty="0" smtClean="0"/>
              <a:t> </a:t>
            </a:r>
            <a:r>
              <a:rPr lang="sk-SK" sz="3600" dirty="0" smtClean="0"/>
              <a:t>označujú ako </a:t>
            </a:r>
            <a:r>
              <a:rPr lang="sk-SK" sz="3600" b="1" u="sng" dirty="0" smtClean="0"/>
              <a:t>základné.</a:t>
            </a:r>
          </a:p>
          <a:p>
            <a:pPr>
              <a:defRPr/>
            </a:pPr>
            <a:r>
              <a:rPr lang="sk-SK" sz="3600" dirty="0" smtClean="0"/>
              <a:t>Ďalšie farby vznikajú totiž </a:t>
            </a:r>
            <a:r>
              <a:rPr lang="sk-SK" sz="3600" b="1" dirty="0" smtClean="0"/>
              <a:t>zložením</a:t>
            </a:r>
            <a:r>
              <a:rPr lang="sk-SK" sz="3600" dirty="0" smtClean="0"/>
              <a:t> niektorých </a:t>
            </a:r>
            <a:r>
              <a:rPr lang="sk-SK" sz="3600" b="1" dirty="0" smtClean="0"/>
              <a:t>dvoch základných </a:t>
            </a:r>
            <a:r>
              <a:rPr lang="sk-SK" sz="3600" dirty="0" smtClean="0"/>
              <a:t>farieb.</a:t>
            </a:r>
            <a:endParaRPr lang="sk-SK" sz="3600" dirty="0"/>
          </a:p>
          <a:p>
            <a:pPr>
              <a:defRPr/>
            </a:pPr>
            <a:endParaRPr lang="cs-CZ" sz="2800" b="1" dirty="0"/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 l="18001" t="59836" r="22571"/>
          <a:stretch>
            <a:fillRect/>
          </a:stretch>
        </p:blipFill>
        <p:spPr bwMode="auto">
          <a:xfrm>
            <a:off x="4427538" y="4221163"/>
            <a:ext cx="2439987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Zástupný symbol dátumu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3FCB5-3811-48DD-BB66-339E8838E42E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utoUpdateAnimBg="0" advAuto="3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smtClean="0"/>
              <a:t>Tabuľka: </a:t>
            </a:r>
            <a:r>
              <a:rPr lang="sk-SK" sz="2800" smtClean="0">
                <a:solidFill>
                  <a:srgbClr val="FF0000"/>
                </a:solidFill>
              </a:rPr>
              <a:t>Skladanie farebných svetelných lúčov</a:t>
            </a:r>
          </a:p>
        </p:txBody>
      </p:sp>
      <p:sp>
        <p:nvSpPr>
          <p:cNvPr id="4099" name="Zástupný symbol dátumu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D4B99F7-D6A8-4B7A-BF19-FEF8128A2CCD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1258888" y="1628775"/>
          <a:ext cx="6408737" cy="2578738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913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Zdroj svetla: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Farby filtrov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Farba svetla, ktorá sa zobrazí na bielom povrchu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Predpoklad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Skutočnosť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modrá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zelená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modrá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červená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zelená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červená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modrá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zelená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červená</a:t>
                      </a:r>
                      <a:endParaRPr kumimoji="0" lang="sk-SK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14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4437063"/>
            <a:ext cx="2809875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44" name="Skupina 13"/>
          <p:cNvGrpSpPr>
            <a:grpSpLocks/>
          </p:cNvGrpSpPr>
          <p:nvPr/>
        </p:nvGrpSpPr>
        <p:grpSpPr bwMode="auto">
          <a:xfrm>
            <a:off x="1616075" y="4365625"/>
            <a:ext cx="3257550" cy="1978025"/>
            <a:chOff x="1615675" y="4365104"/>
            <a:chExt cx="3257820" cy="1978149"/>
          </a:xfrm>
        </p:grpSpPr>
        <p:pic>
          <p:nvPicPr>
            <p:cNvPr id="414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r="50000"/>
            <a:stretch>
              <a:fillRect/>
            </a:stretch>
          </p:blipFill>
          <p:spPr bwMode="auto">
            <a:xfrm>
              <a:off x="1835696" y="4437112"/>
              <a:ext cx="1809750" cy="1906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6" name="Text Box 14"/>
            <p:cNvSpPr txBox="1">
              <a:spLocks noChangeArrowheads="1"/>
            </p:cNvSpPr>
            <p:nvPr/>
          </p:nvSpPr>
          <p:spPr bwMode="auto">
            <a:xfrm rot="1476510">
              <a:off x="3073270" y="5727276"/>
              <a:ext cx="18002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>
                  <a:solidFill>
                    <a:srgbClr val="0396B9"/>
                  </a:solidFill>
                  <a:latin typeface="Comic Sans MS" pitchFamily="66" charset="0"/>
                </a:rPr>
                <a:t>tyrkysová</a:t>
              </a:r>
            </a:p>
          </p:txBody>
        </p:sp>
        <p:sp>
          <p:nvSpPr>
            <p:cNvPr id="4147" name="Text Box 13"/>
            <p:cNvSpPr txBox="1">
              <a:spLocks noChangeArrowheads="1"/>
            </p:cNvSpPr>
            <p:nvPr/>
          </p:nvSpPr>
          <p:spPr bwMode="auto">
            <a:xfrm rot="-571637">
              <a:off x="1615675" y="5515757"/>
              <a:ext cx="890366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>
                  <a:solidFill>
                    <a:srgbClr val="FF9900"/>
                  </a:solidFill>
                  <a:latin typeface="Comic Sans MS" pitchFamily="66" charset="0"/>
                </a:rPr>
                <a:t>žltá</a:t>
              </a:r>
            </a:p>
          </p:txBody>
        </p:sp>
        <p:sp>
          <p:nvSpPr>
            <p:cNvPr id="4148" name="Text Box 15"/>
            <p:cNvSpPr txBox="1">
              <a:spLocks noChangeArrowheads="1"/>
            </p:cNvSpPr>
            <p:nvPr/>
          </p:nvSpPr>
          <p:spPr bwMode="auto">
            <a:xfrm>
              <a:off x="2123728" y="4365104"/>
              <a:ext cx="21605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>
                  <a:solidFill>
                    <a:srgbClr val="FF00FF"/>
                  </a:solidFill>
                  <a:latin typeface="Comic Sans MS" pitchFamily="66" charset="0"/>
                </a:rPr>
                <a:t>purpurová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algn="l"/>
            <a:r>
              <a:rPr lang="sk-SK" smtClean="0">
                <a:solidFill>
                  <a:srgbClr val="C00000"/>
                </a:solidFill>
              </a:rPr>
              <a:t>Teória farebného videnia</a:t>
            </a:r>
            <a:endParaRPr lang="cs-CZ" smtClean="0">
              <a:solidFill>
                <a:srgbClr val="C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305800" cy="3240088"/>
          </a:xfrm>
        </p:spPr>
        <p:txBody>
          <a:bodyPr/>
          <a:lstStyle/>
          <a:p>
            <a:r>
              <a:rPr lang="sk-SK" sz="2800" smtClean="0"/>
              <a:t>V ľudskom oku sú </a:t>
            </a:r>
            <a:r>
              <a:rPr lang="sk-SK" sz="2800" b="1" smtClean="0"/>
              <a:t>tri druhy zrakových nervov</a:t>
            </a:r>
            <a:r>
              <a:rPr lang="sk-SK" sz="2800" smtClean="0"/>
              <a:t>, ktoré sú rôzne citlivé na rozličné spektrálne farby.</a:t>
            </a:r>
          </a:p>
          <a:p>
            <a:r>
              <a:rPr lang="sk-SK" sz="2800" smtClean="0"/>
              <a:t>Na </a:t>
            </a:r>
            <a:r>
              <a:rPr lang="sk-SK" sz="2800" b="1" smtClean="0"/>
              <a:t>1. druh nervov</a:t>
            </a:r>
            <a:r>
              <a:rPr lang="sk-SK" sz="2800" smtClean="0"/>
              <a:t> pôsobí najsilnejšie </a:t>
            </a:r>
            <a:r>
              <a:rPr lang="sk-SK" sz="2800" b="1" smtClean="0">
                <a:solidFill>
                  <a:srgbClr val="C00000"/>
                </a:solidFill>
              </a:rPr>
              <a:t>červené</a:t>
            </a:r>
            <a:r>
              <a:rPr lang="sk-SK" sz="2800" smtClean="0">
                <a:solidFill>
                  <a:srgbClr val="C00000"/>
                </a:solidFill>
              </a:rPr>
              <a:t> </a:t>
            </a:r>
            <a:r>
              <a:rPr lang="sk-SK" sz="2800" b="1" smtClean="0">
                <a:solidFill>
                  <a:srgbClr val="C00000"/>
                </a:solidFill>
              </a:rPr>
              <a:t>svetlo</a:t>
            </a:r>
            <a:r>
              <a:rPr lang="sk-SK" sz="2800" smtClean="0">
                <a:solidFill>
                  <a:srgbClr val="C00000"/>
                </a:solidFill>
              </a:rPr>
              <a:t>,</a:t>
            </a:r>
          </a:p>
          <a:p>
            <a:r>
              <a:rPr lang="sk-SK" sz="2800" smtClean="0"/>
              <a:t>na </a:t>
            </a:r>
            <a:r>
              <a:rPr lang="sk-SK" sz="2800" b="1" smtClean="0"/>
              <a:t>2. druh nervov</a:t>
            </a:r>
            <a:r>
              <a:rPr lang="sk-SK" sz="2800" smtClean="0"/>
              <a:t> </a:t>
            </a:r>
            <a:r>
              <a:rPr lang="sk-SK" sz="2800" b="1" smtClean="0">
                <a:solidFill>
                  <a:srgbClr val="008000"/>
                </a:solidFill>
              </a:rPr>
              <a:t>zelené</a:t>
            </a:r>
            <a:r>
              <a:rPr lang="sk-SK" sz="2800" smtClean="0">
                <a:solidFill>
                  <a:srgbClr val="008000"/>
                </a:solidFill>
              </a:rPr>
              <a:t> </a:t>
            </a:r>
            <a:r>
              <a:rPr lang="sk-SK" sz="2800" b="1" smtClean="0">
                <a:solidFill>
                  <a:srgbClr val="008000"/>
                </a:solidFill>
              </a:rPr>
              <a:t>svetlo,</a:t>
            </a:r>
          </a:p>
          <a:p>
            <a:r>
              <a:rPr lang="sk-SK" sz="2800" smtClean="0"/>
              <a:t>na </a:t>
            </a:r>
            <a:r>
              <a:rPr lang="sk-SK" sz="2800" b="1" smtClean="0"/>
              <a:t>3. druh nervov</a:t>
            </a:r>
            <a:r>
              <a:rPr lang="sk-SK" sz="2800" smtClean="0"/>
              <a:t> </a:t>
            </a:r>
            <a:r>
              <a:rPr lang="sk-SK" sz="2800" b="1" smtClean="0">
                <a:solidFill>
                  <a:srgbClr val="6666FF"/>
                </a:solidFill>
              </a:rPr>
              <a:t>modrofialové</a:t>
            </a:r>
            <a:r>
              <a:rPr lang="sk-SK" sz="2800" smtClean="0">
                <a:solidFill>
                  <a:srgbClr val="6666FF"/>
                </a:solidFill>
              </a:rPr>
              <a:t> </a:t>
            </a:r>
            <a:r>
              <a:rPr lang="sk-SK" sz="2800" b="1" smtClean="0">
                <a:solidFill>
                  <a:srgbClr val="6666FF"/>
                </a:solidFill>
              </a:rPr>
              <a:t>svetlo.</a:t>
            </a:r>
            <a:endParaRPr lang="sk-SK" sz="2800" b="1" smtClean="0"/>
          </a:p>
          <a:p>
            <a:endParaRPr lang="cs-CZ" sz="2800" b="1" smtClean="0"/>
          </a:p>
        </p:txBody>
      </p:sp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2" cstate="print">
            <a:lum bright="-6000"/>
          </a:blip>
          <a:srcRect l="18001" t="59836" r="22571"/>
          <a:stretch>
            <a:fillRect/>
          </a:stretch>
        </p:blipFill>
        <p:spPr bwMode="auto">
          <a:xfrm>
            <a:off x="6781800" y="4572000"/>
            <a:ext cx="1981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Zástupný symbol dátumu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006C0C-F4A1-44D0-B99C-F4DDA5783B84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45085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4" grpId="0" build="p" autoUpdateAnimBg="0" advAuto="3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Kombinácia </a:t>
            </a:r>
            <a:r>
              <a:rPr lang="sk-SK" smtClean="0">
                <a:solidFill>
                  <a:srgbClr val="C00000"/>
                </a:solidFill>
              </a:rPr>
              <a:t>farieb svetla</a:t>
            </a:r>
            <a:endParaRPr lang="cs-CZ" smtClean="0">
              <a:solidFill>
                <a:srgbClr val="C00000"/>
              </a:solidFill>
            </a:endParaRPr>
          </a:p>
        </p:txBody>
      </p:sp>
      <p:sp>
        <p:nvSpPr>
          <p:cNvPr id="63498" name="Rectangle 10"/>
          <p:cNvSpPr>
            <a:spLocks noGrp="1" noChangeArrowheads="1"/>
          </p:cNvSpPr>
          <p:nvPr>
            <p:ph idx="1"/>
          </p:nvPr>
        </p:nvSpPr>
        <p:spPr>
          <a:xfrm>
            <a:off x="3505200" y="1556792"/>
            <a:ext cx="5449888" cy="49685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800" b="1" dirty="0" smtClean="0"/>
              <a:t>Biele svetlo</a:t>
            </a:r>
            <a:r>
              <a:rPr lang="sk-SK" sz="2800" dirty="0" smtClean="0"/>
              <a:t> vzniká spojením všetkých </a:t>
            </a:r>
            <a:r>
              <a:rPr lang="sk-SK" sz="2800" dirty="0" smtClean="0"/>
              <a:t>3 základných farieb </a:t>
            </a:r>
            <a:r>
              <a:rPr lang="sk-SK" sz="2800" dirty="0" smtClean="0"/>
              <a:t>a vnímame ho, keď všetky tri druhy nervov sú podráždené </a:t>
            </a:r>
            <a:r>
              <a:rPr lang="sk-SK" sz="2800" u="sng" dirty="0" smtClean="0"/>
              <a:t>rovnako a dosť silne</a:t>
            </a:r>
            <a:r>
              <a:rPr lang="sk-SK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sk-SK" sz="2800" b="1" dirty="0" smtClean="0"/>
              <a:t>Sivé svetlo – </a:t>
            </a:r>
            <a:r>
              <a:rPr lang="sk-SK" sz="2800" dirty="0" smtClean="0"/>
              <a:t>všetky tri druhy nervov podráždené </a:t>
            </a:r>
            <a:r>
              <a:rPr lang="sk-SK" sz="2800" u="sng" dirty="0" smtClean="0"/>
              <a:t>rovnako a slabo.</a:t>
            </a:r>
          </a:p>
          <a:p>
            <a:pPr>
              <a:lnSpc>
                <a:spcPct val="90000"/>
              </a:lnSpc>
            </a:pPr>
            <a:r>
              <a:rPr lang="sk-SK" sz="2800" b="1" dirty="0" smtClean="0"/>
              <a:t>Čierne svetlo –</a:t>
            </a:r>
            <a:r>
              <a:rPr lang="sk-SK" sz="2800" dirty="0" smtClean="0"/>
              <a:t> zrakové nervy </a:t>
            </a:r>
            <a:r>
              <a:rPr lang="sk-SK" sz="2800" u="sng" dirty="0" smtClean="0"/>
              <a:t>nie sú podráždené </a:t>
            </a:r>
            <a:r>
              <a:rPr lang="sk-SK" sz="2800" dirty="0" smtClean="0"/>
              <a:t>alebo len mierne (predmety nevidíme, „vidíme čiernu farbu“).</a:t>
            </a:r>
            <a:endParaRPr lang="cs-CZ" sz="2800" b="1" dirty="0" smtClean="0"/>
          </a:p>
        </p:txBody>
      </p:sp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3048000" cy="27051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149" name="Zástupný symbol dátumu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02FBBFD-BA1C-43E5-8EC4-12EE56A2A309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8" grpId="0" build="p" autoUpdateAnimBg="0" advAuto="3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Ďalšie farby vznikajú zložením dvoch základných farieb takto:</a:t>
            </a:r>
            <a:endParaRPr lang="cs-CZ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2017713"/>
            <a:ext cx="8726488" cy="2249487"/>
          </a:xfrm>
        </p:spPr>
        <p:txBody>
          <a:bodyPr/>
          <a:lstStyle/>
          <a:p>
            <a:pPr>
              <a:defRPr/>
            </a:pPr>
            <a:r>
              <a:rPr lang="sk-SK" dirty="0"/>
              <a:t>zložením </a:t>
            </a:r>
            <a:r>
              <a:rPr lang="sk-SK" b="1" dirty="0">
                <a:solidFill>
                  <a:srgbClr val="C00000"/>
                </a:solidFill>
              </a:rPr>
              <a:t>červenej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/>
              <a:t>a </a:t>
            </a:r>
            <a:r>
              <a:rPr lang="sk-SK" b="1" dirty="0">
                <a:solidFill>
                  <a:srgbClr val="008000"/>
                </a:solidFill>
              </a:rPr>
              <a:t>zelenej</a:t>
            </a:r>
            <a:r>
              <a:rPr lang="sk-SK" dirty="0"/>
              <a:t>  vzniká </a:t>
            </a:r>
            <a:r>
              <a:rPr lang="sk-SK" b="1" dirty="0">
                <a:solidFill>
                  <a:srgbClr val="FF9900"/>
                </a:solidFill>
              </a:rPr>
              <a:t>žltá</a:t>
            </a:r>
          </a:p>
          <a:p>
            <a:pPr>
              <a:defRPr/>
            </a:pPr>
            <a:r>
              <a:rPr lang="sk-SK" dirty="0"/>
              <a:t>zložením </a:t>
            </a:r>
            <a:r>
              <a:rPr lang="sk-SK" b="1" dirty="0">
                <a:solidFill>
                  <a:srgbClr val="008000"/>
                </a:solidFill>
              </a:rPr>
              <a:t>zelenej</a:t>
            </a:r>
            <a:r>
              <a:rPr lang="sk-SK" dirty="0"/>
              <a:t> a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modrej</a:t>
            </a:r>
            <a:r>
              <a:rPr lang="sk-SK" dirty="0"/>
              <a:t> vzniká </a:t>
            </a:r>
            <a:r>
              <a:rPr lang="sk-SK" b="1" dirty="0">
                <a:solidFill>
                  <a:srgbClr val="00CC99"/>
                </a:solidFill>
              </a:rPr>
              <a:t>modrozelená  (tyrkysová)</a:t>
            </a:r>
          </a:p>
          <a:p>
            <a:pPr>
              <a:defRPr/>
            </a:pPr>
            <a:r>
              <a:rPr lang="sk-SK" dirty="0"/>
              <a:t>zložením </a:t>
            </a:r>
            <a:r>
              <a:rPr lang="sk-SK" b="1" dirty="0">
                <a:solidFill>
                  <a:schemeClr val="tx2"/>
                </a:solidFill>
              </a:rPr>
              <a:t>modrej</a:t>
            </a:r>
            <a:r>
              <a:rPr lang="sk-SK" dirty="0"/>
              <a:t> a </a:t>
            </a:r>
            <a:r>
              <a:rPr lang="sk-SK" b="1" dirty="0">
                <a:solidFill>
                  <a:srgbClr val="C00000"/>
                </a:solidFill>
              </a:rPr>
              <a:t>červenej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sk-SK" dirty="0"/>
              <a:t>vzniká </a:t>
            </a:r>
            <a:r>
              <a:rPr lang="sk-SK" b="1" dirty="0">
                <a:solidFill>
                  <a:srgbClr val="FF0066"/>
                </a:solidFill>
              </a:rPr>
              <a:t>purpurová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267200"/>
            <a:ext cx="2743200" cy="22891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3" name="Zástupný symbol dátumu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BF922AF-4596-4378-8809-6DCC0E17BBA1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utoUpdateAnimBg="0"/>
      <p:bldP spid="61446" grpId="0" build="p" autoUpdateAnimBg="0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627937" cy="1143000"/>
          </a:xfrm>
        </p:spPr>
        <p:txBody>
          <a:bodyPr/>
          <a:lstStyle/>
          <a:p>
            <a:pPr algn="l"/>
            <a:r>
              <a:rPr lang="sk-SK" smtClean="0"/>
              <a:t>Miešanie </a:t>
            </a:r>
            <a:r>
              <a:rPr lang="sk-SK" smtClean="0">
                <a:solidFill>
                  <a:srgbClr val="C00000"/>
                </a:solidFill>
              </a:rPr>
              <a:t>maliarskych farieb</a:t>
            </a:r>
            <a:endParaRPr lang="cs-CZ" smtClean="0">
              <a:solidFill>
                <a:srgbClr val="C00000"/>
              </a:solidFill>
            </a:endParaRPr>
          </a:p>
        </p:txBody>
      </p:sp>
      <p:sp>
        <p:nvSpPr>
          <p:cNvPr id="8195" name="Zástupný symbol dátumu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9658CB-EF89-4A36-B252-AD8D622D8368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619500" cy="2050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19" descr="maliarske farb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772816"/>
            <a:ext cx="4104456" cy="43253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11" name="Rovná spojovacia šípka 10"/>
          <p:cNvCxnSpPr/>
          <p:nvPr/>
        </p:nvCxnSpPr>
        <p:spPr>
          <a:xfrm flipH="1" flipV="1">
            <a:off x="3851275" y="2997200"/>
            <a:ext cx="1368425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>
            <a:spLocks noChangeArrowheads="1"/>
          </p:cNvSpPr>
          <p:nvPr/>
        </p:nvSpPr>
        <p:spPr bwMode="auto">
          <a:xfrm>
            <a:off x="611188" y="3933825"/>
            <a:ext cx="36734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/>
              <a:t>Porovnanie:</a:t>
            </a:r>
            <a:r>
              <a:rPr lang="sk-SK"/>
              <a:t> skladanie farebných svetelných lúčov a miešanie maliarskych farieb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>
          <a:xfrm>
            <a:off x="900113" y="609600"/>
            <a:ext cx="2879725" cy="874713"/>
          </a:xfrm>
        </p:spPr>
        <p:txBody>
          <a:bodyPr/>
          <a:lstStyle/>
          <a:p>
            <a:pPr algn="l"/>
            <a:r>
              <a:rPr lang="sk-SK" sz="4000" smtClean="0"/>
              <a:t>Rieš úlohu: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>
          <a:xfrm>
            <a:off x="611188" y="1700213"/>
            <a:ext cx="7772400" cy="4471987"/>
          </a:xfrm>
        </p:spPr>
        <p:txBody>
          <a:bodyPr/>
          <a:lstStyle/>
          <a:p>
            <a:r>
              <a:rPr lang="sk-SK" sz="2800" b="1" smtClean="0"/>
              <a:t>Urob si pomôcku: </a:t>
            </a:r>
            <a:r>
              <a:rPr lang="sk-SK" sz="2800" b="1" smtClean="0">
                <a:solidFill>
                  <a:srgbClr val="FF0000"/>
                </a:solidFill>
              </a:rPr>
              <a:t>farebný vĺčik</a:t>
            </a:r>
          </a:p>
          <a:p>
            <a:r>
              <a:rPr lang="sk-SK" sz="2000" b="1" smtClean="0"/>
              <a:t>Pomôcky: </a:t>
            </a:r>
            <a:r>
              <a:rPr lang="sk-SK" sz="2000" smtClean="0"/>
              <a:t>biely výkres, krátka zastrúhaná ceruzka, uhlomer, farebné fixky, kružidlo, nožnice.</a:t>
            </a:r>
            <a:endParaRPr lang="sk-SK" sz="2000" i="1" smtClean="0"/>
          </a:p>
          <a:p>
            <a:r>
              <a:rPr lang="sk-SK" sz="2000" b="1" smtClean="0"/>
              <a:t>Postup: </a:t>
            </a:r>
          </a:p>
          <a:p>
            <a:pPr lvl="1"/>
            <a:r>
              <a:rPr lang="sk-SK" sz="1600" smtClean="0"/>
              <a:t>Narysuj na výkres kružidlom kruh s priemerom 10 cm.</a:t>
            </a:r>
            <a:endParaRPr lang="sk-SK" sz="1600" i="1" smtClean="0"/>
          </a:p>
          <a:p>
            <a:pPr lvl="1"/>
            <a:r>
              <a:rPr lang="sk-SK" sz="1600" smtClean="0"/>
              <a:t>Kruh</a:t>
            </a:r>
            <a:r>
              <a:rPr lang="sk-SK" sz="1600" b="1" smtClean="0"/>
              <a:t>  </a:t>
            </a:r>
            <a:r>
              <a:rPr lang="sk-SK" sz="1600" smtClean="0"/>
              <a:t>rozdeľ na 7 rovnakých častí.</a:t>
            </a:r>
            <a:endParaRPr lang="sk-SK" sz="1600" i="1" smtClean="0"/>
          </a:p>
          <a:p>
            <a:pPr lvl="1"/>
            <a:r>
              <a:rPr lang="sk-SK" sz="1600" smtClean="0"/>
              <a:t>Časti kruhu vyfarbi červenou, oranžovou, žltou, zelenou, modrou, tmavomodrou (indigovou) a fialovou farbou.</a:t>
            </a:r>
          </a:p>
          <a:p>
            <a:pPr lvl="1"/>
            <a:r>
              <a:rPr lang="sk-SK" sz="1600" smtClean="0"/>
              <a:t>Do stredu kotúča vlož ceruzku so špičkou otočenou nadol.</a:t>
            </a:r>
          </a:p>
          <a:p>
            <a:pPr lvl="1"/>
            <a:r>
              <a:rPr lang="sk-SK" sz="1600" smtClean="0"/>
              <a:t>Kotúč rýchle roztoč, akoby to bol vĺčik.</a:t>
            </a:r>
          </a:p>
          <a:p>
            <a:r>
              <a:rPr lang="sk-SK" sz="2400" b="1" i="1" smtClean="0"/>
              <a:t>Odpovedz:</a:t>
            </a:r>
            <a:endParaRPr lang="sk-SK" sz="2400" i="1" smtClean="0"/>
          </a:p>
          <a:p>
            <a:pPr>
              <a:buFontTx/>
              <a:buNone/>
            </a:pPr>
            <a:r>
              <a:rPr lang="sk-SK" sz="2400" i="1" smtClean="0"/>
              <a:t>	Ako si vysvetľuješ skutočnosť, že    </a:t>
            </a:r>
          </a:p>
          <a:p>
            <a:pPr>
              <a:buFontTx/>
              <a:buNone/>
            </a:pPr>
            <a:r>
              <a:rPr lang="sk-SK" sz="2400" i="1" smtClean="0"/>
              <a:t>    po roztočení sa farby nedajú rozlíšiť?</a:t>
            </a:r>
          </a:p>
          <a:p>
            <a:pPr lvl="1">
              <a:buFontTx/>
              <a:buNone/>
            </a:pPr>
            <a:endParaRPr lang="sk-SK" sz="1600" smtClean="0"/>
          </a:p>
          <a:p>
            <a:endParaRPr lang="sk-SK" smtClean="0"/>
          </a:p>
        </p:txBody>
      </p:sp>
      <p:sp>
        <p:nvSpPr>
          <p:cNvPr id="9220" name="Zástupný symbol dátumu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3D8F72F-625F-4B59-8273-66A26ADD2269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9090" name="Picture 2" descr="scan0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60648"/>
            <a:ext cx="2383160" cy="1814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9091" name="Picture 3" descr="scan0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725144"/>
            <a:ext cx="2570412" cy="1728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ástupný symbol dátumu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8FF3802-35F7-414E-BD45-53DD14324C39}" type="datetime1">
              <a:rPr lang="sk-SK">
                <a:latin typeface="Times New Roman" pitchFamily="18" charset="0"/>
                <a:cs typeface="Times New Roman" pitchFamily="18" charset="0"/>
              </a:rPr>
              <a:pPr/>
              <a:t>1. 10. 2020</a:t>
            </a:fld>
            <a:endParaRPr lang="cs-CZ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547813" y="1125538"/>
            <a:ext cx="6408737" cy="35988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Ďakujem</a:t>
            </a:r>
          </a:p>
          <a:p>
            <a:pPr algn="ctr"/>
            <a:r>
              <a:rPr lang="sk-SK" sz="3600" kern="1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za pozornosť </a:t>
            </a:r>
          </a:p>
        </p:txBody>
      </p:sp>
      <p:sp>
        <p:nvSpPr>
          <p:cNvPr id="10244" name="BlokTextu 5"/>
          <p:cNvSpPr txBox="1">
            <a:spLocks noChangeArrowheads="1"/>
          </p:cNvSpPr>
          <p:nvPr/>
        </p:nvSpPr>
        <p:spPr bwMode="auto">
          <a:xfrm>
            <a:off x="3276600" y="5732463"/>
            <a:ext cx="403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/>
              <a:t>Šablónka: Elena Maninová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viezdičková">
  <a:themeElements>
    <a:clrScheme name="Kópia – dopr. vých.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ópia – dopr. vých.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ópia – dopr. vých.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ópia – dopr. vých.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ópia – dopr. vých.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Šablónka HVIEZDIčKY Maninová Elena</Template>
  <TotalTime>983</TotalTime>
  <Words>290</Words>
  <Application>Microsoft Office PowerPoint</Application>
  <PresentationFormat>Prezentácia na obrazovke (4:3)</PresentationFormat>
  <Paragraphs>72</Paragraphs>
  <Slides>9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Comic Sans MS</vt:lpstr>
      <vt:lpstr>Times New Roman</vt:lpstr>
      <vt:lpstr>hviezdičková</vt:lpstr>
      <vt:lpstr>Prezentácia programu PowerPoint</vt:lpstr>
      <vt:lpstr>Prezentácia programu PowerPoint</vt:lpstr>
      <vt:lpstr>Tabuľka: Skladanie farebných svetelných lúčov</vt:lpstr>
      <vt:lpstr>Teória farebného videnia</vt:lpstr>
      <vt:lpstr>Kombinácia farieb svetla</vt:lpstr>
      <vt:lpstr>Ďalšie farby vznikajú zložením dvoch základných farieb takto:</vt:lpstr>
      <vt:lpstr>Miešanie maliarskych farieb</vt:lpstr>
      <vt:lpstr>Rieš úlohu: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OPTIKA</dc:title>
  <dc:creator>škola</dc:creator>
  <cp:lastModifiedBy>Dušan Andraško</cp:lastModifiedBy>
  <cp:revision>110</cp:revision>
  <dcterms:created xsi:type="dcterms:W3CDTF">2008-01-06T19:39:53Z</dcterms:created>
  <dcterms:modified xsi:type="dcterms:W3CDTF">2020-10-01T04:48:06Z</dcterms:modified>
</cp:coreProperties>
</file>