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70D"/>
    <a:srgbClr val="FFFF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9E7-6EDD-4EAC-8CBB-732ECCFA422F}" type="datetimeFigureOut">
              <a:rPr lang="sk-SK" smtClean="0"/>
              <a:t>5. 10. 2020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05ADA2-FECE-4A6E-9279-07AE9336B4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13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9E7-6EDD-4EAC-8CBB-732ECCFA422F}" type="datetimeFigureOut">
              <a:rPr lang="sk-SK" smtClean="0"/>
              <a:t>5. 10. 2020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05ADA2-FECE-4A6E-9279-07AE9336B4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00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9E7-6EDD-4EAC-8CBB-732ECCFA422F}" type="datetimeFigureOut">
              <a:rPr lang="sk-SK" smtClean="0"/>
              <a:t>5. 10. 2020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05ADA2-FECE-4A6E-9279-07AE9336B4A3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96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9E7-6EDD-4EAC-8CBB-732ECCFA422F}" type="datetimeFigureOut">
              <a:rPr lang="sk-SK" smtClean="0"/>
              <a:t>5. 10. 2020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05ADA2-FECE-4A6E-9279-07AE9336B4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8783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9E7-6EDD-4EAC-8CBB-732ECCFA422F}" type="datetimeFigureOut">
              <a:rPr lang="sk-SK" smtClean="0"/>
              <a:t>5. 10. 2020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05ADA2-FECE-4A6E-9279-07AE9336B4A3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675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9E7-6EDD-4EAC-8CBB-732ECCFA422F}" type="datetimeFigureOut">
              <a:rPr lang="sk-SK" smtClean="0"/>
              <a:t>5. 10. 2020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05ADA2-FECE-4A6E-9279-07AE9336B4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535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9E7-6EDD-4EAC-8CBB-732ECCFA422F}" type="datetimeFigureOut">
              <a:rPr lang="sk-SK" smtClean="0"/>
              <a:t>5. 10. 2020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ADA2-FECE-4A6E-9279-07AE9336B4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5182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9E7-6EDD-4EAC-8CBB-732ECCFA422F}" type="datetimeFigureOut">
              <a:rPr lang="sk-SK" smtClean="0"/>
              <a:t>5. 10. 2020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ADA2-FECE-4A6E-9279-07AE9336B4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067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9E7-6EDD-4EAC-8CBB-732ECCFA422F}" type="datetimeFigureOut">
              <a:rPr lang="sk-SK" smtClean="0"/>
              <a:t>5. 10. 2020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ADA2-FECE-4A6E-9279-07AE9336B4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360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9E7-6EDD-4EAC-8CBB-732ECCFA422F}" type="datetimeFigureOut">
              <a:rPr lang="sk-SK" smtClean="0"/>
              <a:t>5. 10. 2020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05ADA2-FECE-4A6E-9279-07AE9336B4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03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9E7-6EDD-4EAC-8CBB-732ECCFA422F}" type="datetimeFigureOut">
              <a:rPr lang="sk-SK" smtClean="0"/>
              <a:t>5. 10. 2020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05ADA2-FECE-4A6E-9279-07AE9336B4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154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9E7-6EDD-4EAC-8CBB-732ECCFA422F}" type="datetimeFigureOut">
              <a:rPr lang="sk-SK" smtClean="0"/>
              <a:t>5. 10. 2020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05ADA2-FECE-4A6E-9279-07AE9336B4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483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9E7-6EDD-4EAC-8CBB-732ECCFA422F}" type="datetimeFigureOut">
              <a:rPr lang="sk-SK" smtClean="0"/>
              <a:t>5. 10. 2020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ADA2-FECE-4A6E-9279-07AE9336B4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60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9E7-6EDD-4EAC-8CBB-732ECCFA422F}" type="datetimeFigureOut">
              <a:rPr lang="sk-SK" smtClean="0"/>
              <a:t>5. 10. 2020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ADA2-FECE-4A6E-9279-07AE9336B4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619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9E7-6EDD-4EAC-8CBB-732ECCFA422F}" type="datetimeFigureOut">
              <a:rPr lang="sk-SK" smtClean="0"/>
              <a:t>5. 10. 2020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ADA2-FECE-4A6E-9279-07AE9336B4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962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9E7-6EDD-4EAC-8CBB-732ECCFA422F}" type="datetimeFigureOut">
              <a:rPr lang="sk-SK" smtClean="0"/>
              <a:t>5. 10. 2020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05ADA2-FECE-4A6E-9279-07AE9336B4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266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C9E7-6EDD-4EAC-8CBB-732ECCFA422F}" type="datetimeFigureOut">
              <a:rPr lang="sk-SK" smtClean="0"/>
              <a:t>5. 10. 2020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05ADA2-FECE-4A6E-9279-07AE9336B4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400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15884" y="3415058"/>
            <a:ext cx="11876116" cy="974581"/>
          </a:xfrm>
        </p:spPr>
        <p:txBody>
          <a:bodyPr>
            <a:noAutofit/>
          </a:bodyPr>
          <a:lstStyle/>
          <a:p>
            <a:pPr algn="ctr"/>
            <a:r>
              <a:rPr lang="sk-SK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ZÁKLADNÉ MNOŽINOVÉ </a:t>
            </a:r>
            <a:br>
              <a:rPr lang="sk-SK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POJMY </a:t>
            </a:r>
            <a:endParaRPr lang="sk-SK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628610" y="5771660"/>
            <a:ext cx="3136669" cy="703955"/>
          </a:xfrm>
        </p:spPr>
        <p:txBody>
          <a:bodyPr>
            <a:normAutofit/>
          </a:bodyPr>
          <a:lstStyle/>
          <a:p>
            <a:pPr algn="r"/>
            <a:r>
              <a:rPr lang="sk-S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Vypracovala: Mgr. Veronika </a:t>
            </a:r>
            <a:r>
              <a:rPr lang="sk-SK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Luptovská</a:t>
            </a:r>
            <a:r>
              <a:rPr lang="sk-S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6" name="Picture 2" descr="VÃ½sledok vyhÄ¾adÃ¡vania obrÃ¡zkov pre dopyt mnoÅ¾iny matemat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6" y="4489391"/>
            <a:ext cx="2571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Ã½sledok vyhÄ¾adÃ¡vania obrÃ¡zkov pre dopyt mnoÅ¾iny matemati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10" y="396933"/>
            <a:ext cx="22669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96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37208" y="632423"/>
            <a:ext cx="8911687" cy="1280890"/>
          </a:xfrm>
        </p:spPr>
        <p:txBody>
          <a:bodyPr/>
          <a:lstStyle/>
          <a:p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ČO JE MNOŽINA? 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199" y="1690688"/>
            <a:ext cx="1094093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sk-SK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Množina -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súbor určitých objektov, ktoré spĺňajú určitú spoločnú vlastnosť, </a:t>
            </a:r>
          </a:p>
          <a:p>
            <a:pPr marL="914400" lvl="2" indent="0">
              <a:buNone/>
            </a:pPr>
            <a:r>
              <a:rPr lang="sk-SK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Prvok množiny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každý objekt patriaci do množiny. </a:t>
            </a:r>
            <a:r>
              <a:rPr lang="sk-SK" sz="2000" dirty="0">
                <a:latin typeface="Georgia" pitchFamily="18" charset="0"/>
              </a:rPr>
              <a:t>Množina je svojimi prvkami </a:t>
            </a:r>
            <a:r>
              <a:rPr lang="sk-SK" sz="20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jednoznačne určená</a:t>
            </a:r>
            <a:r>
              <a:rPr lang="sk-SK" sz="2000" dirty="0" smtClean="0">
                <a:solidFill>
                  <a:schemeClr val="accent6">
                    <a:lumMod val="75000"/>
                  </a:schemeClr>
                </a:solidFill>
                <a:latin typeface="Georgia" pitchFamily="18" charset="0"/>
              </a:rPr>
              <a:t>.</a:t>
            </a:r>
            <a:endParaRPr lang="sk-S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Množiny označujeme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veľkými tlačenými písmenami: 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R, X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</a:p>
          <a:p>
            <a:pPr marL="914400" lvl="2" indent="0">
              <a:buNone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Množiny sú tvorené:</a:t>
            </a:r>
          </a:p>
          <a:p>
            <a:pPr lvl="2"/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objektami (tvary, zvieratá, ľudia, ...)  </a:t>
            </a:r>
            <a:r>
              <a:rPr lang="sk-SK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Pr.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{MAT, FYZ, CHE, BIO, GEO, INF}</a:t>
            </a:r>
          </a:p>
          <a:p>
            <a:pPr lvl="2"/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číslami (prirodzené, reálne, celé, ...). </a:t>
            </a:r>
            <a:r>
              <a:rPr lang="sk-SK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Pr.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= {0,1,2,3,4,5,6,7,8,9}</a:t>
            </a:r>
          </a:p>
          <a:p>
            <a:pPr marL="914400" lvl="2" indent="0">
              <a:buNone/>
            </a:pP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Druhy množín:</a:t>
            </a:r>
          </a:p>
          <a:p>
            <a:pPr lvl="2"/>
            <a:r>
              <a:rPr lang="sk-SK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konečné </a:t>
            </a:r>
            <a:r>
              <a:rPr lang="sk-S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množiny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množiny, ktoré majú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konečný (spočítateľný)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prvkov</a:t>
            </a:r>
          </a:p>
          <a:p>
            <a:pPr lvl="3"/>
            <a:r>
              <a:rPr lang="sk-SK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Pr. </a:t>
            </a:r>
            <a:r>
              <a:rPr lang="sk-S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sk-SK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sk-S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,..., ž}</a:t>
            </a:r>
            <a:endParaRPr lang="sk-S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sk-S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nekonečné množiny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množiny, ktoré majú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nekonečný (nespočítateľný)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prvkov</a:t>
            </a:r>
          </a:p>
          <a:p>
            <a:pPr lvl="3"/>
            <a:r>
              <a:rPr lang="sk-SK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Pr. 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={1,2,3,...}</a:t>
            </a:r>
            <a:endParaRPr lang="sk-S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4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12271" y="640736"/>
            <a:ext cx="8911687" cy="1280890"/>
          </a:xfrm>
        </p:spPr>
        <p:txBody>
          <a:bodyPr/>
          <a:lstStyle/>
          <a:p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PRÍKLADY MNOŽÍN: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07931" cy="4351338"/>
              </a:xfrm>
            </p:spPr>
            <p:txBody>
              <a:bodyPr/>
              <a:lstStyle/>
              <a:p>
                <a:r>
                  <a:rPr lang="sk-SK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ČÍSELNÉ OBORY: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sk-SK" sz="2000" b="1" i="1" dirty="0" smtClean="0">
                    <a:solidFill>
                      <a:srgbClr val="E1D7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množina prirodzených čísel</a:t>
                </a:r>
                <a:r>
                  <a:rPr lang="sk-SK" sz="2000" b="1" dirty="0" smtClean="0">
                    <a:solidFill>
                      <a:srgbClr val="E1D7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N		</a:t>
                </a:r>
                <a14:m>
                  <m:oMath xmlns:m="http://schemas.openxmlformats.org/officeDocument/2006/math">
                    <m:r>
                      <a:rPr lang="sk-SK" sz="2000" b="1" i="1">
                        <a:solidFill>
                          <a:srgbClr val="E1D70D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sk-SK" sz="2000" b="1" i="1">
                        <a:solidFill>
                          <a:srgbClr val="E1D70D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k-SK" sz="2000" b="1" i="1">
                            <a:solidFill>
                              <a:srgbClr val="E1D70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>
                            <a:solidFill>
                              <a:srgbClr val="E1D70D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k-SK" sz="2000" b="1" i="1">
                            <a:solidFill>
                              <a:srgbClr val="E1D70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2000" b="1" i="1">
                            <a:solidFill>
                              <a:srgbClr val="E1D70D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sk-SK" sz="2000" b="1" i="1">
                            <a:solidFill>
                              <a:srgbClr val="E1D70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2000" b="1" i="1">
                            <a:solidFill>
                              <a:srgbClr val="E1D70D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sk-SK" sz="2000" b="1" i="1">
                            <a:solidFill>
                              <a:srgbClr val="E1D70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2000" b="1" i="1">
                            <a:solidFill>
                              <a:srgbClr val="E1D70D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sk-SK" sz="2000" b="1" i="1">
                            <a:solidFill>
                              <a:srgbClr val="E1D70D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sk-SK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sk-SK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množina </a:t>
                </a:r>
                <a:r>
                  <a:rPr lang="sk-SK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celých čísel		</a:t>
                </a:r>
                <a:r>
                  <a:rPr lang="sk-SK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sk-SK" sz="2000" u="sng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sk-SK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sk-SK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sk-SK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sk-SK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k-SK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…−2,−1, 0, 1, 2, …</m:t>
                        </m:r>
                      </m:e>
                    </m:d>
                  </m:oMath>
                </a14:m>
                <a:endParaRPr lang="sk-SK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sk-SK" sz="2000" i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množina </a:t>
                </a:r>
                <a:r>
                  <a:rPr lang="sk-SK" sz="20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racionálnych čísel</a:t>
                </a:r>
                <a:r>
                  <a:rPr lang="sk-SK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sk-SK" sz="20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sk-SK" sz="2000" i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sk-SK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sk-SK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sk-SK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k-SK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sk-SK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sk-SK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f>
                          <m:fPr>
                            <m:ctrlPr>
                              <a:rPr lang="sk-SK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sk-SK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sk-SK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sk-SK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množina </a:t>
                </a:r>
                <a:r>
                  <a:rPr lang="sk-SK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iracionálnych čísel	</a:t>
                </a:r>
                <a:r>
                  <a:rPr lang="sk-SK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sk-SK" sz="2000" u="sng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sk-SK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sk-SK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sk-SK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k-SK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k-SK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ad>
                          <m:radPr>
                            <m:degHide m:val="on"/>
                            <m:ctrlPr>
                              <a:rPr lang="sk-SK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endParaRPr lang="sk-SK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sk-SK" sz="2000" i="1" dirty="0" smtClean="0">
                    <a:solidFill>
                      <a:srgbClr val="9966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množina </a:t>
                </a:r>
                <a:r>
                  <a:rPr lang="sk-SK" sz="2000" i="1" dirty="0">
                    <a:solidFill>
                      <a:srgbClr val="9966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reálnych čísel</a:t>
                </a:r>
                <a:r>
                  <a:rPr lang="sk-SK" sz="2000" dirty="0">
                    <a:solidFill>
                      <a:srgbClr val="9966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sk-SK" sz="2000" dirty="0" smtClean="0">
                    <a:solidFill>
                      <a:srgbClr val="9966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sk-SK" sz="2000" i="1" dirty="0" smtClean="0">
                    <a:solidFill>
                      <a:srgbClr val="9966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sk-SK" sz="2000" dirty="0">
                    <a:solidFill>
                      <a:srgbClr val="9966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sk-SK" sz="2000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sk-SK" sz="2000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=(−∞,   ∞</m:t>
                    </m:r>
                  </m:oMath>
                </a14:m>
                <a:r>
                  <a:rPr lang="sk-S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sk-SK" sz="24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Prázdna množina:</a:t>
                </a:r>
                <a:endParaRPr lang="sk-SK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sk-S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množina</a:t>
                </a:r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ktorá nemá žiadny prvok. </a:t>
                </a:r>
                <a:r>
                  <a:rPr lang="sk-SK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Označenie</a:t>
                </a:r>
                <a:r>
                  <a:rPr lang="sk-SK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sk-SK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 }</a:t>
                </a:r>
                <a14:m>
                  <m:oMath xmlns:m="http://schemas.openxmlformats.org/officeDocument/2006/math">
                    <m:r>
                      <a:rPr lang="sk-SK" sz="2000" i="1">
                        <a:latin typeface="Cambria Math" panose="02040503050406030204" pitchFamily="18" charset="0"/>
                      </a:rPr>
                      <m:t>, ∅</m:t>
                    </m:r>
                  </m:oMath>
                </a14:m>
                <a:r>
                  <a:rPr lang="sk-S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sk-SK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07931" cy="4351338"/>
              </a:xfrm>
              <a:blipFill>
                <a:blip r:embed="rId3"/>
                <a:stretch>
                  <a:fillRect l="-733" t="-112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410006" y="4819916"/>
            <a:ext cx="1412489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053936"/>
              </p:ext>
            </p:extLst>
          </p:nvPr>
        </p:nvGraphicFramePr>
        <p:xfrm>
          <a:off x="9035232" y="125286"/>
          <a:ext cx="2610898" cy="221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Bitová mapa" r:id="rId4" imgW="1600000" imgH="1276190" progId="Paint.Picture">
                  <p:embed/>
                </p:oleObj>
              </mc:Choice>
              <mc:Fallback>
                <p:oleObj name="Bitová mapa" r:id="rId4" imgW="1600000" imgH="127619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5232" y="125286"/>
                        <a:ext cx="2610898" cy="2215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41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436716" y="1379914"/>
                <a:ext cx="10515600" cy="33364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k-SK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URČOVANIE </a:t>
                </a:r>
                <a:r>
                  <a:rPr lang="sk-SK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MNOŽÍN: </a:t>
                </a: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buFont typeface="+mj-lt"/>
                  <a:buAutoNum type="alphaLcParenR"/>
                </a:pPr>
                <a:r>
                  <a:rPr lang="sk-S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vymenovaním prvkov</a:t>
                </a:r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(takto sa dajú určiť iba konečné množiny)   </a:t>
                </a:r>
                <a:r>
                  <a:rPr lang="sk-SK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Pr.: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1,2,3,4</m:t>
                        </m:r>
                      </m:e>
                    </m:d>
                  </m:oMath>
                </a14:m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buFont typeface="+mj-lt"/>
                  <a:buAutoNum type="alphaLcParenR"/>
                </a:pPr>
                <a:r>
                  <a:rPr lang="sk-S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charakteristickou vlastnosťou 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(konečné aj nekonečné množiny)    </a:t>
                </a:r>
                <a:r>
                  <a:rPr lang="sk-SK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Pr.: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≥7</m:t>
                        </m:r>
                      </m:e>
                    </m:d>
                  </m:oMath>
                </a14:m>
                <a:endPara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buFont typeface="+mj-lt"/>
                  <a:buAutoNum type="alphaLcParenR"/>
                </a:pPr>
                <a:r>
                  <a:rPr lang="sk-S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sk-SK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nožinovými operáciami </a:t>
                </a:r>
              </a:p>
              <a:p>
                <a:pPr lvl="0">
                  <a:buFont typeface="+mj-lt"/>
                  <a:buAutoNum type="alphaLcParenR"/>
                </a:pPr>
                <a:r>
                  <a:rPr lang="sk-S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sk-SK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raficky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(napr. </a:t>
                </a:r>
                <a:r>
                  <a:rPr lang="sk-S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Vennovými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diagramami, na číselnej osi)</a:t>
                </a:r>
              </a:p>
              <a:p>
                <a:pPr lvl="0"/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6716" y="1379914"/>
                <a:ext cx="10515600" cy="3336466"/>
              </a:xfrm>
              <a:blipFill>
                <a:blip r:embed="rId2"/>
                <a:stretch>
                  <a:fillRect l="-522" t="-91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2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643818" y="677128"/>
                <a:ext cx="10145059" cy="594981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k-SK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Príklad 1:</a:t>
                </a:r>
                <a:r>
                  <a:rPr lang="sk-SK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Vymenujte všetky prvky nasledujúcich 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množín: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 ≤5</m:t>
                        </m:r>
                      </m:e>
                    </m:d>
                  </m:oMath>
                </a14:m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;−5≤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 ≤5</m:t>
                        </m:r>
                      </m:e>
                    </m:d>
                  </m:oMath>
                </a14:m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;10≤ </m:t>
                        </m:r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i="1">
                            <a:latin typeface="Cambria Math" panose="02040503050406030204" pitchFamily="18" charset="0"/>
                          </a:rPr>
                          <m:t> &lt;20</m:t>
                        </m:r>
                      </m:e>
                    </m:d>
                  </m:oMath>
                </a14:m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;2&lt;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 ≤5</m:t>
                        </m:r>
                      </m:e>
                    </m:d>
                  </m:oMath>
                </a14:m>
                <a:endPara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sk-SK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Príklad 2: 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Určte množiny symbolickým zápisom charakteristickej vlastnosti: </a:t>
                </a:r>
              </a:p>
              <a:p>
                <a:pPr marL="0" indent="0">
                  <a:buNone/>
                </a:pP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množinu A všetkých celých čísel, ktoré sú väčšie ako -2 a deliteľné č. 2. </a:t>
                </a:r>
              </a:p>
              <a:p>
                <a:pPr marL="0" indent="0">
                  <a:buNone/>
                </a:pP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množinu B všetkých prirodzených čísel, ktoré sú deliteľné číslom 3 a zároveň menšie než 13. </a:t>
                </a:r>
              </a:p>
              <a:p>
                <a:pPr marL="0" indent="0">
                  <a:buNone/>
                </a:pP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množinu C všetkých celých reálnych čísel, ktoré sú väčšie ako -2,8 a menšie ako 3,6</a:t>
                </a:r>
              </a:p>
              <a:p>
                <a:pPr marL="0" indent="0">
                  <a:buNone/>
                </a:pPr>
                <a:endPara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sk-SK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Príklad </a:t>
                </a:r>
                <a:r>
                  <a:rPr lang="sk-SK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3:</a:t>
                </a:r>
                <a:r>
                  <a:rPr lang="sk-SK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Zapíšte charakteristickú vlastnosť týchto množín:</a:t>
                </a: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5,6,7,8</m:t>
                        </m:r>
                      </m:e>
                    </m:d>
                  </m:oMath>
                </a14:m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sk-S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=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3818" y="677128"/>
                <a:ext cx="10145059" cy="5949814"/>
              </a:xfrm>
              <a:blipFill>
                <a:blip r:embed="rId2"/>
                <a:stretch>
                  <a:fillRect l="-541" t="-92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19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52</Words>
  <Application>Microsoft Office PowerPoint</Application>
  <PresentationFormat>Širokouhlá</PresentationFormat>
  <Paragraphs>46</Paragraphs>
  <Slides>5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4" baseType="lpstr">
      <vt:lpstr>Arial</vt:lpstr>
      <vt:lpstr>Cambria Math</vt:lpstr>
      <vt:lpstr>Century Gothic</vt:lpstr>
      <vt:lpstr>Georgia</vt:lpstr>
      <vt:lpstr>Times New Roman</vt:lpstr>
      <vt:lpstr>Wingdings</vt:lpstr>
      <vt:lpstr>Wingdings 3</vt:lpstr>
      <vt:lpstr>Dym</vt:lpstr>
      <vt:lpstr>Bitová mapa</vt:lpstr>
      <vt:lpstr>ZÁKLADNÉ MNOŽINOVÉ  POJMY </vt:lpstr>
      <vt:lpstr>ČO JE MNOŽINA? </vt:lpstr>
      <vt:lpstr>PRÍKLADY MNOŽÍN:  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Základné množinové pojmy</dc:title>
  <dc:creator>UCITEL</dc:creator>
  <cp:lastModifiedBy>Dušan Andraško</cp:lastModifiedBy>
  <cp:revision>14</cp:revision>
  <dcterms:created xsi:type="dcterms:W3CDTF">2018-09-07T06:22:38Z</dcterms:created>
  <dcterms:modified xsi:type="dcterms:W3CDTF">2020-10-05T08:05:12Z</dcterms:modified>
</cp:coreProperties>
</file>