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57" r:id="rId6"/>
    <p:sldId id="258" r:id="rId7"/>
    <p:sldId id="264" r:id="rId8"/>
    <p:sldId id="259" r:id="rId9"/>
    <p:sldId id="260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E4869-31E3-4AA0-BC18-18CA80BA1D42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BAA3-7F24-4D7A-B8E3-2A2DE91372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9C32434-0AC8-4DA4-98CE-D32E59CA6671}" type="datetimeFigureOut">
              <a:rPr lang="sk-SK" smtClean="0"/>
              <a:pPr/>
              <a:t>27. 10. 2020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EB56DD-7BF7-49C3-A02A-47456402C6F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6172200" cy="1894362"/>
          </a:xfrm>
        </p:spPr>
        <p:txBody>
          <a:bodyPr>
            <a:normAutofit/>
          </a:bodyPr>
          <a:lstStyle/>
          <a:p>
            <a:r>
              <a:rPr lang="sk-SK" sz="8000" dirty="0" smtClean="0"/>
              <a:t>SVETLO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4400" dirty="0" smtClean="0"/>
              <a:t>Odraz svetla</a:t>
            </a:r>
          </a:p>
          <a:p>
            <a:endParaRPr lang="sk-SK" sz="4400" dirty="0" smtClean="0"/>
          </a:p>
          <a:p>
            <a:endParaRPr lang="sk-SK" dirty="0"/>
          </a:p>
        </p:txBody>
      </p:sp>
      <p:pic>
        <p:nvPicPr>
          <p:cNvPr id="4" name="Obrázok 3" descr="zrkadlo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772816"/>
            <a:ext cx="2686050" cy="3067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1030"/>
          <p:cNvSpPr txBox="1">
            <a:spLocks noChangeArrowheads="1"/>
          </p:cNvSpPr>
          <p:nvPr/>
        </p:nvSpPr>
        <p:spPr bwMode="auto">
          <a:xfrm>
            <a:off x="323528" y="457200"/>
            <a:ext cx="85156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sz="40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 HISTÓRIE - ODRAZ SVETLA</a:t>
            </a:r>
            <a:endParaRPr lang="cs-CZ" altLang="sk-SK" sz="4000" b="1" dirty="0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Podnadpis 2"/>
          <p:cNvSpPr>
            <a:spLocks/>
          </p:cNvSpPr>
          <p:nvPr/>
        </p:nvSpPr>
        <p:spPr bwMode="auto">
          <a:xfrm>
            <a:off x="990600" y="1447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7850" indent="-5143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Calibri" panose="020F0502020204030204" pitchFamily="34" charset="0"/>
              <a:buNone/>
            </a:pPr>
            <a:r>
              <a:rPr lang="sk-SK" altLang="sk-SK" sz="3200">
                <a:solidFill>
                  <a:srgbClr val="262626"/>
                </a:solidFill>
                <a:latin typeface="Comic Sans MS" panose="030F0702030302020204" pitchFamily="66" charset="0"/>
              </a:rPr>
              <a:t>Bol slávny fyzik Archimedes, ktorý počas bojov na Sicílii, dal za úlohu vojakom, aby vyleštili svoje štíty z medi. Za jasného dňa odrazili svetlo na nepriateľské lode, ktoré zhoreli.</a:t>
            </a:r>
          </a:p>
          <a:p>
            <a:pPr>
              <a:spcBef>
                <a:spcPct val="20000"/>
              </a:spcBef>
              <a:buFont typeface="Calibri" panose="020F0502020204030204" pitchFamily="34" charset="0"/>
              <a:buNone/>
            </a:pPr>
            <a:endParaRPr lang="sk-SK" altLang="sk-SK" sz="3200">
              <a:solidFill>
                <a:srgbClr val="262626"/>
              </a:solidFill>
              <a:latin typeface="Comic Sans MS" panose="030F0702030302020204" pitchFamily="66" charset="0"/>
              <a:ea typeface="맑은 고딕" panose="020B0503020000020004" pitchFamily="34" charset="-127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endParaRPr lang="sk-SK" altLang="sk-SK" sz="3200">
              <a:solidFill>
                <a:srgbClr val="898989"/>
              </a:solidFill>
            </a:endParaRPr>
          </a:p>
        </p:txBody>
      </p:sp>
      <p:pic>
        <p:nvPicPr>
          <p:cNvPr id="19465" name="Picture 10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058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05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9512" y="457200"/>
            <a:ext cx="82786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altLang="sk-SK" sz="40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 HISTÓRIE - ODRAZ SVETLA</a:t>
            </a:r>
            <a:endParaRPr lang="cs-CZ" altLang="sk-SK" sz="4000" b="1" dirty="0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Podnadpis 2"/>
          <p:cNvSpPr>
            <a:spLocks/>
          </p:cNvSpPr>
          <p:nvPr/>
        </p:nvSpPr>
        <p:spPr bwMode="auto">
          <a:xfrm>
            <a:off x="990600" y="1447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7850" indent="-5143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Calibri" panose="020F0502020204030204" pitchFamily="34" charset="0"/>
              <a:buNone/>
            </a:pPr>
            <a:r>
              <a:rPr lang="sk-SK" altLang="sk-SK" sz="3200">
                <a:solidFill>
                  <a:srgbClr val="262626"/>
                </a:solidFill>
                <a:latin typeface="Comic Sans MS" panose="030F0702030302020204" pitchFamily="66" charset="0"/>
              </a:rPr>
              <a:t>O viac ako 2000 rokov sa rovnaký trik používa na výrobu elektrickej energie. Napríklad v Kalifornii, je asi 2000 zrkadiel usporiadaných tak, aby svetlo odrážali do jedného miesta.Tam sa zohrieva kotol, kde vzniká para a tá roztáča turbínu.</a:t>
            </a:r>
          </a:p>
          <a:p>
            <a:pPr>
              <a:spcBef>
                <a:spcPct val="20000"/>
              </a:spcBef>
              <a:buFont typeface="Calibri" panose="020F0502020204030204" pitchFamily="34" charset="0"/>
              <a:buNone/>
            </a:pPr>
            <a:endParaRPr lang="sk-SK" altLang="sk-SK" sz="3200">
              <a:solidFill>
                <a:srgbClr val="262626"/>
              </a:solidFill>
              <a:latin typeface="Comic Sans MS" panose="030F0702030302020204" pitchFamily="66" charset="0"/>
              <a:ea typeface="맑은 고딕" panose="020B0503020000020004" pitchFamily="34" charset="-127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endParaRPr lang="sk-SK" altLang="sk-SK" sz="3200">
              <a:solidFill>
                <a:srgbClr val="898989"/>
              </a:solidFill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65514"/>
            <a:ext cx="685800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9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026"/>
          <p:cNvSpPr txBox="1">
            <a:spLocks noChangeArrowheads="1"/>
          </p:cNvSpPr>
          <p:nvPr/>
        </p:nvSpPr>
        <p:spPr bwMode="auto">
          <a:xfrm>
            <a:off x="914400" y="9906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altLang="sk-SK" sz="40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Keď svetlo dopadne na teleso:</a:t>
            </a:r>
            <a:endParaRPr lang="cs-CZ" altLang="sk-SK" sz="4000" b="1" dirty="0">
              <a:solidFill>
                <a:srgbClr val="99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Podnadpis 2"/>
          <p:cNvSpPr>
            <a:spLocks/>
          </p:cNvSpPr>
          <p:nvPr/>
        </p:nvSpPr>
        <p:spPr bwMode="auto">
          <a:xfrm>
            <a:off x="914400" y="25908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7850" indent="-5143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sk-SK" altLang="sk-SK" sz="4000">
                <a:latin typeface="Times New Roman" panose="02020603050405020304" pitchFamily="18" charset="0"/>
              </a:rPr>
              <a:t>č</a:t>
            </a:r>
            <a:r>
              <a:rPr lang="sk-SK" alt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sk-SK" altLang="sk-SK" sz="4000">
                <a:latin typeface="Times New Roman" panose="02020603050405020304" pitchFamily="18" charset="0"/>
              </a:rPr>
              <a:t>ť</a:t>
            </a:r>
            <a:r>
              <a:rPr lang="sk-SK" alt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 svetla sa od povrchu telesa </a:t>
            </a:r>
            <a:r>
              <a:rPr lang="sk-SK" altLang="sk-SK" sz="4000" b="1" i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odrá</a:t>
            </a:r>
            <a:r>
              <a:rPr lang="sk-SK" altLang="sk-SK" sz="4000" b="1" i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ž</a:t>
            </a:r>
            <a:r>
              <a:rPr lang="sk-SK" altLang="sk-SK" sz="4000" b="1" i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sk-SK" altLang="sk-SK" sz="4000">
                <a:latin typeface="Times New Roman" panose="02020603050405020304" pitchFamily="18" charset="0"/>
              </a:rPr>
              <a:t>časť </a:t>
            </a:r>
            <a:r>
              <a:rPr lang="sk-SK" alt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sa v telese </a:t>
            </a:r>
            <a:r>
              <a:rPr lang="sk-SK" altLang="sk-SK" sz="4000" b="1" i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pohlcuje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sk-SK" altLang="sk-SK" sz="4000">
                <a:latin typeface="Times New Roman" panose="02020603050405020304" pitchFamily="18" charset="0"/>
              </a:rPr>
              <a:t>časť ním </a:t>
            </a:r>
            <a:r>
              <a:rPr lang="sk-SK" altLang="sk-SK" sz="4000" b="1" i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prechádza</a:t>
            </a:r>
            <a:endParaRPr lang="cs-CZ" altLang="sk-SK" sz="4000" b="1" i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Calibri" panose="020F0502020204030204" pitchFamily="34" charset="0"/>
              <a:buNone/>
            </a:pPr>
            <a:endParaRPr lang="sk-SK" altLang="sk-SK" sz="4000">
              <a:solidFill>
                <a:srgbClr val="262626"/>
              </a:solidFill>
              <a:latin typeface="Comic Sans MS" panose="030F0702030302020204" pitchFamily="66" charset="0"/>
              <a:ea typeface="맑은 고딕" panose="020B0503020000020004" pitchFamily="34" charset="-127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endParaRPr lang="sk-SK" altLang="sk-SK" sz="3200">
              <a:solidFill>
                <a:srgbClr val="898989"/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67544" y="190629"/>
            <a:ext cx="746760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b="1" dirty="0" smtClean="0"/>
              <a:t>OPAKOVANIE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0742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648072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zrkadlá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78282" y="692696"/>
            <a:ext cx="8363272" cy="5997280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Ak svetlo dopadne na rozhranie dvoch optických prostredí, môže sa odraziť.</a:t>
            </a:r>
          </a:p>
          <a:p>
            <a:pPr>
              <a:buFontTx/>
              <a:buChar char="-"/>
            </a:pPr>
            <a:r>
              <a:rPr lang="sk-SK" dirty="0" smtClean="0"/>
              <a:t>Plochy, ktoré veľmi dobre odrážajú svetlo nazývame </a:t>
            </a:r>
            <a:r>
              <a:rPr lang="sk-SK" b="1" dirty="0" smtClean="0"/>
              <a:t>zrkadlá.</a:t>
            </a:r>
          </a:p>
          <a:p>
            <a:pPr>
              <a:buFontTx/>
              <a:buChar char="-"/>
            </a:pPr>
            <a:r>
              <a:rPr lang="sk-SK" dirty="0" smtClean="0"/>
              <a:t> Môžu byť rovinné alebo guľové. ( alebo krivé         )</a:t>
            </a:r>
            <a:endParaRPr lang="sk-SK" dirty="0"/>
          </a:p>
        </p:txBody>
      </p:sp>
      <p:sp>
        <p:nvSpPr>
          <p:cNvPr id="5" name="Usmiata tvár 4"/>
          <p:cNvSpPr/>
          <p:nvPr/>
        </p:nvSpPr>
        <p:spPr>
          <a:xfrm>
            <a:off x="7308304" y="2132856"/>
            <a:ext cx="504056" cy="43204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Obrázok 5" descr="zrkadl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068960"/>
            <a:ext cx="2009006" cy="2733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Obrázok 7" descr="zrkadlo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4006875"/>
            <a:ext cx="2808312" cy="26831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Obrázok 8" descr="zrkadlo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3183309"/>
            <a:ext cx="181927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Zákon</a:t>
            </a:r>
            <a:r>
              <a:rPr lang="sk-SK" dirty="0" smtClean="0"/>
              <a:t> </a:t>
            </a:r>
            <a:r>
              <a:rPr lang="sk-SK" b="1" dirty="0" smtClean="0"/>
              <a:t>odrazu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611560" y="5157192"/>
            <a:ext cx="7344816" cy="13849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ysClr val="windowText" lastClr="000000"/>
                </a:solidFill>
              </a:rPr>
              <a:t>Uhol odrazu sa rovná uhlu dopadu, pričom dopadajúci a odrazený lúč ležia v jednej rovine.</a:t>
            </a:r>
            <a:endParaRPr lang="sk-SK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115616" y="3501008"/>
            <a:ext cx="62646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Rovná spojovacia šípka 10"/>
          <p:cNvCxnSpPr/>
          <p:nvPr/>
        </p:nvCxnSpPr>
        <p:spPr>
          <a:xfrm>
            <a:off x="1259632" y="1124744"/>
            <a:ext cx="2880320" cy="237626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1259632" y="9087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Dopadajúci lúč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Rovná spojnica 13"/>
          <p:cNvCxnSpPr/>
          <p:nvPr/>
        </p:nvCxnSpPr>
        <p:spPr>
          <a:xfrm flipV="1">
            <a:off x="4139952" y="1052736"/>
            <a:ext cx="0" cy="3888432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4211960" y="11247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Kolmica dopadu</a:t>
            </a:r>
            <a:endParaRPr lang="en-US" dirty="0"/>
          </a:p>
        </p:txBody>
      </p:sp>
      <p:sp>
        <p:nvSpPr>
          <p:cNvPr id="19" name="Oblúk 18"/>
          <p:cNvSpPr/>
          <p:nvPr/>
        </p:nvSpPr>
        <p:spPr>
          <a:xfrm rot="17566396">
            <a:off x="3177225" y="2377521"/>
            <a:ext cx="1440160" cy="136815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lokTextu 19"/>
          <p:cNvSpPr txBox="1"/>
          <p:nvPr/>
        </p:nvSpPr>
        <p:spPr>
          <a:xfrm>
            <a:off x="3635896" y="234888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accent1">
                    <a:lumMod val="75000"/>
                  </a:schemeClr>
                </a:solidFill>
              </a:rPr>
              <a:t>α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827584" y="3861048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chemeClr val="accent1">
                    <a:lumMod val="75000"/>
                  </a:schemeClr>
                </a:solidFill>
              </a:rPr>
              <a:t>α</a:t>
            </a:r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</a:rPr>
              <a:t>- uhol dopadu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Oblúk 21"/>
          <p:cNvSpPr/>
          <p:nvPr/>
        </p:nvSpPr>
        <p:spPr>
          <a:xfrm rot="20748505">
            <a:off x="3623929" y="2368213"/>
            <a:ext cx="1392086" cy="1250514"/>
          </a:xfrm>
          <a:prstGeom prst="arc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Rovná spojovacia šípka 23"/>
          <p:cNvCxnSpPr/>
          <p:nvPr/>
        </p:nvCxnSpPr>
        <p:spPr>
          <a:xfrm flipV="1">
            <a:off x="4139952" y="1052736"/>
            <a:ext cx="2880320" cy="244827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4211960" y="2420888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accent5">
                    <a:lumMod val="50000"/>
                  </a:schemeClr>
                </a:solidFill>
              </a:rPr>
              <a:t>α</a:t>
            </a:r>
            <a:r>
              <a:rPr lang="sk-SK" sz="3200" b="1" dirty="0" smtClean="0">
                <a:solidFill>
                  <a:schemeClr val="accent5">
                    <a:lumMod val="50000"/>
                  </a:schemeClr>
                </a:solidFill>
              </a:rPr>
              <a:t>´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BlokTextu 26"/>
          <p:cNvSpPr txBox="1"/>
          <p:nvPr/>
        </p:nvSpPr>
        <p:spPr>
          <a:xfrm>
            <a:off x="4788024" y="3933056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>
                <a:solidFill>
                  <a:schemeClr val="accent5">
                    <a:lumMod val="50000"/>
                  </a:schemeClr>
                </a:solidFill>
              </a:rPr>
              <a:t>α</a:t>
            </a:r>
            <a:r>
              <a:rPr lang="sk-SK" sz="2000" b="1" dirty="0" smtClean="0">
                <a:solidFill>
                  <a:schemeClr val="accent5">
                    <a:lumMod val="50000"/>
                  </a:schemeClr>
                </a:solidFill>
              </a:rPr>
              <a:t>´- uhol odrazu</a:t>
            </a:r>
            <a:endParaRPr 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6156176" y="17728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5">
                    <a:lumMod val="50000"/>
                  </a:schemeClr>
                </a:solidFill>
              </a:rPr>
              <a:t>Odrazený lúč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2699792" y="4365104"/>
            <a:ext cx="2808312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sz="4000" b="1" dirty="0" smtClean="0">
                <a:latin typeface="Candara"/>
              </a:rPr>
              <a:t>α</a:t>
            </a:r>
            <a:r>
              <a:rPr lang="sk-SK" sz="4000" b="1" dirty="0" smtClean="0">
                <a:latin typeface="Candara"/>
              </a:rPr>
              <a:t> ´=  </a:t>
            </a:r>
            <a:r>
              <a:rPr lang="el-GR" sz="4000" b="1" dirty="0" smtClean="0">
                <a:latin typeface="Candara"/>
              </a:rPr>
              <a:t>α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19" grpId="0" animBg="1"/>
      <p:bldP spid="20" grpId="0"/>
      <p:bldP spid="21" grpId="0"/>
      <p:bldP spid="22" grpId="0" animBg="1"/>
      <p:bldP spid="26" grpId="0"/>
      <p:bldP spid="2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755576" y="112474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Odraz </a:t>
            </a:r>
            <a:r>
              <a:rPr lang="sk-SK" sz="2400" dirty="0"/>
              <a:t>rovnobežných lúčov na </a:t>
            </a:r>
            <a:r>
              <a:rPr lang="sk-SK" sz="2400" dirty="0" smtClean="0"/>
              <a:t>rovnom (vľavo) </a:t>
            </a:r>
            <a:r>
              <a:rPr lang="sk-SK" sz="2400" dirty="0"/>
              <a:t>a </a:t>
            </a:r>
            <a:r>
              <a:rPr lang="sk-SK" sz="2400" dirty="0" smtClean="0"/>
              <a:t>nerovnom (vpravo) povrchu. </a:t>
            </a:r>
            <a:r>
              <a:rPr lang="sk-SK" sz="2400" dirty="0"/>
              <a:t>V druhom prípade dochádza ku </a:t>
            </a:r>
            <a:r>
              <a:rPr lang="sk-SK" sz="2400" b="1" dirty="0"/>
              <a:t>rozptylu </a:t>
            </a:r>
            <a:r>
              <a:rPr lang="sk-SK" sz="2400" b="1" dirty="0" smtClean="0"/>
              <a:t>svetla</a:t>
            </a:r>
            <a:r>
              <a:rPr lang="sk-SK" sz="2400" dirty="0"/>
              <a:t> </a:t>
            </a:r>
            <a:r>
              <a:rPr lang="sk-SK" sz="2400" dirty="0" smtClean="0"/>
              <a:t>(do </a:t>
            </a:r>
            <a:r>
              <a:rPr lang="sk-SK" sz="2400" smtClean="0"/>
              <a:t>viacerých smerov).</a:t>
            </a:r>
            <a:endParaRPr lang="sk-SK" sz="2400" dirty="0"/>
          </a:p>
          <a:p>
            <a:endParaRPr lang="sk-SK" sz="2400" dirty="0"/>
          </a:p>
        </p:txBody>
      </p:sp>
      <p:pic>
        <p:nvPicPr>
          <p:cNvPr id="3" name="Obrázok 2" descr="http://www.infovek.sk/predmety/fyzika/pokusy/obr/obr8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90107" y="3510721"/>
            <a:ext cx="276415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ázok 3" descr="http://3zscheb.unas.cz/e-learning/fyzika%20web/odraz%20svetla/odraz_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45024"/>
            <a:ext cx="2428875" cy="18364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539552" y="279232"/>
            <a:ext cx="7467600" cy="64807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b="1" dirty="0" smtClean="0"/>
              <a:t>ROZPTYL SVETLA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627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Vlastnosti zrkadlového obrazu</a:t>
            </a:r>
            <a:endParaRPr lang="sk-SK" b="1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"/>
          </p:nvPr>
        </p:nvSpPr>
        <p:spPr>
          <a:xfrm>
            <a:off x="179512" y="3573016"/>
            <a:ext cx="8568952" cy="2016224"/>
          </a:xfrm>
        </p:spPr>
        <p:txBody>
          <a:bodyPr>
            <a:normAutofit fontScale="92500"/>
          </a:bodyPr>
          <a:lstStyle/>
          <a:p>
            <a:r>
              <a:rPr lang="sk-SK" b="1" dirty="0" smtClean="0"/>
              <a:t>Obraz je: 	- od zrkadla rovnako vzdialený ako predmet</a:t>
            </a:r>
          </a:p>
          <a:p>
            <a:pPr>
              <a:buNone/>
            </a:pPr>
            <a:r>
              <a:rPr lang="sk-SK" b="1" dirty="0" smtClean="0"/>
              <a:t>			- rovnako veľký ako predmet</a:t>
            </a:r>
          </a:p>
          <a:p>
            <a:pPr>
              <a:buNone/>
            </a:pPr>
            <a:r>
              <a:rPr lang="sk-SK" b="1" dirty="0" smtClean="0"/>
              <a:t>			- neskutočný, zdanlivý (vzniká za zrkadlom)</a:t>
            </a:r>
          </a:p>
          <a:p>
            <a:pPr>
              <a:buNone/>
            </a:pPr>
            <a:r>
              <a:rPr lang="sk-SK" b="1" dirty="0" smtClean="0"/>
              <a:t>			- stranovo prevrátený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836712"/>
            <a:ext cx="40100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7584" y="2564904"/>
            <a:ext cx="7467600" cy="1143000"/>
          </a:xfrm>
        </p:spPr>
        <p:txBody>
          <a:bodyPr/>
          <a:lstStyle/>
          <a:p>
            <a:pPr algn="ctr"/>
            <a:r>
              <a:rPr lang="sk-SK" dirty="0" smtClean="0"/>
              <a:t>ĎAKUJEM ZA POZORNOSŤ !</a:t>
            </a:r>
            <a:endParaRPr lang="en-US" dirty="0"/>
          </a:p>
        </p:txBody>
      </p:sp>
      <p:sp>
        <p:nvSpPr>
          <p:cNvPr id="4" name="BlokTextu 3"/>
          <p:cNvSpPr txBox="1"/>
          <p:nvPr/>
        </p:nvSpPr>
        <p:spPr>
          <a:xfrm>
            <a:off x="971600" y="587727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Zdroj obrázkov: internet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333</TotalTime>
  <Words>219</Words>
  <Application>Microsoft Office PowerPoint</Application>
  <PresentationFormat>Prezentácia na obrazovke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9" baseType="lpstr">
      <vt:lpstr>맑은 고딕</vt:lpstr>
      <vt:lpstr>Arial</vt:lpstr>
      <vt:lpstr>Calibri</vt:lpstr>
      <vt:lpstr>Candara</vt:lpstr>
      <vt:lpstr>Century Schoolbook</vt:lpstr>
      <vt:lpstr>Comic Sans MS</vt:lpstr>
      <vt:lpstr>Times New Roman</vt:lpstr>
      <vt:lpstr>Wingdings</vt:lpstr>
      <vt:lpstr>Wingdings 2</vt:lpstr>
      <vt:lpstr>Arkáda</vt:lpstr>
      <vt:lpstr>SVETLO</vt:lpstr>
      <vt:lpstr>Prezentácia programu PowerPoint</vt:lpstr>
      <vt:lpstr>Prezentácia programu PowerPoint</vt:lpstr>
      <vt:lpstr>Prezentácia programu PowerPoint</vt:lpstr>
      <vt:lpstr>zrkadlá</vt:lpstr>
      <vt:lpstr>Zákon odrazu</vt:lpstr>
      <vt:lpstr>Prezentácia programu PowerPoint</vt:lpstr>
      <vt:lpstr>Vlastnosti zrkadlového obrazu</vt:lpstr>
      <vt:lpstr>ĎAKUJEM ZA POZORNOSŤ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SVETLO</dc:title>
  <dc:creator>pedagog</dc:creator>
  <cp:lastModifiedBy>Dušan Andraško</cp:lastModifiedBy>
  <cp:revision>64</cp:revision>
  <dcterms:created xsi:type="dcterms:W3CDTF">2015-09-10T10:45:24Z</dcterms:created>
  <dcterms:modified xsi:type="dcterms:W3CDTF">2020-10-27T05:10:13Z</dcterms:modified>
</cp:coreProperties>
</file>