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9" r:id="rId4"/>
    <p:sldId id="263" r:id="rId5"/>
    <p:sldId id="264" r:id="rId6"/>
    <p:sldId id="262" r:id="rId7"/>
    <p:sldId id="265" r:id="rId8"/>
    <p:sldId id="260" r:id="rId9"/>
    <p:sldId id="267" r:id="rId10"/>
    <p:sldId id="266" r:id="rId11"/>
    <p:sldId id="268" r:id="rId12"/>
    <p:sldId id="269" r:id="rId13"/>
    <p:sldId id="270" r:id="rId14"/>
    <p:sldId id="261" r:id="rId15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11C"/>
    <a:srgbClr val="7598D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>
      <p:cViewPr varScale="1">
        <p:scale>
          <a:sx n="67" d="100"/>
          <a:sy n="67" d="100"/>
        </p:scale>
        <p:origin x="531" y="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14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élník 16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élník 17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bdélník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Přímá spojovací čára 1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Přímá spojovací čára 2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Přímá spojovací čára 23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Přímá spojovací čára 24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Přímá spojovací čára 25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Přímá spojovací čára 26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Obdélník 2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Elipsa 2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Elipsa 29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Elipsa 3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Elipsa 31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Elipsa 32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22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CF186-9B95-4C8E-A315-17D7F2BB7014}" type="datetimeFigureOut">
              <a:rPr lang="sk-SK"/>
              <a:pPr>
                <a:defRPr/>
              </a:pPr>
              <a:t>6. 10. 2020</a:t>
            </a:fld>
            <a:endParaRPr lang="sk-SK"/>
          </a:p>
        </p:txBody>
      </p:sp>
      <p:sp>
        <p:nvSpPr>
          <p:cNvPr id="23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4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8093172C-10E2-4871-BFF7-C6A59A4D8787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966428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BB85A-AB2E-49B7-9036-6C2F086EDCA3}" type="datetimeFigureOut">
              <a:rPr lang="sk-SK"/>
              <a:pPr>
                <a:defRPr/>
              </a:pPr>
              <a:t>6. 10. 2020</a:t>
            </a:fld>
            <a:endParaRPr lang="sk-SK"/>
          </a:p>
        </p:txBody>
      </p:sp>
      <p:sp>
        <p:nvSpPr>
          <p:cNvPr id="5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E73FF-AE58-46F4-8F4B-219F17DE872B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60770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AE9E9-6694-40F7-95EF-32133A3E6B53}" type="datetimeFigureOut">
              <a:rPr lang="sk-SK"/>
              <a:pPr>
                <a:defRPr/>
              </a:pPr>
              <a:t>6. 10. 2020</a:t>
            </a:fld>
            <a:endParaRPr lang="sk-SK"/>
          </a:p>
        </p:txBody>
      </p:sp>
      <p:sp>
        <p:nvSpPr>
          <p:cNvPr id="5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54889-D5DD-486B-8974-C72044A82382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38522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4ADA3A5-D2A7-44A4-8155-553EAB5BCAA3}" type="datetimeFigureOut">
              <a:rPr lang="sk-SK"/>
              <a:pPr>
                <a:defRPr/>
              </a:pPr>
              <a:t>6. 10. 2020</a:t>
            </a:fld>
            <a:endParaRPr lang="sk-SK"/>
          </a:p>
        </p:txBody>
      </p:sp>
      <p:sp>
        <p:nvSpPr>
          <p:cNvPr id="5" name="Zástupný symbol pro číslo snímku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712557-1852-43B2-ACE9-71FE405D0C68}" type="slidenum">
              <a:rPr lang="sk-SK" altLang="sk-SK"/>
              <a:pPr/>
              <a:t>‹#›</a:t>
            </a:fld>
            <a:endParaRPr lang="sk-SK" altLang="sk-SK"/>
          </a:p>
        </p:txBody>
      </p:sp>
      <p:sp>
        <p:nvSpPr>
          <p:cNvPr id="6" name="Zástupný symbol pro zápatí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52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14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élník 16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élník 17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bdélník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římá spojovací čára 1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Přímá spojovací čára 2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Přímá spojovací čára 23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Přímá spojovací čára 24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Přímá spojovací čára 25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Elipsa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Elipsa 28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Elipsa 29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Elipsa 30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Elipsa 31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Přímá spojovací čára 32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20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B8002-031D-4126-B3F5-2C5992962BB5}" type="datetimeFigureOut">
              <a:rPr lang="sk-SK"/>
              <a:pPr>
                <a:defRPr/>
              </a:pPr>
              <a:t>6. 10. 2020</a:t>
            </a:fld>
            <a:endParaRPr lang="sk-SK"/>
          </a:p>
        </p:txBody>
      </p:sp>
      <p:sp>
        <p:nvSpPr>
          <p:cNvPr id="21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2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C6C24CA0-519E-47E8-8096-035C266DA410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200209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C6383-0974-4E8D-AEFA-3F333A05190B}" type="datetimeFigureOut">
              <a:rPr lang="sk-SK"/>
              <a:pPr>
                <a:defRPr/>
              </a:pPr>
              <a:t>6. 10. 2020</a:t>
            </a:fld>
            <a:endParaRPr lang="sk-SK"/>
          </a:p>
        </p:txBody>
      </p:sp>
      <p:sp>
        <p:nvSpPr>
          <p:cNvPr id="6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72760-CDE4-40AD-8AC2-219F1C995F50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49043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7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7E624-AA2F-429F-98EB-ECB48944A7FD}" type="datetimeFigureOut">
              <a:rPr lang="sk-SK"/>
              <a:pPr>
                <a:defRPr/>
              </a:pPr>
              <a:t>6. 10. 2020</a:t>
            </a:fld>
            <a:endParaRPr lang="sk-SK"/>
          </a:p>
        </p:txBody>
      </p:sp>
      <p:sp>
        <p:nvSpPr>
          <p:cNvPr id="8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EA249-6368-4A4E-9D86-CCD83B11F185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5680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291192-FFF7-4BCA-8A6C-83CC6351E956}" type="datetimeFigureOut">
              <a:rPr lang="sk-SK"/>
              <a:pPr>
                <a:defRPr/>
              </a:pPr>
              <a:t>6. 10. 2020</a:t>
            </a:fld>
            <a:endParaRPr lang="sk-SK"/>
          </a:p>
        </p:txBody>
      </p:sp>
      <p:sp>
        <p:nvSpPr>
          <p:cNvPr id="4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04F6F0-0936-4F7E-80D3-73355A352DCF}" type="slidenum">
              <a:rPr lang="sk-SK" altLang="sk-SK"/>
              <a:pPr/>
              <a:t>‹#›</a:t>
            </a:fld>
            <a:endParaRPr lang="sk-SK" altLang="sk-SK"/>
          </a:p>
        </p:txBody>
      </p:sp>
      <p:sp>
        <p:nvSpPr>
          <p:cNvPr id="5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876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9216D-276E-4F26-B15F-50F5F667E032}" type="datetimeFigureOut">
              <a:rPr lang="sk-SK"/>
              <a:pPr>
                <a:defRPr/>
              </a:pPr>
              <a:t>6. 10. 2020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A8167-D7B6-439F-9CC0-B68AA0E81540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37215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římá spojovací čára 1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Přímá spojovací čára 16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Přímá spojovací čára 1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Přímá spojovací čára 1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Obdélník 1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Přímá spojovací čára 2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Elipsa 2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2" name="Zástupný symbol pro datum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827FA97-B015-4D04-9F1F-04BBA0025ADC}" type="datetimeFigureOut">
              <a:rPr lang="sk-SK"/>
              <a:pPr>
                <a:defRPr/>
              </a:pPr>
              <a:t>6. 10. 2020</a:t>
            </a:fld>
            <a:endParaRPr lang="sk-SK"/>
          </a:p>
        </p:txBody>
      </p:sp>
      <p:sp>
        <p:nvSpPr>
          <p:cNvPr id="13" name="Zástupný symbol pro číslo snímku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3DAEB2-C3D8-4EBB-A485-2EBA4EE2E8C2}" type="slidenum">
              <a:rPr lang="sk-SK" altLang="sk-SK"/>
              <a:pPr/>
              <a:t>‹#›</a:t>
            </a:fld>
            <a:endParaRPr lang="sk-SK" altLang="sk-SK"/>
          </a:p>
        </p:txBody>
      </p:sp>
      <p:sp>
        <p:nvSpPr>
          <p:cNvPr id="14" name="Zástupný symbol pro zápatí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843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římá spojovací čára 1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Elipsa 16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Přímá spojovací čára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Obdélník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římá spojovací čára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Přímá spojovací čára 20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Přímá spojovací čára 23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cs-CZ" noProof="0" smtClean="0"/>
              <a:t>Klepnutím na ikonu přidáte obrázek.</a:t>
            </a:r>
            <a:endParaRPr lang="en-US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12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CBA65E-CD74-4503-9F32-24DC15869EBD}" type="datetimeFigureOut">
              <a:rPr lang="sk-SK"/>
              <a:pPr>
                <a:defRPr/>
              </a:pPr>
              <a:t>6. 10. 2020</a:t>
            </a:fld>
            <a:endParaRPr lang="sk-SK"/>
          </a:p>
        </p:txBody>
      </p:sp>
      <p:sp>
        <p:nvSpPr>
          <p:cNvPr id="13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5BE5DC-EF65-4F82-8CEC-A975CBAB737A}" type="slidenum">
              <a:rPr lang="sk-SK" altLang="sk-SK"/>
              <a:pPr/>
              <a:t>‹#›</a:t>
            </a:fld>
            <a:endParaRPr lang="sk-SK" altLang="sk-SK"/>
          </a:p>
        </p:txBody>
      </p:sp>
      <p:sp>
        <p:nvSpPr>
          <p:cNvPr id="14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680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028" name="Zástupný symbol pro text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styly předlohy textu.</a:t>
            </a:r>
          </a:p>
          <a:p>
            <a:pPr lvl="1"/>
            <a:r>
              <a:rPr lang="cs-CZ" altLang="sk-SK" smtClean="0"/>
              <a:t>Druhá úroveň</a:t>
            </a:r>
          </a:p>
          <a:p>
            <a:pPr lvl="2"/>
            <a:r>
              <a:rPr lang="cs-CZ" altLang="sk-SK" smtClean="0"/>
              <a:t>Třetí úroveň</a:t>
            </a:r>
          </a:p>
          <a:p>
            <a:pPr lvl="3"/>
            <a:r>
              <a:rPr lang="cs-CZ" altLang="sk-SK" smtClean="0"/>
              <a:t>Čtvrtá úroveň</a:t>
            </a:r>
          </a:p>
          <a:p>
            <a:pPr lvl="4"/>
            <a:r>
              <a:rPr lang="cs-CZ" altLang="sk-SK" smtClean="0"/>
              <a:t>Pátá úroveň</a:t>
            </a:r>
            <a:endParaRPr lang="en-US" altLang="sk-SK" smtClean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B2DD460-AB8E-4A47-B510-4E61E1BB20F7}" type="datetimeFigureOut">
              <a:rPr lang="sk-SK"/>
              <a:pPr>
                <a:defRPr/>
              </a:pPr>
              <a:t>6. 10. 2020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Elipsa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30B0C443-C320-47E3-A08C-6E888C7864B1}" type="slidenum">
              <a:rPr lang="sk-SK" altLang="sk-SK"/>
              <a:pPr/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8" r:id="rId4"/>
    <p:sldLayoutId id="2147483679" r:id="rId5"/>
    <p:sldLayoutId id="2147483686" r:id="rId6"/>
    <p:sldLayoutId id="2147483680" r:id="rId7"/>
    <p:sldLayoutId id="2147483687" r:id="rId8"/>
    <p:sldLayoutId id="2147483688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2964335" y="1643050"/>
            <a:ext cx="3865161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5400" b="1" dirty="0" smtClean="0">
                <a:ln/>
                <a:solidFill>
                  <a:schemeClr val="accent3"/>
                </a:solidFill>
                <a:latin typeface="+mn-lt"/>
              </a:rPr>
              <a:t>MNOŽINY</a:t>
            </a:r>
            <a:endParaRPr lang="cs-CZ" sz="5400" b="1" dirty="0">
              <a:ln/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2656071" y="3071810"/>
            <a:ext cx="4501553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3600" b="1" dirty="0" err="1" smtClean="0">
                <a:ln/>
                <a:solidFill>
                  <a:schemeClr val="accent3"/>
                </a:solidFill>
                <a:latin typeface="+mn-lt"/>
              </a:rPr>
              <a:t>Vzťahy</a:t>
            </a:r>
            <a:r>
              <a:rPr lang="cs-CZ" sz="3600" b="1" dirty="0" smtClean="0">
                <a:ln/>
                <a:solidFill>
                  <a:schemeClr val="accent3"/>
                </a:solidFill>
                <a:latin typeface="+mn-lt"/>
              </a:rPr>
              <a:t> a </a:t>
            </a:r>
            <a:r>
              <a:rPr lang="cs-CZ" sz="3600" b="1" dirty="0" err="1" smtClean="0">
                <a:ln/>
                <a:solidFill>
                  <a:schemeClr val="accent3"/>
                </a:solidFill>
                <a:latin typeface="+mn-lt"/>
              </a:rPr>
              <a:t>operácie</a:t>
            </a:r>
            <a:endParaRPr lang="cs-CZ" sz="3600" b="1" dirty="0" smtClean="0">
              <a:ln/>
              <a:solidFill>
                <a:schemeClr val="accent3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3600" b="1" dirty="0" smtClean="0">
                <a:ln/>
                <a:solidFill>
                  <a:schemeClr val="accent3"/>
                </a:solidFill>
                <a:latin typeface="+mn-lt"/>
              </a:rPr>
              <a:t> </a:t>
            </a:r>
            <a:r>
              <a:rPr lang="cs-CZ" sz="3600" b="1" dirty="0">
                <a:ln/>
                <a:solidFill>
                  <a:schemeClr val="accent3"/>
                </a:solidFill>
                <a:latin typeface="+mn-lt"/>
              </a:rPr>
              <a:t>s množinami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44450"/>
            <a:ext cx="2305050" cy="5762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sk-SK" sz="2800" b="1" smtClean="0"/>
              <a:t>PRÍKLAD 1:</a:t>
            </a:r>
            <a:endParaRPr lang="cs-CZ" sz="2800" b="1" smtClean="0"/>
          </a:p>
        </p:txBody>
      </p:sp>
      <p:pic>
        <p:nvPicPr>
          <p:cNvPr id="3175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8" y="3886200"/>
            <a:ext cx="3457575" cy="236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292725" y="39576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A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8174038" y="39576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B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8677275" y="37893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H</a:t>
            </a:r>
            <a:endParaRPr lang="cs-CZ" altLang="sk-SK" sz="2400" b="1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65750" y="4087813"/>
            <a:ext cx="3155950" cy="1892300"/>
            <a:chOff x="1133" y="2568"/>
            <a:chExt cx="1814" cy="1134"/>
          </a:xfrm>
        </p:grpSpPr>
        <p:sp>
          <p:nvSpPr>
            <p:cNvPr id="4116" name="Oval 19"/>
            <p:cNvSpPr>
              <a:spLocks noChangeArrowheads="1"/>
            </p:cNvSpPr>
            <p:nvPr/>
          </p:nvSpPr>
          <p:spPr bwMode="auto">
            <a:xfrm>
              <a:off x="1133" y="2568"/>
              <a:ext cx="1134" cy="1134"/>
            </a:xfrm>
            <a:prstGeom prst="ellipse">
              <a:avLst/>
            </a:prstGeom>
            <a:solidFill>
              <a:srgbClr val="D2611C">
                <a:alpha val="74902"/>
              </a:srgbClr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1800"/>
            </a:p>
          </p:txBody>
        </p:sp>
        <p:sp>
          <p:nvSpPr>
            <p:cNvPr id="4117" name="Oval 20"/>
            <p:cNvSpPr>
              <a:spLocks noChangeArrowheads="1"/>
            </p:cNvSpPr>
            <p:nvPr/>
          </p:nvSpPr>
          <p:spPr bwMode="auto">
            <a:xfrm>
              <a:off x="1813" y="2568"/>
              <a:ext cx="1134" cy="1134"/>
            </a:xfrm>
            <a:prstGeom prst="ellipse">
              <a:avLst/>
            </a:prstGeom>
            <a:solidFill>
              <a:schemeClr val="hlink">
                <a:alpha val="75000"/>
              </a:schemeClr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1800"/>
            </a:p>
          </p:txBody>
        </p:sp>
      </p:grp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588125" y="4622800"/>
            <a:ext cx="719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1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2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698750" y="115888"/>
            <a:ext cx="5473700" cy="18018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Nájdite zjednotenie množín: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	A = 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</a:rPr>
              <a:t>{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</a:rPr>
              <a:t>x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N; x  4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sk-SK" altLang="sk-SK" sz="2800" b="1">
                <a:solidFill>
                  <a:schemeClr val="bg1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	B = </a:t>
            </a:r>
            <a:r>
              <a:rPr lang="en-US" altLang="sk-SK" sz="2800" b="1">
                <a:solidFill>
                  <a:schemeClr val="bg1"/>
                </a:solidFill>
              </a:rPr>
              <a:t>{</a:t>
            </a:r>
            <a:r>
              <a:rPr lang="sk-SK" altLang="sk-SK" sz="2800" b="1">
                <a:solidFill>
                  <a:schemeClr val="bg1"/>
                </a:solidFill>
              </a:rPr>
              <a:t>x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Z; 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l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x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l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&lt;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 3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}</a:t>
            </a:r>
            <a:r>
              <a:rPr lang="sk-SK" altLang="sk-SK" sz="2400">
                <a:solidFill>
                  <a:schemeClr val="accent2"/>
                </a:solidFill>
              </a:rPr>
              <a:t> </a:t>
            </a:r>
            <a:endParaRPr lang="cs-CZ" altLang="sk-SK" sz="2400">
              <a:solidFill>
                <a:schemeClr val="accent2"/>
              </a:solidFill>
            </a:endParaRP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4925" y="2517775"/>
            <a:ext cx="453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/>
              <a:t>a</a:t>
            </a:r>
            <a:r>
              <a:rPr lang="sk-SK" altLang="sk-SK" sz="2400" b="1" dirty="0" smtClean="0"/>
              <a:t>. </a:t>
            </a:r>
            <a:r>
              <a:rPr lang="sk-SK" altLang="sk-SK" sz="2400" b="1" dirty="0"/>
              <a:t>nájdite prvky množín A,B: 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4643438" y="2517775"/>
            <a:ext cx="2627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A = </a:t>
            </a:r>
            <a:r>
              <a:rPr lang="en-US" altLang="sk-SK" sz="2400" b="1"/>
              <a:t>{</a:t>
            </a:r>
            <a:r>
              <a:rPr lang="sk-SK" altLang="sk-SK" sz="2400" b="1"/>
              <a:t>1,2,3,4</a:t>
            </a:r>
            <a:r>
              <a:rPr lang="en-US" altLang="sk-SK" sz="2400" b="1">
                <a:sym typeface="Symbol" panose="05050102010706020507" pitchFamily="18" charset="2"/>
              </a:rPr>
              <a:t>}</a:t>
            </a:r>
            <a:endParaRPr lang="cs-CZ" altLang="sk-SK" sz="2400" b="1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4643438" y="3238500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B = </a:t>
            </a:r>
            <a:r>
              <a:rPr lang="en-US" altLang="sk-SK" sz="2400" b="1"/>
              <a:t>{</a:t>
            </a:r>
            <a:r>
              <a:rPr lang="sk-SK" altLang="sk-SK" sz="2400" b="1"/>
              <a:t>-2,-1,0,1,2</a:t>
            </a:r>
            <a:r>
              <a:rPr lang="en-US" altLang="sk-SK" sz="2400" b="1">
                <a:sym typeface="Symbol" panose="05050102010706020507" pitchFamily="18" charset="2"/>
              </a:rPr>
              <a:t>}</a:t>
            </a:r>
            <a:endParaRPr lang="cs-CZ" altLang="sk-SK" sz="2400" b="1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34925" y="3957638"/>
            <a:ext cx="252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 smtClean="0"/>
              <a:t>b. </a:t>
            </a:r>
            <a:r>
              <a:rPr lang="sk-SK" altLang="sk-SK" sz="2400" b="1" dirty="0"/>
              <a:t>znázornite : 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5724525" y="4448175"/>
            <a:ext cx="7191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3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4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7380288" y="4192588"/>
            <a:ext cx="10795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-1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endParaRPr lang="sk-SK" altLang="sk-SK" sz="2400" b="1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-2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 </a:t>
            </a:r>
            <a:r>
              <a:rPr lang="en-US" altLang="sk-SK" sz="1800" b="1">
                <a:solidFill>
                  <a:schemeClr val="bg1"/>
                </a:solidFill>
              </a:rPr>
              <a:t>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0    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34925" y="4678363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 smtClean="0"/>
              <a:t>c. </a:t>
            </a:r>
            <a:r>
              <a:rPr lang="sk-SK" altLang="sk-SK" sz="2400" b="1" dirty="0"/>
              <a:t>zapíšte prvky zjednotenia: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71438" y="5445125"/>
            <a:ext cx="5076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>
                <a:solidFill>
                  <a:schemeClr val="hlink"/>
                </a:solidFill>
              </a:rPr>
              <a:t>A</a:t>
            </a:r>
            <a:r>
              <a:rPr lang="sk-SK" altLang="sk-SK" sz="1000" b="1">
                <a:solidFill>
                  <a:schemeClr val="hlink"/>
                </a:solidFill>
              </a:rPr>
              <a:t> </a:t>
            </a:r>
            <a:r>
              <a:rPr lang="sk-SK" altLang="sk-SK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</a:t>
            </a:r>
            <a:r>
              <a:rPr lang="sk-SK" altLang="sk-SK" sz="1000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sk-SK" altLang="sk-SK" b="1">
                <a:solidFill>
                  <a:schemeClr val="hlink"/>
                </a:solidFill>
              </a:rPr>
              <a:t>B</a:t>
            </a:r>
            <a:r>
              <a:rPr lang="sk-SK" altLang="sk-SK" sz="1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sk-SK" altLang="sk-SK" b="1">
                <a:solidFill>
                  <a:schemeClr val="hlink"/>
                </a:solidFill>
                <a:sym typeface="Symbol" panose="05050102010706020507" pitchFamily="18" charset="2"/>
              </a:rPr>
              <a:t>=</a:t>
            </a:r>
            <a:r>
              <a:rPr lang="sk-SK" altLang="sk-SK" sz="1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sk-SK" b="1">
                <a:solidFill>
                  <a:schemeClr val="hlink"/>
                </a:solidFill>
                <a:sym typeface="Symbol" panose="05050102010706020507" pitchFamily="18" charset="2"/>
              </a:rPr>
              <a:t>{</a:t>
            </a:r>
            <a:r>
              <a:rPr lang="sk-SK" altLang="sk-SK" b="1">
                <a:solidFill>
                  <a:schemeClr val="hlink"/>
                </a:solidFill>
                <a:sym typeface="Symbol" panose="05050102010706020507" pitchFamily="18" charset="2"/>
              </a:rPr>
              <a:t>-2,-1,0,1,2,3,4</a:t>
            </a:r>
            <a:r>
              <a:rPr lang="en-US" altLang="sk-SK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95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/>
      <p:bldP spid="31760" grpId="0"/>
      <p:bldP spid="31761" grpId="0"/>
      <p:bldP spid="31757" grpId="0"/>
      <p:bldP spid="31765" grpId="0" animBg="1"/>
      <p:bldP spid="31767" grpId="0"/>
      <p:bldP spid="31768" grpId="0"/>
      <p:bldP spid="31769" grpId="0"/>
      <p:bldP spid="31770" grpId="0"/>
      <p:bldP spid="31771" grpId="0"/>
      <p:bldP spid="31773" grpId="0"/>
      <p:bldP spid="31774" grpId="0"/>
      <p:bldP spid="317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15888"/>
            <a:ext cx="2459038" cy="4556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sk-SK" sz="2800" smtClean="0"/>
              <a:t>PRÍKLAD 2:</a:t>
            </a:r>
            <a:endParaRPr lang="cs-CZ" sz="2800" smtClean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8" y="3813175"/>
            <a:ext cx="3457575" cy="236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5" y="4270375"/>
            <a:ext cx="8858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292725" y="38846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A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8174038" y="38846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B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8677275" y="37163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H</a:t>
            </a:r>
            <a:endParaRPr lang="cs-CZ" altLang="sk-SK" sz="2400" b="1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7235825" y="4368800"/>
            <a:ext cx="115252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2 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4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5 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6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2698750" y="115888"/>
            <a:ext cx="5473700" cy="18018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Nájdite prienik množín: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	A = 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</a:rPr>
              <a:t>{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</a:rPr>
              <a:t>x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R; x</a:t>
            </a:r>
            <a:r>
              <a:rPr lang="sk-SK" altLang="sk-SK" sz="2800" b="1" baseline="30000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 9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sk-SK" altLang="sk-SK" sz="2800" b="1">
                <a:solidFill>
                  <a:schemeClr val="bg1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	B = </a:t>
            </a:r>
            <a:r>
              <a:rPr lang="en-US" altLang="sk-SK" sz="2800" b="1">
                <a:solidFill>
                  <a:schemeClr val="bg1"/>
                </a:solidFill>
              </a:rPr>
              <a:t>{</a:t>
            </a:r>
            <a:r>
              <a:rPr lang="sk-SK" altLang="sk-SK" sz="2800" b="1">
                <a:solidFill>
                  <a:schemeClr val="bg1"/>
                </a:solidFill>
              </a:rPr>
              <a:t>x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Z; 1 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&lt;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x 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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 6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}</a:t>
            </a:r>
            <a:r>
              <a:rPr lang="sk-SK" altLang="sk-SK" sz="2400">
                <a:solidFill>
                  <a:schemeClr val="accent2"/>
                </a:solidFill>
              </a:rPr>
              <a:t> </a:t>
            </a:r>
            <a:endParaRPr lang="cs-CZ" altLang="sk-SK" sz="2400">
              <a:solidFill>
                <a:schemeClr val="accent2"/>
              </a:solidFill>
            </a:endParaRP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34925" y="2517775"/>
            <a:ext cx="453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/>
              <a:t>a</a:t>
            </a:r>
            <a:r>
              <a:rPr lang="sk-SK" altLang="sk-SK" sz="2400" b="1" dirty="0" smtClean="0"/>
              <a:t>. </a:t>
            </a:r>
            <a:r>
              <a:rPr lang="sk-SK" altLang="sk-SK" sz="2400" b="1" dirty="0"/>
              <a:t>nájdite prvky množín A,B: 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4643438" y="2517775"/>
            <a:ext cx="2627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A = </a:t>
            </a:r>
            <a:r>
              <a:rPr lang="en-US" altLang="sk-SK" sz="2400" b="1"/>
              <a:t>{</a:t>
            </a:r>
            <a:r>
              <a:rPr lang="sk-SK" altLang="sk-SK" sz="2400" b="1"/>
              <a:t>-3,3</a:t>
            </a:r>
            <a:r>
              <a:rPr lang="en-US" altLang="sk-SK" sz="2400" b="1">
                <a:sym typeface="Symbol" panose="05050102010706020507" pitchFamily="18" charset="2"/>
              </a:rPr>
              <a:t>}</a:t>
            </a:r>
            <a:endParaRPr lang="cs-CZ" altLang="sk-SK" sz="2400" b="1"/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643438" y="3238500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B = </a:t>
            </a:r>
            <a:r>
              <a:rPr lang="en-US" altLang="sk-SK" sz="2400" b="1"/>
              <a:t>{</a:t>
            </a:r>
            <a:r>
              <a:rPr lang="sk-SK" altLang="sk-SK" sz="2400" b="1"/>
              <a:t>2,3,4,5,6</a:t>
            </a:r>
            <a:r>
              <a:rPr lang="en-US" altLang="sk-SK" sz="2400" b="1">
                <a:sym typeface="Symbol" panose="05050102010706020507" pitchFamily="18" charset="2"/>
              </a:rPr>
              <a:t>}</a:t>
            </a:r>
            <a:endParaRPr lang="cs-CZ" altLang="sk-SK" sz="2400" b="1"/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4925" y="3957638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/>
              <a:t>b</a:t>
            </a:r>
            <a:r>
              <a:rPr lang="sk-SK" altLang="sk-SK" sz="2400" b="1" dirty="0" smtClean="0"/>
              <a:t>. </a:t>
            </a:r>
            <a:r>
              <a:rPr lang="sk-SK" altLang="sk-SK" sz="2400" b="1" dirty="0"/>
              <a:t>znázornite : 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34925" y="4678363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/>
              <a:t>c</a:t>
            </a:r>
            <a:r>
              <a:rPr lang="sk-SK" altLang="sk-SK" sz="2400" b="1" dirty="0" smtClean="0"/>
              <a:t>. </a:t>
            </a:r>
            <a:r>
              <a:rPr lang="sk-SK" altLang="sk-SK" sz="2400" b="1" dirty="0"/>
              <a:t>zapíšte prvky prieniku: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71438" y="5445125"/>
            <a:ext cx="2555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>
                <a:solidFill>
                  <a:schemeClr val="hlink"/>
                </a:solidFill>
              </a:rPr>
              <a:t>A </a:t>
            </a:r>
            <a:r>
              <a:rPr lang="sk-SK" altLang="sk-SK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 </a:t>
            </a:r>
            <a:r>
              <a:rPr lang="sk-SK" altLang="sk-SK" b="1">
                <a:solidFill>
                  <a:schemeClr val="hlink"/>
                </a:solidFill>
              </a:rPr>
              <a:t>B</a:t>
            </a:r>
            <a:r>
              <a:rPr lang="sk-SK" altLang="sk-SK" sz="1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sk-SK" altLang="sk-SK" b="1">
                <a:solidFill>
                  <a:schemeClr val="hlink"/>
                </a:solidFill>
                <a:sym typeface="Symbol" panose="05050102010706020507" pitchFamily="18" charset="2"/>
              </a:rPr>
              <a:t>=</a:t>
            </a:r>
            <a:r>
              <a:rPr lang="sk-SK" altLang="sk-SK" sz="1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sk-SK" b="1">
                <a:solidFill>
                  <a:schemeClr val="hlink"/>
                </a:solidFill>
                <a:sym typeface="Symbol" panose="05050102010706020507" pitchFamily="18" charset="2"/>
              </a:rPr>
              <a:t>{</a:t>
            </a:r>
            <a:r>
              <a:rPr lang="sk-SK" altLang="sk-SK" b="1">
                <a:solidFill>
                  <a:schemeClr val="hlink"/>
                </a:solidFill>
                <a:sym typeface="Symbol" panose="05050102010706020507" pitchFamily="18" charset="2"/>
              </a:rPr>
              <a:t>3</a:t>
            </a:r>
            <a:r>
              <a:rPr lang="en-US" altLang="sk-SK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5795963" y="4664075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 -3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 </a:t>
            </a:r>
            <a:r>
              <a:rPr lang="sk-SK" altLang="sk-SK" sz="2400" b="1">
                <a:solidFill>
                  <a:schemeClr val="bg1"/>
                </a:solidFill>
              </a:rPr>
              <a:t>  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3</a:t>
            </a:r>
            <a:endParaRPr lang="cs-CZ" altLang="sk-SK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29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2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  <p:bldP spid="32776" grpId="0"/>
      <p:bldP spid="32777" grpId="0"/>
      <p:bldP spid="32778" grpId="0"/>
      <p:bldP spid="32779" grpId="0" animBg="1"/>
      <p:bldP spid="32780" grpId="0"/>
      <p:bldP spid="32781" grpId="0"/>
      <p:bldP spid="32782" grpId="0"/>
      <p:bldP spid="32783" grpId="0"/>
      <p:bldP spid="32784" grpId="0"/>
      <p:bldP spid="32785" grpId="0"/>
      <p:bldP spid="327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15888"/>
            <a:ext cx="2305050" cy="527050"/>
          </a:xfrm>
        </p:spPr>
        <p:txBody>
          <a:bodyPr/>
          <a:lstStyle/>
          <a:p>
            <a:pPr eaLnBrk="1" hangingPunct="1">
              <a:defRPr/>
            </a:pPr>
            <a:r>
              <a:rPr lang="sk-SK" sz="2800" smtClean="0"/>
              <a:t>PRÍKLAD 3:</a:t>
            </a:r>
            <a:endParaRPr lang="cs-CZ" sz="2800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908425"/>
            <a:ext cx="3559175" cy="224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4057650"/>
            <a:ext cx="1636713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8748713" y="38608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H</a:t>
            </a:r>
            <a:endParaRPr lang="cs-CZ" altLang="sk-SK" sz="2400" b="1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698750" y="115888"/>
            <a:ext cx="5473700" cy="18018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Nájdite rozdiely množín: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	A = 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</a:rPr>
              <a:t>{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</a:rPr>
              <a:t>x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R; x</a:t>
            </a:r>
            <a:r>
              <a:rPr lang="sk-SK" altLang="sk-SK" sz="2800" b="1" baseline="30000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 x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sk-SK" altLang="sk-SK" sz="2800" b="1">
                <a:solidFill>
                  <a:schemeClr val="bg1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	B = </a:t>
            </a:r>
            <a:r>
              <a:rPr lang="en-US" altLang="sk-SK" sz="2800" b="1">
                <a:solidFill>
                  <a:schemeClr val="bg1"/>
                </a:solidFill>
              </a:rPr>
              <a:t>{</a:t>
            </a:r>
            <a:r>
              <a:rPr lang="sk-SK" altLang="sk-SK" sz="2800" b="1">
                <a:solidFill>
                  <a:schemeClr val="bg1"/>
                </a:solidFill>
              </a:rPr>
              <a:t>x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N; x</a:t>
            </a:r>
            <a:r>
              <a:rPr lang="sk-SK" altLang="sk-SK" sz="2800" b="1" baseline="3000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&lt;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1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6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}</a:t>
            </a:r>
            <a:r>
              <a:rPr lang="sk-SK" altLang="sk-SK" sz="2400">
                <a:solidFill>
                  <a:schemeClr val="accent2"/>
                </a:solidFill>
              </a:rPr>
              <a:t> </a:t>
            </a:r>
            <a:endParaRPr lang="cs-CZ" altLang="sk-SK" sz="2400">
              <a:solidFill>
                <a:schemeClr val="accent2"/>
              </a:solidFill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4925" y="2517775"/>
            <a:ext cx="453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1. nájdite prvky množín A,B: 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643438" y="2517775"/>
            <a:ext cx="172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A = </a:t>
            </a:r>
            <a:r>
              <a:rPr lang="en-US" altLang="sk-SK" sz="2400" b="1"/>
              <a:t>{</a:t>
            </a:r>
            <a:r>
              <a:rPr lang="sk-SK" altLang="sk-SK" sz="2400" b="1"/>
              <a:t>0,1</a:t>
            </a:r>
            <a:r>
              <a:rPr lang="en-US" altLang="sk-SK" sz="2400" b="1">
                <a:sym typeface="Symbol" panose="05050102010706020507" pitchFamily="18" charset="2"/>
              </a:rPr>
              <a:t>}</a:t>
            </a:r>
            <a:endParaRPr lang="cs-CZ" altLang="sk-SK" sz="2400" b="1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643438" y="3238500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B = </a:t>
            </a:r>
            <a:r>
              <a:rPr lang="en-US" altLang="sk-SK" sz="2400" b="1"/>
              <a:t>{</a:t>
            </a:r>
            <a:r>
              <a:rPr lang="sk-SK" altLang="sk-SK" sz="2400" b="1"/>
              <a:t>1,2,3</a:t>
            </a:r>
            <a:r>
              <a:rPr lang="en-US" altLang="sk-SK" sz="2400" b="1">
                <a:sym typeface="Symbol" panose="05050102010706020507" pitchFamily="18" charset="2"/>
              </a:rPr>
              <a:t>}</a:t>
            </a:r>
            <a:endParaRPr lang="cs-CZ" altLang="sk-SK" sz="2400" b="1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34925" y="3957638"/>
            <a:ext cx="252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2. znázornite : </a:t>
            </a:r>
          </a:p>
        </p:txBody>
      </p:sp>
      <p:pic>
        <p:nvPicPr>
          <p:cNvPr id="33811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63" y="4010025"/>
            <a:ext cx="16446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4925" y="4678363"/>
            <a:ext cx="4465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3. zapíšte prvky rozdielov: 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7453313" y="4451350"/>
            <a:ext cx="6477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2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3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43525" y="4057650"/>
            <a:ext cx="3257550" cy="1925638"/>
            <a:chOff x="3366" y="2716"/>
            <a:chExt cx="2063" cy="1213"/>
          </a:xfrm>
        </p:grpSpPr>
        <p:sp>
          <p:nvSpPr>
            <p:cNvPr id="8214" name="Oval 21"/>
            <p:cNvSpPr>
              <a:spLocks noChangeArrowheads="1"/>
            </p:cNvSpPr>
            <p:nvPr/>
          </p:nvSpPr>
          <p:spPr bwMode="auto">
            <a:xfrm>
              <a:off x="3366" y="2716"/>
              <a:ext cx="1207" cy="121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1800"/>
            </a:p>
          </p:txBody>
        </p:sp>
        <p:sp>
          <p:nvSpPr>
            <p:cNvPr id="8215" name="Oval 22"/>
            <p:cNvSpPr>
              <a:spLocks noChangeArrowheads="1"/>
            </p:cNvSpPr>
            <p:nvPr/>
          </p:nvSpPr>
          <p:spPr bwMode="auto">
            <a:xfrm>
              <a:off x="4222" y="2716"/>
              <a:ext cx="1207" cy="121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1800"/>
            </a:p>
          </p:txBody>
        </p:sp>
      </p:grp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44463" y="5373688"/>
            <a:ext cx="2339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>
                <a:solidFill>
                  <a:schemeClr val="hlink"/>
                </a:solidFill>
              </a:rPr>
              <a:t>A</a:t>
            </a:r>
            <a:r>
              <a:rPr lang="sk-SK" altLang="sk-SK" sz="1000" b="1">
                <a:solidFill>
                  <a:schemeClr val="hlink"/>
                </a:solidFill>
              </a:rPr>
              <a:t> </a:t>
            </a:r>
            <a:r>
              <a:rPr lang="sk-SK" altLang="sk-SK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-</a:t>
            </a:r>
            <a:r>
              <a:rPr lang="sk-SK" altLang="sk-SK" sz="1000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sk-SK" altLang="sk-SK" b="1">
                <a:solidFill>
                  <a:schemeClr val="hlink"/>
                </a:solidFill>
              </a:rPr>
              <a:t>B</a:t>
            </a:r>
            <a:r>
              <a:rPr lang="sk-SK" altLang="sk-SK" sz="1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sk-SK" altLang="sk-SK" b="1">
                <a:solidFill>
                  <a:schemeClr val="hlink"/>
                </a:solidFill>
                <a:sym typeface="Symbol" panose="05050102010706020507" pitchFamily="18" charset="2"/>
              </a:rPr>
              <a:t>=</a:t>
            </a:r>
            <a:r>
              <a:rPr lang="sk-SK" altLang="sk-SK" sz="1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sk-SK" b="1">
                <a:solidFill>
                  <a:schemeClr val="hlink"/>
                </a:solidFill>
                <a:sym typeface="Symbol" panose="05050102010706020507" pitchFamily="18" charset="2"/>
              </a:rPr>
              <a:t>{</a:t>
            </a:r>
            <a:r>
              <a:rPr lang="sk-SK" altLang="sk-SK" b="1">
                <a:solidFill>
                  <a:schemeClr val="hlink"/>
                </a:solidFill>
                <a:sym typeface="Symbol" panose="05050102010706020507" pitchFamily="18" charset="2"/>
              </a:rPr>
              <a:t>0</a:t>
            </a:r>
            <a:r>
              <a:rPr lang="en-US" altLang="sk-SK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219700" y="40290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A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5940425" y="4781550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0   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1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144463" y="6018213"/>
            <a:ext cx="2627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>
                <a:solidFill>
                  <a:schemeClr val="hlink"/>
                </a:solidFill>
              </a:rPr>
              <a:t>B</a:t>
            </a:r>
            <a:r>
              <a:rPr lang="sk-SK" altLang="sk-SK" sz="1000" b="1">
                <a:solidFill>
                  <a:schemeClr val="hlink"/>
                </a:solidFill>
              </a:rPr>
              <a:t> </a:t>
            </a:r>
            <a:r>
              <a:rPr lang="sk-SK" altLang="sk-SK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-</a:t>
            </a:r>
            <a:r>
              <a:rPr lang="sk-SK" altLang="sk-SK" sz="1000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sk-SK" altLang="sk-SK" b="1">
                <a:solidFill>
                  <a:schemeClr val="hlink"/>
                </a:solidFill>
              </a:rPr>
              <a:t>A</a:t>
            </a:r>
            <a:r>
              <a:rPr lang="sk-SK" altLang="sk-SK" sz="1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sk-SK" altLang="sk-SK" b="1">
                <a:solidFill>
                  <a:schemeClr val="hlink"/>
                </a:solidFill>
                <a:sym typeface="Symbol" panose="05050102010706020507" pitchFamily="18" charset="2"/>
              </a:rPr>
              <a:t>=</a:t>
            </a:r>
            <a:r>
              <a:rPr lang="sk-SK" altLang="sk-SK" sz="1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sk-SK" b="1">
                <a:solidFill>
                  <a:schemeClr val="hlink"/>
                </a:solidFill>
                <a:sym typeface="Symbol" panose="05050102010706020507" pitchFamily="18" charset="2"/>
              </a:rPr>
              <a:t>{</a:t>
            </a:r>
            <a:r>
              <a:rPr lang="sk-SK" altLang="sk-SK" b="1">
                <a:solidFill>
                  <a:schemeClr val="hlink"/>
                </a:solidFill>
                <a:sym typeface="Symbol" panose="05050102010706020507" pitchFamily="18" charset="2"/>
              </a:rPr>
              <a:t>2,3</a:t>
            </a:r>
            <a:r>
              <a:rPr lang="en-US" altLang="sk-SK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8316913" y="40290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B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pic>
        <p:nvPicPr>
          <p:cNvPr id="8213" name="Obrázok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604250" y="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8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/>
      <p:bldP spid="33801" grpId="0" animBg="1"/>
      <p:bldP spid="33802" grpId="0"/>
      <p:bldP spid="33803" grpId="0"/>
      <p:bldP spid="33804" grpId="0"/>
      <p:bldP spid="33805" grpId="0"/>
      <p:bldP spid="33806" grpId="0"/>
      <p:bldP spid="33807" grpId="0"/>
      <p:bldP spid="33810" grpId="0"/>
      <p:bldP spid="33798" grpId="0"/>
      <p:bldP spid="33808" grpId="0"/>
      <p:bldP spid="33818" grpId="0"/>
      <p:bldP spid="337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5219700" y="3943350"/>
            <a:ext cx="3529013" cy="22320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44450"/>
            <a:ext cx="2314575" cy="527050"/>
          </a:xfrm>
        </p:spPr>
        <p:txBody>
          <a:bodyPr/>
          <a:lstStyle/>
          <a:p>
            <a:pPr eaLnBrk="1" hangingPunct="1">
              <a:defRPr/>
            </a:pPr>
            <a:r>
              <a:rPr lang="sk-SK" sz="2800" dirty="0" smtClean="0"/>
              <a:t>PRÍKLAD 4:</a:t>
            </a:r>
            <a:endParaRPr lang="cs-CZ" sz="2800" dirty="0" smtClean="0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8748713" y="37893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H</a:t>
            </a:r>
            <a:endParaRPr lang="cs-CZ" altLang="sk-SK" sz="2400" b="1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2698750" y="115888"/>
            <a:ext cx="5473700" cy="22288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Nájdite doplnok množiny A do množiny H: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	A = 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</a:rPr>
              <a:t>{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</a:rPr>
              <a:t>x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N; </a:t>
            </a:r>
            <a:r>
              <a:rPr lang="sk-SK" altLang="sk-SK" sz="2800" b="1" baseline="40000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x  x  6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sk-SK" altLang="sk-SK" sz="2800" b="1">
                <a:solidFill>
                  <a:schemeClr val="bg1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	H = </a:t>
            </a:r>
            <a:r>
              <a:rPr lang="en-US" altLang="sk-SK" sz="2800" b="1">
                <a:solidFill>
                  <a:schemeClr val="bg1"/>
                </a:solidFill>
              </a:rPr>
              <a:t>{</a:t>
            </a:r>
            <a:r>
              <a:rPr lang="sk-SK" altLang="sk-SK" sz="2800" b="1">
                <a:solidFill>
                  <a:schemeClr val="bg1"/>
                </a:solidFill>
              </a:rPr>
              <a:t>x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N; x 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&lt;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1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0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}</a:t>
            </a:r>
            <a:r>
              <a:rPr lang="sk-SK" altLang="sk-SK" sz="2400">
                <a:solidFill>
                  <a:schemeClr val="accent2"/>
                </a:solidFill>
              </a:rPr>
              <a:t> </a:t>
            </a:r>
            <a:endParaRPr lang="cs-CZ" altLang="sk-SK" sz="2400">
              <a:solidFill>
                <a:schemeClr val="accent2"/>
              </a:solidFill>
            </a:endParaRP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34925" y="2517775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1. nájdite prvky množín A,H: 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34925" y="3860800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2. znázornite (overte A </a:t>
            </a:r>
            <a:r>
              <a:rPr lang="sk-SK" altLang="sk-SK" sz="2400" b="1">
                <a:sym typeface="Symbol" panose="05050102010706020507" pitchFamily="18" charset="2"/>
              </a:rPr>
              <a:t> </a:t>
            </a:r>
            <a:r>
              <a:rPr lang="sk-SK" altLang="sk-SK" sz="2400" b="1"/>
              <a:t>H): 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34925" y="4678363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3. zapíšte prvky doplnku: </a:t>
            </a: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5219700" y="3943350"/>
            <a:ext cx="3529013" cy="22320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V="1">
            <a:off x="5724525" y="1268413"/>
            <a:ext cx="287338" cy="2889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4643438" y="2517775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A = </a:t>
            </a:r>
            <a:r>
              <a:rPr lang="en-US" altLang="sk-SK" sz="2400" b="1"/>
              <a:t>{</a:t>
            </a:r>
            <a:r>
              <a:rPr lang="sk-SK" altLang="sk-SK" sz="2400" b="1"/>
              <a:t>2,4,6</a:t>
            </a:r>
            <a:r>
              <a:rPr lang="en-US" altLang="sk-SK" sz="2400" b="1">
                <a:sym typeface="Symbol" panose="05050102010706020507" pitchFamily="18" charset="2"/>
              </a:rPr>
              <a:t>}</a:t>
            </a:r>
            <a:endParaRPr lang="cs-CZ" altLang="sk-SK" sz="2400" b="1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4643438" y="2997200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H = </a:t>
            </a:r>
            <a:r>
              <a:rPr lang="en-US" altLang="sk-SK" sz="2400" b="1"/>
              <a:t>{</a:t>
            </a:r>
            <a:r>
              <a:rPr lang="sk-SK" altLang="sk-SK" sz="2400" b="1"/>
              <a:t>1,2,3,4,5,6,7,8,9</a:t>
            </a:r>
            <a:r>
              <a:rPr lang="en-US" altLang="sk-SK" sz="2400" b="1">
                <a:sym typeface="Symbol" panose="05050102010706020507" pitchFamily="18" charset="2"/>
              </a:rPr>
              <a:t>}</a:t>
            </a:r>
            <a:endParaRPr lang="cs-CZ" altLang="sk-SK" sz="2400" b="1"/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323850" y="5700713"/>
            <a:ext cx="44640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 dirty="0" smtClean="0">
                <a:solidFill>
                  <a:schemeClr val="hlink"/>
                </a:solidFill>
              </a:rPr>
              <a:t>A‘</a:t>
            </a:r>
            <a:r>
              <a:rPr lang="sk-SK" altLang="sk-SK" b="1" baseline="-25000" dirty="0" smtClean="0">
                <a:solidFill>
                  <a:schemeClr val="hlink"/>
                </a:solidFill>
              </a:rPr>
              <a:t>H</a:t>
            </a:r>
            <a:r>
              <a:rPr lang="sk-SK" altLang="sk-SK" b="1" dirty="0" smtClean="0">
                <a:solidFill>
                  <a:schemeClr val="hlink"/>
                </a:solidFill>
              </a:rPr>
              <a:t> </a:t>
            </a:r>
            <a:r>
              <a:rPr lang="sk-SK" altLang="sk-SK" b="1" dirty="0">
                <a:solidFill>
                  <a:schemeClr val="hlink"/>
                </a:solidFill>
                <a:sym typeface="Symbol" panose="05050102010706020507" pitchFamily="18" charset="2"/>
              </a:rPr>
              <a:t>= </a:t>
            </a:r>
            <a:r>
              <a:rPr lang="en-US" altLang="sk-SK" b="1" dirty="0">
                <a:solidFill>
                  <a:schemeClr val="hlink"/>
                </a:solidFill>
                <a:sym typeface="Symbol" panose="05050102010706020507" pitchFamily="18" charset="2"/>
              </a:rPr>
              <a:t>{</a:t>
            </a:r>
            <a:r>
              <a:rPr lang="sk-SK" altLang="sk-SK" b="1" dirty="0">
                <a:solidFill>
                  <a:schemeClr val="hlink"/>
                </a:solidFill>
                <a:sym typeface="Symbol" panose="05050102010706020507" pitchFamily="18" charset="2"/>
              </a:rPr>
              <a:t>1,3,5,7,8,9</a:t>
            </a:r>
            <a:r>
              <a:rPr lang="en-US" altLang="sk-SK" b="1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0752" name="Oval 32"/>
          <p:cNvSpPr>
            <a:spLocks noChangeArrowheads="1"/>
          </p:cNvSpPr>
          <p:nvPr/>
        </p:nvSpPr>
        <p:spPr bwMode="auto">
          <a:xfrm>
            <a:off x="5397500" y="4122738"/>
            <a:ext cx="1871663" cy="1871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/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5795963" y="4592638"/>
            <a:ext cx="11525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2  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4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6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7239000" y="4087813"/>
            <a:ext cx="13668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1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3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 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5  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7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8 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9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5219700" y="39576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A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pic>
        <p:nvPicPr>
          <p:cNvPr id="11284" name="Obrázok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604250" y="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06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4" grpId="0" animBg="1"/>
      <p:bldP spid="30738" grpId="0"/>
      <p:bldP spid="30740" grpId="0" animBg="1"/>
      <p:bldP spid="30741" grpId="0"/>
      <p:bldP spid="30742" grpId="0"/>
      <p:bldP spid="30743" grpId="0"/>
      <p:bldP spid="30756" grpId="0" animBg="1"/>
      <p:bldP spid="30744" grpId="0" animBg="1"/>
      <p:bldP spid="30745" grpId="0"/>
      <p:bldP spid="30746" grpId="0"/>
      <p:bldP spid="30747" grpId="0"/>
      <p:bldP spid="30752" grpId="0" animBg="1"/>
      <p:bldP spid="30750" grpId="0"/>
      <p:bldP spid="30751" grpId="0"/>
      <p:bldP spid="307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1214414" y="2945311"/>
            <a:ext cx="6744155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4400" b="1" dirty="0" err="1">
                <a:ln/>
                <a:solidFill>
                  <a:schemeClr val="accent3"/>
                </a:solidFill>
                <a:latin typeface="+mn-lt"/>
              </a:rPr>
              <a:t>Ďakujem</a:t>
            </a:r>
            <a:r>
              <a:rPr lang="cs-CZ" sz="4400" b="1" dirty="0">
                <a:ln/>
                <a:solidFill>
                  <a:schemeClr val="accent3"/>
                </a:solidFill>
                <a:latin typeface="+mn-lt"/>
              </a:rPr>
              <a:t> za </a:t>
            </a:r>
            <a:r>
              <a:rPr lang="cs-CZ" sz="4400" b="1" dirty="0" err="1">
                <a:ln/>
                <a:solidFill>
                  <a:schemeClr val="accent3"/>
                </a:solidFill>
                <a:latin typeface="+mn-lt"/>
              </a:rPr>
              <a:t>pozornosť</a:t>
            </a:r>
            <a:endParaRPr lang="cs-CZ" sz="4400" b="1" dirty="0">
              <a:ln/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" name="TextovéPole 2"/>
          <p:cNvSpPr txBox="1">
            <a:spLocks noChangeArrowheads="1"/>
          </p:cNvSpPr>
          <p:nvPr/>
        </p:nvSpPr>
        <p:spPr bwMode="auto">
          <a:xfrm>
            <a:off x="785813" y="5643563"/>
            <a:ext cx="542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sk-SK" altLang="sk-SK" sz="2800" b="1">
                <a:latin typeface="Georgia" panose="02040502050405020303" pitchFamily="18" charset="0"/>
              </a:rPr>
              <a:t>Autor: </a:t>
            </a:r>
            <a:r>
              <a:rPr lang="sk-SK" altLang="sk-SK" sz="2800">
                <a:latin typeface="Georgia" panose="02040502050405020303" pitchFamily="18" charset="0"/>
              </a:rPr>
              <a:t>Mgr. Martina Dzurová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99592" y="764704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>
                <a:solidFill>
                  <a:srgbClr val="663300"/>
                </a:solidFill>
              </a:rPr>
              <a:t>Vzťahy a operácie s množinami znázorňujeme </a:t>
            </a:r>
            <a:r>
              <a:rPr lang="sk-SK" sz="2000" b="1" dirty="0" smtClean="0">
                <a:solidFill>
                  <a:srgbClr val="663300"/>
                </a:solidFill>
              </a:rPr>
              <a:t>pomocou</a:t>
            </a:r>
            <a:endParaRPr lang="sk-SK" sz="2000" b="1" dirty="0" smtClean="0">
              <a:solidFill>
                <a:srgbClr val="663300"/>
              </a:solidFill>
            </a:endParaRPr>
          </a:p>
          <a:p>
            <a:pPr algn="ctr"/>
            <a:r>
              <a:rPr lang="sk-SK" sz="2000" b="1" dirty="0" smtClean="0">
                <a:solidFill>
                  <a:srgbClr val="663300"/>
                </a:solidFill>
              </a:rPr>
              <a:t> </a:t>
            </a:r>
            <a:r>
              <a:rPr lang="sk-SK" sz="2000" b="1" i="1" cap="all" dirty="0" err="1" smtClean="0">
                <a:solidFill>
                  <a:srgbClr val="C00000"/>
                </a:solidFill>
              </a:rPr>
              <a:t>Vennových</a:t>
            </a:r>
            <a:r>
              <a:rPr lang="sk-SK" sz="2000" b="1" i="1" cap="all" dirty="0" smtClean="0">
                <a:solidFill>
                  <a:srgbClr val="C00000"/>
                </a:solidFill>
              </a:rPr>
              <a:t> diagramov</a:t>
            </a:r>
            <a:r>
              <a:rPr lang="sk-SK" sz="2000" b="1" i="1" dirty="0" smtClean="0">
                <a:solidFill>
                  <a:srgbClr val="C00000"/>
                </a:solidFill>
              </a:rPr>
              <a:t>.</a:t>
            </a:r>
          </a:p>
          <a:p>
            <a:pPr algn="ctr"/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(V19. storočí ich predstavil anglický vedec a kňaz 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John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Venn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sk-SK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83568" y="213285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b="1" i="1" dirty="0" err="1" smtClean="0">
                <a:solidFill>
                  <a:srgbClr val="C00000"/>
                </a:solidFill>
              </a:rPr>
              <a:t>Vennove</a:t>
            </a:r>
            <a:r>
              <a:rPr lang="sk-SK" sz="2400" b="1" i="1" dirty="0" smtClean="0">
                <a:solidFill>
                  <a:srgbClr val="C00000"/>
                </a:solidFill>
              </a:rPr>
              <a:t> diagramy</a:t>
            </a:r>
            <a:r>
              <a:rPr lang="sk-SK" sz="2400" i="1" dirty="0" smtClean="0">
                <a:solidFill>
                  <a:srgbClr val="C00000"/>
                </a:solidFill>
              </a:rPr>
              <a:t> sú grafické priehradkové schémy. Znázorňujeme ich pomocou uzavretých čiar, ktoré vytvárajú pole diagramu.</a:t>
            </a:r>
            <a:endParaRPr lang="sk-SK" sz="2400" i="1" dirty="0">
              <a:solidFill>
                <a:srgbClr val="C00000"/>
              </a:solidFill>
            </a:endParaRPr>
          </a:p>
        </p:txBody>
      </p:sp>
      <p:grpSp>
        <p:nvGrpSpPr>
          <p:cNvPr id="9" name="Skupina 8"/>
          <p:cNvGrpSpPr/>
          <p:nvPr/>
        </p:nvGrpSpPr>
        <p:grpSpPr>
          <a:xfrm>
            <a:off x="1547664" y="4293096"/>
            <a:ext cx="2304256" cy="2016224"/>
            <a:chOff x="1475656" y="3861048"/>
            <a:chExt cx="2304256" cy="2016224"/>
          </a:xfrm>
        </p:grpSpPr>
        <p:sp>
          <p:nvSpPr>
            <p:cNvPr id="4" name="Ovál 3"/>
            <p:cNvSpPr/>
            <p:nvPr/>
          </p:nvSpPr>
          <p:spPr>
            <a:xfrm>
              <a:off x="1763688" y="4005064"/>
              <a:ext cx="2016224" cy="1872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5" name="BlokTextu 4"/>
            <p:cNvSpPr txBox="1"/>
            <p:nvPr/>
          </p:nvSpPr>
          <p:spPr>
            <a:xfrm>
              <a:off x="2555776" y="436510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chemeClr val="accent6"/>
                  </a:solidFill>
                </a:rPr>
                <a:t>a</a:t>
              </a:r>
              <a:endParaRPr lang="sk-SK" sz="2400" b="1" dirty="0">
                <a:solidFill>
                  <a:schemeClr val="accent6"/>
                </a:solidFill>
              </a:endParaRPr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3131840" y="472514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chemeClr val="accent6"/>
                  </a:solidFill>
                </a:rPr>
                <a:t>b</a:t>
              </a:r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2555776" y="5085184"/>
              <a:ext cx="351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1475656" y="386104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chemeClr val="accent6"/>
                  </a:solidFill>
                </a:rPr>
                <a:t>A</a:t>
              </a:r>
              <a:endParaRPr lang="sk-SK" sz="24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BlokTextu 9"/>
          <p:cNvSpPr txBox="1"/>
          <p:nvPr/>
        </p:nvSpPr>
        <p:spPr>
          <a:xfrm>
            <a:off x="611560" y="3501008"/>
            <a:ext cx="587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6600"/>
                </a:solidFill>
              </a:rPr>
              <a:t>PRÍKLADY VENNOVÝCH DIAGRAMOV:</a:t>
            </a:r>
            <a:endParaRPr lang="sk-SK" sz="2400" b="1" dirty="0">
              <a:solidFill>
                <a:srgbClr val="006600"/>
              </a:solidFill>
            </a:endParaRPr>
          </a:p>
        </p:txBody>
      </p:sp>
      <p:grpSp>
        <p:nvGrpSpPr>
          <p:cNvPr id="21" name="Skupina 20"/>
          <p:cNvGrpSpPr/>
          <p:nvPr/>
        </p:nvGrpSpPr>
        <p:grpSpPr>
          <a:xfrm>
            <a:off x="4788024" y="4509120"/>
            <a:ext cx="3412966" cy="1811110"/>
            <a:chOff x="4987636" y="4077072"/>
            <a:chExt cx="3412966" cy="1811110"/>
          </a:xfrm>
        </p:grpSpPr>
        <p:sp>
          <p:nvSpPr>
            <p:cNvPr id="11" name="Obdĺžnik 10"/>
            <p:cNvSpPr/>
            <p:nvPr/>
          </p:nvSpPr>
          <p:spPr>
            <a:xfrm>
              <a:off x="5004048" y="4221088"/>
              <a:ext cx="3024336" cy="1656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Voľná forma 11"/>
            <p:cNvSpPr/>
            <p:nvPr/>
          </p:nvSpPr>
          <p:spPr>
            <a:xfrm>
              <a:off x="4987636" y="4544291"/>
              <a:ext cx="997528" cy="1343891"/>
            </a:xfrm>
            <a:custGeom>
              <a:avLst/>
              <a:gdLst>
                <a:gd name="connsiteX0" fmla="*/ 0 w 997528"/>
                <a:gd name="connsiteY0" fmla="*/ 0 h 1343891"/>
                <a:gd name="connsiteX1" fmla="*/ 651164 w 997528"/>
                <a:gd name="connsiteY1" fmla="*/ 83127 h 1343891"/>
                <a:gd name="connsiteX2" fmla="*/ 886691 w 997528"/>
                <a:gd name="connsiteY2" fmla="*/ 443345 h 1343891"/>
                <a:gd name="connsiteX3" fmla="*/ 997528 w 997528"/>
                <a:gd name="connsiteY3" fmla="*/ 1343891 h 13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528" h="1343891">
                  <a:moveTo>
                    <a:pt x="0" y="0"/>
                  </a:moveTo>
                  <a:cubicBezTo>
                    <a:pt x="251691" y="4618"/>
                    <a:pt x="503382" y="9236"/>
                    <a:pt x="651164" y="83127"/>
                  </a:cubicBezTo>
                  <a:cubicBezTo>
                    <a:pt x="798946" y="157018"/>
                    <a:pt x="828964" y="233218"/>
                    <a:pt x="886691" y="443345"/>
                  </a:cubicBezTo>
                  <a:cubicBezTo>
                    <a:pt x="944418" y="653472"/>
                    <a:pt x="970973" y="998681"/>
                    <a:pt x="997528" y="1343891"/>
                  </a:cubicBezTo>
                </a:path>
              </a:pathLst>
            </a:cu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Voľná forma 12"/>
            <p:cNvSpPr/>
            <p:nvPr/>
          </p:nvSpPr>
          <p:spPr>
            <a:xfrm>
              <a:off x="5001491" y="5234709"/>
              <a:ext cx="2355273" cy="639618"/>
            </a:xfrm>
            <a:custGeom>
              <a:avLst/>
              <a:gdLst>
                <a:gd name="connsiteX0" fmla="*/ 0 w 2355273"/>
                <a:gd name="connsiteY0" fmla="*/ 30018 h 639618"/>
                <a:gd name="connsiteX1" fmla="*/ 1717964 w 2355273"/>
                <a:gd name="connsiteY1" fmla="*/ 30018 h 639618"/>
                <a:gd name="connsiteX2" fmla="*/ 2230582 w 2355273"/>
                <a:gd name="connsiteY2" fmla="*/ 210127 h 639618"/>
                <a:gd name="connsiteX3" fmla="*/ 2355273 w 2355273"/>
                <a:gd name="connsiteY3" fmla="*/ 639618 h 63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5273" h="639618">
                  <a:moveTo>
                    <a:pt x="0" y="30018"/>
                  </a:moveTo>
                  <a:cubicBezTo>
                    <a:pt x="673100" y="15009"/>
                    <a:pt x="1346200" y="0"/>
                    <a:pt x="1717964" y="30018"/>
                  </a:cubicBezTo>
                  <a:cubicBezTo>
                    <a:pt x="2089728" y="60036"/>
                    <a:pt x="2124364" y="108527"/>
                    <a:pt x="2230582" y="210127"/>
                  </a:cubicBezTo>
                  <a:cubicBezTo>
                    <a:pt x="2336800" y="311727"/>
                    <a:pt x="2346036" y="475672"/>
                    <a:pt x="2355273" y="639618"/>
                  </a:cubicBezTo>
                </a:path>
              </a:pathLst>
            </a:cu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BlokTextu 14"/>
            <p:cNvSpPr txBox="1"/>
            <p:nvPr/>
          </p:nvSpPr>
          <p:spPr>
            <a:xfrm>
              <a:off x="5724128" y="436510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chemeClr val="accent6"/>
                  </a:solidFill>
                </a:rPr>
                <a:t>X</a:t>
              </a:r>
              <a:endParaRPr lang="sk-SK" sz="2400" b="1" dirty="0">
                <a:solidFill>
                  <a:schemeClr val="accent6"/>
                </a:solidFill>
              </a:endParaRPr>
            </a:p>
          </p:txBody>
        </p:sp>
        <p:sp>
          <p:nvSpPr>
            <p:cNvPr id="16" name="BlokTextu 15"/>
            <p:cNvSpPr txBox="1"/>
            <p:nvPr/>
          </p:nvSpPr>
          <p:spPr>
            <a:xfrm>
              <a:off x="7092280" y="501317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chemeClr val="accent6"/>
                  </a:solidFill>
                </a:rPr>
                <a:t>Y</a:t>
              </a:r>
            </a:p>
          </p:txBody>
        </p:sp>
        <p:sp>
          <p:nvSpPr>
            <p:cNvPr id="17" name="BlokTextu 16"/>
            <p:cNvSpPr txBox="1"/>
            <p:nvPr/>
          </p:nvSpPr>
          <p:spPr>
            <a:xfrm>
              <a:off x="5076056" y="472514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5508104" y="48691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6372200" y="537321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chemeClr val="accent6"/>
                  </a:solidFill>
                </a:rPr>
                <a:t>3</a:t>
              </a: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8028384" y="4077072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chemeClr val="accent6"/>
                  </a:solidFill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962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14313" y="208440"/>
            <a:ext cx="82867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0850" indent="-450850" fontAlgn="auto"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  <a:defRPr/>
            </a:pPr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VZŤAHY medzi množinami:</a:t>
            </a:r>
            <a:endParaRPr lang="sk-SK" sz="2800" b="1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grpSp>
        <p:nvGrpSpPr>
          <p:cNvPr id="2" name="Skupina 9"/>
          <p:cNvGrpSpPr>
            <a:grpSpLocks/>
          </p:cNvGrpSpPr>
          <p:nvPr/>
        </p:nvGrpSpPr>
        <p:grpSpPr bwMode="auto">
          <a:xfrm>
            <a:off x="756757" y="5589240"/>
            <a:ext cx="7631668" cy="954088"/>
            <a:chOff x="785787" y="1643050"/>
            <a:chExt cx="7631721" cy="954107"/>
          </a:xfrm>
        </p:grpSpPr>
        <p:sp>
          <p:nvSpPr>
            <p:cNvPr id="6" name="TextovéPole 5"/>
            <p:cNvSpPr txBox="1"/>
            <p:nvPr/>
          </p:nvSpPr>
          <p:spPr>
            <a:xfrm>
              <a:off x="785787" y="1643050"/>
              <a:ext cx="7631721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14350" indent="-5143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k-SK" sz="2800" i="1" dirty="0">
                  <a:solidFill>
                    <a:srgbClr val="00B050"/>
                  </a:solidFill>
                  <a:latin typeface="Georgia" pitchFamily="18" charset="0"/>
                </a:rPr>
                <a:t>PR.: </a:t>
              </a:r>
              <a:r>
                <a:rPr lang="en-US" sz="2800" dirty="0">
                  <a:latin typeface="+mj-lt"/>
                </a:rPr>
                <a:t>{1,2}</a:t>
              </a:r>
              <a:r>
                <a:rPr lang="sk-SK" sz="2800" dirty="0">
                  <a:latin typeface="+mj-lt"/>
                </a:rPr>
                <a:t>  </a:t>
              </a:r>
              <a:r>
                <a:rPr lang="en-US" sz="2800" dirty="0">
                  <a:latin typeface="+mj-lt"/>
                </a:rPr>
                <a:t>{1,2</a:t>
              </a:r>
              <a:r>
                <a:rPr lang="sk-SK" sz="2800" dirty="0">
                  <a:latin typeface="+mj-lt"/>
                </a:rPr>
                <a:t>,3,4</a:t>
              </a:r>
              <a:r>
                <a:rPr lang="en-US" sz="2800" dirty="0">
                  <a:latin typeface="+mj-lt"/>
                </a:rPr>
                <a:t>}</a:t>
              </a:r>
              <a:endParaRPr lang="sk-SK" sz="2800" dirty="0">
                <a:latin typeface="+mj-lt"/>
              </a:endParaRPr>
            </a:p>
            <a:p>
              <a:pPr marL="514350" indent="-5143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k-SK" sz="2800" dirty="0">
                  <a:latin typeface="+mj-lt"/>
                </a:rPr>
                <a:t>	   </a:t>
              </a:r>
              <a:r>
                <a:rPr lang="sk-SK" sz="2000" i="1" dirty="0">
                  <a:latin typeface="+mj-lt"/>
                </a:rPr>
                <a:t>uveďte ďalšie príklady podmnožín </a:t>
              </a:r>
            </a:p>
          </p:txBody>
        </p:sp>
        <p:sp>
          <p:nvSpPr>
            <p:cNvPr id="7" name="Volný tvar 6"/>
            <p:cNvSpPr/>
            <p:nvPr/>
          </p:nvSpPr>
          <p:spPr>
            <a:xfrm>
              <a:off x="2428859" y="1857367"/>
              <a:ext cx="142876" cy="142878"/>
            </a:xfrm>
            <a:custGeom>
              <a:avLst/>
              <a:gdLst>
                <a:gd name="connsiteX0" fmla="*/ 214314 w 214314"/>
                <a:gd name="connsiteY0" fmla="*/ 285752 h 285752"/>
                <a:gd name="connsiteX1" fmla="*/ 196517 w 214314"/>
                <a:gd name="connsiteY1" fmla="*/ 285690 h 285752"/>
                <a:gd name="connsiteX2" fmla="*/ 0 w 214314"/>
                <a:gd name="connsiteY2" fmla="*/ 267892 h 285752"/>
                <a:gd name="connsiteX3" fmla="*/ 0 w 214314"/>
                <a:gd name="connsiteY3" fmla="*/ 17859 h 285752"/>
                <a:gd name="connsiteX4" fmla="*/ 196517 w 214314"/>
                <a:gd name="connsiteY4" fmla="*/ 62 h 285752"/>
                <a:gd name="connsiteX5" fmla="*/ 214314 w 214314"/>
                <a:gd name="connsiteY5" fmla="*/ 0 h 285752"/>
                <a:gd name="connsiteX6" fmla="*/ 214314 w 214314"/>
                <a:gd name="connsiteY6" fmla="*/ 285752 h 285752"/>
                <a:gd name="connsiteX0" fmla="*/ 214314 w 214314"/>
                <a:gd name="connsiteY0" fmla="*/ 285752 h 285752"/>
                <a:gd name="connsiteX1" fmla="*/ 196517 w 214314"/>
                <a:gd name="connsiteY1" fmla="*/ 285690 h 285752"/>
                <a:gd name="connsiteX2" fmla="*/ 0 w 214314"/>
                <a:gd name="connsiteY2" fmla="*/ 267892 h 285752"/>
                <a:gd name="connsiteX3" fmla="*/ 0 w 214314"/>
                <a:gd name="connsiteY3" fmla="*/ 17859 h 285752"/>
                <a:gd name="connsiteX4" fmla="*/ 196517 w 214314"/>
                <a:gd name="connsiteY4" fmla="*/ 62 h 285752"/>
                <a:gd name="connsiteX5" fmla="*/ 214314 w 214314"/>
                <a:gd name="connsiteY5" fmla="*/ 0 h 28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14" h="285752" stroke="0" extrusionOk="0">
                  <a:moveTo>
                    <a:pt x="214314" y="285752"/>
                  </a:moveTo>
                  <a:lnTo>
                    <a:pt x="196517" y="285690"/>
                  </a:lnTo>
                  <a:cubicBezTo>
                    <a:pt x="85438" y="284919"/>
                    <a:pt x="-1" y="277181"/>
                    <a:pt x="0" y="267892"/>
                  </a:cubicBezTo>
                  <a:lnTo>
                    <a:pt x="0" y="17859"/>
                  </a:lnTo>
                  <a:cubicBezTo>
                    <a:pt x="2" y="8571"/>
                    <a:pt x="85440" y="833"/>
                    <a:pt x="196517" y="62"/>
                  </a:cubicBezTo>
                  <a:lnTo>
                    <a:pt x="214314" y="0"/>
                  </a:lnTo>
                  <a:lnTo>
                    <a:pt x="214314" y="285752"/>
                  </a:lnTo>
                  <a:close/>
                </a:path>
                <a:path w="214314" h="285752" fill="none">
                  <a:moveTo>
                    <a:pt x="214314" y="285752"/>
                  </a:moveTo>
                  <a:lnTo>
                    <a:pt x="196517" y="285690"/>
                  </a:lnTo>
                  <a:cubicBezTo>
                    <a:pt x="85438" y="284919"/>
                    <a:pt x="-1" y="277181"/>
                    <a:pt x="0" y="267892"/>
                  </a:cubicBezTo>
                  <a:lnTo>
                    <a:pt x="0" y="17859"/>
                  </a:lnTo>
                  <a:cubicBezTo>
                    <a:pt x="2" y="8571"/>
                    <a:pt x="85440" y="833"/>
                    <a:pt x="196517" y="62"/>
                  </a:cubicBezTo>
                  <a:lnTo>
                    <a:pt x="214314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 sz="2800"/>
            </a:p>
          </p:txBody>
        </p:sp>
      </p:grpSp>
      <p:grpSp>
        <p:nvGrpSpPr>
          <p:cNvPr id="3" name="Skupina 8"/>
          <p:cNvGrpSpPr>
            <a:grpSpLocks/>
          </p:cNvGrpSpPr>
          <p:nvPr/>
        </p:nvGrpSpPr>
        <p:grpSpPr bwMode="auto">
          <a:xfrm>
            <a:off x="214313" y="903288"/>
            <a:ext cx="8429625" cy="1384995"/>
            <a:chOff x="214282" y="760381"/>
            <a:chExt cx="8429684" cy="1385024"/>
          </a:xfrm>
        </p:grpSpPr>
        <p:sp>
          <p:nvSpPr>
            <p:cNvPr id="5" name="TextovéPole 4"/>
            <p:cNvSpPr txBox="1"/>
            <p:nvPr/>
          </p:nvSpPr>
          <p:spPr>
            <a:xfrm>
              <a:off x="214282" y="760381"/>
              <a:ext cx="8429684" cy="13850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514350" indent="-514350" fontAlgn="auto">
                <a:spcBef>
                  <a:spcPts val="0"/>
                </a:spcBef>
                <a:spcAft>
                  <a:spcPts val="0"/>
                </a:spcAft>
                <a:buFontTx/>
                <a:buAutoNum type="arabicPeriod"/>
                <a:defRPr/>
              </a:pPr>
              <a:r>
                <a:rPr lang="sk-SK" sz="2800" dirty="0">
                  <a:latin typeface="Georgia" pitchFamily="18" charset="0"/>
                </a:rPr>
                <a:t>Množina </a:t>
              </a:r>
              <a:r>
                <a:rPr lang="sk-SK" sz="28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A je podmnožinou množiny B </a:t>
              </a:r>
              <a:r>
                <a:rPr lang="sk-SK" sz="2800" b="1" dirty="0">
                  <a:solidFill>
                    <a:srgbClr val="C00000"/>
                  </a:solidFill>
                  <a:latin typeface="Georgia" pitchFamily="18" charset="0"/>
                </a:rPr>
                <a:t>(A    B)</a:t>
              </a:r>
              <a:r>
                <a:rPr lang="sk-SK" sz="2800" dirty="0">
                  <a:latin typeface="Georgia" pitchFamily="18" charset="0"/>
                </a:rPr>
                <a:t>, ak každý prvok množ</a:t>
              </a:r>
              <a:r>
                <a:rPr lang="en-US" sz="2800" dirty="0">
                  <a:latin typeface="Georgia" pitchFamily="18" charset="0"/>
                </a:rPr>
                <a:t>.</a:t>
              </a:r>
              <a:r>
                <a:rPr lang="sk-SK" sz="2800" dirty="0">
                  <a:latin typeface="Georgia" pitchFamily="18" charset="0"/>
                </a:rPr>
                <a:t> A je aj prvkom množiny B</a:t>
              </a:r>
              <a:r>
                <a:rPr lang="sk-SK" sz="2800" dirty="0" smtClean="0">
                  <a:latin typeface="Georgia" pitchFamily="18" charset="0"/>
                </a:rPr>
                <a:t>.</a:t>
              </a:r>
            </a:p>
            <a:p>
              <a:pPr marL="1160463" indent="-116046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k-SK" sz="2800" dirty="0" smtClean="0">
                  <a:latin typeface="Georgia" pitchFamily="18" charset="0"/>
                </a:rPr>
                <a:t>	</a:t>
              </a:r>
              <a:r>
                <a:rPr lang="sk-SK" sz="2000" dirty="0" smtClean="0">
                  <a:latin typeface="Georgia" pitchFamily="18" charset="0"/>
                </a:rPr>
                <a:t>Pozn.: Potom hovoríme, že </a:t>
              </a:r>
              <a:r>
                <a:rPr lang="sk-SK" sz="2000" dirty="0" smtClean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B je </a:t>
              </a:r>
              <a:r>
                <a:rPr lang="sk-SK" sz="2000" dirty="0" err="1" smtClean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nadmnožinou</a:t>
              </a:r>
              <a:r>
                <a:rPr lang="sk-SK" sz="2000" dirty="0" smtClean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 množiny A.</a:t>
              </a:r>
              <a:endParaRPr lang="sk-SK" sz="20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</p:txBody>
        </p:sp>
        <p:sp>
          <p:nvSpPr>
            <p:cNvPr id="8" name="Volný tvar 7"/>
            <p:cNvSpPr/>
            <p:nvPr/>
          </p:nvSpPr>
          <p:spPr>
            <a:xfrm>
              <a:off x="7500958" y="928660"/>
              <a:ext cx="142876" cy="142878"/>
            </a:xfrm>
            <a:custGeom>
              <a:avLst/>
              <a:gdLst>
                <a:gd name="connsiteX0" fmla="*/ 214314 w 214314"/>
                <a:gd name="connsiteY0" fmla="*/ 285752 h 285752"/>
                <a:gd name="connsiteX1" fmla="*/ 196517 w 214314"/>
                <a:gd name="connsiteY1" fmla="*/ 285690 h 285752"/>
                <a:gd name="connsiteX2" fmla="*/ 0 w 214314"/>
                <a:gd name="connsiteY2" fmla="*/ 267892 h 285752"/>
                <a:gd name="connsiteX3" fmla="*/ 0 w 214314"/>
                <a:gd name="connsiteY3" fmla="*/ 17859 h 285752"/>
                <a:gd name="connsiteX4" fmla="*/ 196517 w 214314"/>
                <a:gd name="connsiteY4" fmla="*/ 62 h 285752"/>
                <a:gd name="connsiteX5" fmla="*/ 214314 w 214314"/>
                <a:gd name="connsiteY5" fmla="*/ 0 h 285752"/>
                <a:gd name="connsiteX6" fmla="*/ 214314 w 214314"/>
                <a:gd name="connsiteY6" fmla="*/ 285752 h 285752"/>
                <a:gd name="connsiteX0" fmla="*/ 214314 w 214314"/>
                <a:gd name="connsiteY0" fmla="*/ 285752 h 285752"/>
                <a:gd name="connsiteX1" fmla="*/ 196517 w 214314"/>
                <a:gd name="connsiteY1" fmla="*/ 285690 h 285752"/>
                <a:gd name="connsiteX2" fmla="*/ 0 w 214314"/>
                <a:gd name="connsiteY2" fmla="*/ 267892 h 285752"/>
                <a:gd name="connsiteX3" fmla="*/ 0 w 214314"/>
                <a:gd name="connsiteY3" fmla="*/ 17859 h 285752"/>
                <a:gd name="connsiteX4" fmla="*/ 196517 w 214314"/>
                <a:gd name="connsiteY4" fmla="*/ 62 h 285752"/>
                <a:gd name="connsiteX5" fmla="*/ 214314 w 214314"/>
                <a:gd name="connsiteY5" fmla="*/ 0 h 28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14" h="285752" stroke="0" extrusionOk="0">
                  <a:moveTo>
                    <a:pt x="214314" y="285752"/>
                  </a:moveTo>
                  <a:lnTo>
                    <a:pt x="196517" y="285690"/>
                  </a:lnTo>
                  <a:cubicBezTo>
                    <a:pt x="85438" y="284919"/>
                    <a:pt x="-1" y="277181"/>
                    <a:pt x="0" y="267892"/>
                  </a:cubicBezTo>
                  <a:lnTo>
                    <a:pt x="0" y="17859"/>
                  </a:lnTo>
                  <a:cubicBezTo>
                    <a:pt x="2" y="8571"/>
                    <a:pt x="85440" y="833"/>
                    <a:pt x="196517" y="62"/>
                  </a:cubicBezTo>
                  <a:lnTo>
                    <a:pt x="214314" y="0"/>
                  </a:lnTo>
                  <a:lnTo>
                    <a:pt x="214314" y="285752"/>
                  </a:lnTo>
                  <a:close/>
                </a:path>
                <a:path w="214314" h="285752" fill="none">
                  <a:moveTo>
                    <a:pt x="214314" y="285752"/>
                  </a:moveTo>
                  <a:lnTo>
                    <a:pt x="196517" y="285690"/>
                  </a:lnTo>
                  <a:cubicBezTo>
                    <a:pt x="85438" y="284919"/>
                    <a:pt x="-1" y="277181"/>
                    <a:pt x="0" y="267892"/>
                  </a:cubicBezTo>
                  <a:lnTo>
                    <a:pt x="0" y="17859"/>
                  </a:lnTo>
                  <a:cubicBezTo>
                    <a:pt x="2" y="8571"/>
                    <a:pt x="85440" y="833"/>
                    <a:pt x="196517" y="62"/>
                  </a:cubicBezTo>
                  <a:lnTo>
                    <a:pt x="214314" y="0"/>
                  </a:ln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sk-SK" altLang="sk-SK">
              <a:latin typeface="Arial" panose="020B0604020202020204" pitchFamily="34" charset="0"/>
            </a:endParaRPr>
          </a:p>
        </p:txBody>
      </p:sp>
      <p:grpSp>
        <p:nvGrpSpPr>
          <p:cNvPr id="9" name="Skupina 27"/>
          <p:cNvGrpSpPr>
            <a:grpSpLocks/>
          </p:cNvGrpSpPr>
          <p:nvPr/>
        </p:nvGrpSpPr>
        <p:grpSpPr bwMode="auto">
          <a:xfrm>
            <a:off x="2076445" y="3706466"/>
            <a:ext cx="4857750" cy="1500187"/>
            <a:chOff x="2500298" y="2071678"/>
            <a:chExt cx="4857784" cy="1500198"/>
          </a:xfrm>
        </p:grpSpPr>
        <p:grpSp>
          <p:nvGrpSpPr>
            <p:cNvPr id="11271" name="Skupina 17"/>
            <p:cNvGrpSpPr>
              <a:grpSpLocks/>
            </p:cNvGrpSpPr>
            <p:nvPr/>
          </p:nvGrpSpPr>
          <p:grpSpPr bwMode="auto">
            <a:xfrm>
              <a:off x="3214678" y="2071678"/>
              <a:ext cx="4143404" cy="1500198"/>
              <a:chOff x="3214678" y="1357298"/>
              <a:chExt cx="4143404" cy="1500198"/>
            </a:xfrm>
          </p:grpSpPr>
          <p:sp>
            <p:nvSpPr>
              <p:cNvPr id="19" name="Elipsa 18"/>
              <p:cNvSpPr/>
              <p:nvPr/>
            </p:nvSpPr>
            <p:spPr>
              <a:xfrm>
                <a:off x="3214678" y="1357298"/>
                <a:ext cx="3357586" cy="150019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k-SK"/>
              </a:p>
            </p:txBody>
          </p:sp>
          <p:sp>
            <p:nvSpPr>
              <p:cNvPr id="20" name="Elipsa 19"/>
              <p:cNvSpPr/>
              <p:nvPr/>
            </p:nvSpPr>
            <p:spPr>
              <a:xfrm>
                <a:off x="3357554" y="1643050"/>
                <a:ext cx="1714512" cy="1071570"/>
              </a:xfrm>
              <a:prstGeom prst="ellips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k-SK"/>
              </a:p>
            </p:txBody>
          </p:sp>
          <p:sp>
            <p:nvSpPr>
              <p:cNvPr id="23" name="Čárový popisek 1 22"/>
              <p:cNvSpPr/>
              <p:nvPr/>
            </p:nvSpPr>
            <p:spPr>
              <a:xfrm>
                <a:off x="6786578" y="1428736"/>
                <a:ext cx="500065" cy="500067"/>
              </a:xfrm>
              <a:prstGeom prst="borderCallout1">
                <a:avLst>
                  <a:gd name="adj1" fmla="val 46041"/>
                  <a:gd name="adj2" fmla="val -2874"/>
                  <a:gd name="adj3" fmla="val 66104"/>
                  <a:gd name="adj4" fmla="val -7927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k-SK"/>
              </a:p>
            </p:txBody>
          </p:sp>
          <p:sp>
            <p:nvSpPr>
              <p:cNvPr id="11281" name="TextovéPole 23"/>
              <p:cNvSpPr txBox="1">
                <a:spLocks noChangeArrowheads="1"/>
              </p:cNvSpPr>
              <p:nvPr/>
            </p:nvSpPr>
            <p:spPr bwMode="auto">
              <a:xfrm>
                <a:off x="6786578" y="1357298"/>
                <a:ext cx="57150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r>
                  <a:rPr lang="en-US" altLang="sk-SK" sz="3200" b="1">
                    <a:latin typeface="Georgia" panose="02040502050405020303" pitchFamily="18" charset="0"/>
                  </a:rPr>
                  <a:t>B</a:t>
                </a:r>
                <a:endParaRPr lang="sk-SK" altLang="sk-SK" sz="3200" b="1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26" name="Čárový popisek 1 25"/>
            <p:cNvSpPr/>
            <p:nvPr/>
          </p:nvSpPr>
          <p:spPr>
            <a:xfrm>
              <a:off x="2500298" y="2214554"/>
              <a:ext cx="500065" cy="500066"/>
            </a:xfrm>
            <a:prstGeom prst="borderCallout1">
              <a:avLst>
                <a:gd name="adj1" fmla="val 97896"/>
                <a:gd name="adj2" fmla="val 100835"/>
                <a:gd name="adj3" fmla="val 139792"/>
                <a:gd name="adj4" fmla="val 17181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/>
            </a:p>
          </p:txBody>
        </p:sp>
        <p:sp>
          <p:nvSpPr>
            <p:cNvPr id="11273" name="TextovéPole 26"/>
            <p:cNvSpPr txBox="1">
              <a:spLocks noChangeArrowheads="1"/>
            </p:cNvSpPr>
            <p:nvPr/>
          </p:nvSpPr>
          <p:spPr bwMode="auto">
            <a:xfrm>
              <a:off x="2500298" y="2143116"/>
              <a:ext cx="3571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r>
                <a:rPr lang="en-US" altLang="sk-SK" sz="3200" b="1">
                  <a:latin typeface="Georgia" panose="02040502050405020303" pitchFamily="18" charset="0"/>
                </a:rPr>
                <a:t>A</a:t>
              </a:r>
              <a:endParaRPr lang="sk-SK" altLang="sk-SK" sz="3200" b="1">
                <a:latin typeface="Georgia" panose="02040502050405020303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4"/>
              <p:cNvSpPr txBox="1">
                <a:spLocks noChangeArrowheads="1"/>
              </p:cNvSpPr>
              <p:nvPr/>
            </p:nvSpPr>
            <p:spPr bwMode="auto">
              <a:xfrm>
                <a:off x="688968" y="2358683"/>
                <a:ext cx="7561263" cy="888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None/>
                </a:pPr>
                <a:r>
                  <a:rPr lang="sk-SK" altLang="sk-SK" sz="4000" b="1" dirty="0" smtClean="0">
                    <a:solidFill>
                      <a:schemeClr val="hlink"/>
                    </a:solidFill>
                  </a:rPr>
                  <a:t>A</a:t>
                </a:r>
                <a:r>
                  <a:rPr lang="sk-SK" altLang="sk-SK" sz="4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sk-SK" sz="4000" b="1" dirty="0" smtClean="0">
                    <a:solidFill>
                      <a:schemeClr val="accent1">
                        <a:lumMod val="75000"/>
                      </a:schemeClr>
                    </a:solidFill>
                    <a:latin typeface="Georgia" pitchFamily="18" charset="0"/>
                  </a:rPr>
                  <a:t> </a:t>
                </a:r>
                <a:r>
                  <a:rPr lang="sk-SK" altLang="sk-SK" sz="4000" b="1" dirty="0" smtClean="0">
                    <a:solidFill>
                      <a:schemeClr val="hlink"/>
                    </a:solidFill>
                  </a:rPr>
                  <a:t>B</a:t>
                </a:r>
                <a:r>
                  <a:rPr lang="sk-SK" altLang="sk-SK" b="1" dirty="0" smtClean="0">
                    <a:solidFill>
                      <a:schemeClr val="hlink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sk-SK" altLang="sk-SK" sz="4000" b="1" i="1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/>
                    </m:groupChr>
                    <m:r>
                      <m:rPr>
                        <m:nor/>
                      </m:rPr>
                      <a:rPr lang="en-US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</m:t>
                    </m: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H</m:t>
                    </m: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; </m:t>
                    </m: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</m:t>
                    </m: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sk-SK" altLang="sk-SK" sz="4000" b="1" i="0" dirty="0" smtClean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sk-SK" altLang="sk-SK" sz="4000" b="1" i="1" dirty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/>
                    </m:groupCh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</m:t>
                    </m: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sk-SK" sz="4000" b="1" dirty="0">
                        <a:solidFill>
                          <a:schemeClr val="hlink"/>
                        </a:solidFill>
                        <a:cs typeface="Tahoma" panose="020B0604030504040204" pitchFamily="34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endParaRPr lang="en-US" altLang="sk-SK" sz="4000" b="1" dirty="0">
                  <a:solidFill>
                    <a:schemeClr val="hlink"/>
                  </a:solidFill>
                  <a:cs typeface="Tahoma" panose="020B060403050404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968" y="2358683"/>
                <a:ext cx="7561263" cy="888641"/>
              </a:xfrm>
              <a:prstGeom prst="rect">
                <a:avLst/>
              </a:prstGeom>
              <a:blipFill>
                <a:blip r:embed="rId3"/>
                <a:stretch>
                  <a:fillRect l="-2823" t="-13699" b="-68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Volný tvar 7"/>
          <p:cNvSpPr/>
          <p:nvPr/>
        </p:nvSpPr>
        <p:spPr bwMode="auto">
          <a:xfrm>
            <a:off x="1187624" y="2638053"/>
            <a:ext cx="142875" cy="142875"/>
          </a:xfrm>
          <a:custGeom>
            <a:avLst/>
            <a:gdLst>
              <a:gd name="connsiteX0" fmla="*/ 214314 w 214314"/>
              <a:gd name="connsiteY0" fmla="*/ 285752 h 285752"/>
              <a:gd name="connsiteX1" fmla="*/ 196517 w 214314"/>
              <a:gd name="connsiteY1" fmla="*/ 285690 h 285752"/>
              <a:gd name="connsiteX2" fmla="*/ 0 w 214314"/>
              <a:gd name="connsiteY2" fmla="*/ 267892 h 285752"/>
              <a:gd name="connsiteX3" fmla="*/ 0 w 214314"/>
              <a:gd name="connsiteY3" fmla="*/ 17859 h 285752"/>
              <a:gd name="connsiteX4" fmla="*/ 196517 w 214314"/>
              <a:gd name="connsiteY4" fmla="*/ 62 h 285752"/>
              <a:gd name="connsiteX5" fmla="*/ 214314 w 214314"/>
              <a:gd name="connsiteY5" fmla="*/ 0 h 285752"/>
              <a:gd name="connsiteX6" fmla="*/ 214314 w 214314"/>
              <a:gd name="connsiteY6" fmla="*/ 285752 h 285752"/>
              <a:gd name="connsiteX0" fmla="*/ 214314 w 214314"/>
              <a:gd name="connsiteY0" fmla="*/ 285752 h 285752"/>
              <a:gd name="connsiteX1" fmla="*/ 196517 w 214314"/>
              <a:gd name="connsiteY1" fmla="*/ 285690 h 285752"/>
              <a:gd name="connsiteX2" fmla="*/ 0 w 214314"/>
              <a:gd name="connsiteY2" fmla="*/ 267892 h 285752"/>
              <a:gd name="connsiteX3" fmla="*/ 0 w 214314"/>
              <a:gd name="connsiteY3" fmla="*/ 17859 h 285752"/>
              <a:gd name="connsiteX4" fmla="*/ 196517 w 214314"/>
              <a:gd name="connsiteY4" fmla="*/ 62 h 285752"/>
              <a:gd name="connsiteX5" fmla="*/ 214314 w 214314"/>
              <a:gd name="connsiteY5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314" h="285752" stroke="0" extrusionOk="0">
                <a:moveTo>
                  <a:pt x="214314" y="285752"/>
                </a:moveTo>
                <a:lnTo>
                  <a:pt x="196517" y="285690"/>
                </a:lnTo>
                <a:cubicBezTo>
                  <a:pt x="85438" y="284919"/>
                  <a:pt x="-1" y="277181"/>
                  <a:pt x="0" y="267892"/>
                </a:cubicBezTo>
                <a:lnTo>
                  <a:pt x="0" y="17859"/>
                </a:lnTo>
                <a:cubicBezTo>
                  <a:pt x="2" y="8571"/>
                  <a:pt x="85440" y="833"/>
                  <a:pt x="196517" y="62"/>
                </a:cubicBezTo>
                <a:lnTo>
                  <a:pt x="214314" y="0"/>
                </a:lnTo>
                <a:lnTo>
                  <a:pt x="214314" y="285752"/>
                </a:lnTo>
                <a:close/>
              </a:path>
              <a:path w="214314" h="285752" fill="none">
                <a:moveTo>
                  <a:pt x="214314" y="285752"/>
                </a:moveTo>
                <a:lnTo>
                  <a:pt x="196517" y="285690"/>
                </a:lnTo>
                <a:cubicBezTo>
                  <a:pt x="85438" y="284919"/>
                  <a:pt x="-1" y="277181"/>
                  <a:pt x="0" y="267892"/>
                </a:cubicBezTo>
                <a:lnTo>
                  <a:pt x="0" y="17859"/>
                </a:lnTo>
                <a:cubicBezTo>
                  <a:pt x="2" y="8571"/>
                  <a:pt x="85440" y="833"/>
                  <a:pt x="196517" y="62"/>
                </a:cubicBezTo>
                <a:lnTo>
                  <a:pt x="214314" y="0"/>
                </a:ln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644166" y="3328491"/>
            <a:ext cx="5650868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7427913" y="3273249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/>
              <a:t>H</a:t>
            </a:r>
            <a:endParaRPr lang="cs-CZ" altLang="sk-SK" sz="2400" b="1" dirty="0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915745" y="5446128"/>
            <a:ext cx="15121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200" b="1" dirty="0" err="1" smtClean="0"/>
              <a:t>Vennov</a:t>
            </a:r>
            <a:r>
              <a:rPr lang="sk-SK" altLang="sk-SK" sz="1200" b="1" dirty="0" smtClean="0"/>
              <a:t> diagram</a:t>
            </a:r>
            <a:endParaRPr lang="cs-CZ" altLang="sk-SK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véPole 10"/>
          <p:cNvSpPr txBox="1"/>
          <p:nvPr/>
        </p:nvSpPr>
        <p:spPr>
          <a:xfrm>
            <a:off x="214313" y="214313"/>
            <a:ext cx="8429625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0850" indent="-4508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>
                <a:latin typeface="Georgia" pitchFamily="18" charset="0"/>
              </a:rPr>
              <a:t>2. Množina </a:t>
            </a:r>
            <a:r>
              <a:rPr lang="sk-SK" sz="28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A sa rovná množine B </a:t>
            </a:r>
            <a:r>
              <a:rPr lang="sk-SK" sz="2800" b="1" dirty="0">
                <a:solidFill>
                  <a:schemeClr val="accent3"/>
                </a:solidFill>
                <a:latin typeface="Georgia" pitchFamily="18" charset="0"/>
              </a:rPr>
              <a:t>(A=B)</a:t>
            </a:r>
            <a:r>
              <a:rPr lang="sk-SK" sz="2800" dirty="0">
                <a:latin typeface="Georgia" pitchFamily="18" charset="0"/>
              </a:rPr>
              <a:t>, ak obsahuje tie isté prvky.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endParaRPr lang="sk-SK" altLang="sk-SK">
              <a:latin typeface="Arial" panose="020B0604020202020204" pitchFamily="34" charset="0"/>
            </a:endParaRPr>
          </a:p>
        </p:txBody>
      </p:sp>
      <p:grpSp>
        <p:nvGrpSpPr>
          <p:cNvPr id="2" name="Skupina 25"/>
          <p:cNvGrpSpPr>
            <a:grpSpLocks/>
          </p:cNvGrpSpPr>
          <p:nvPr/>
        </p:nvGrpSpPr>
        <p:grpSpPr bwMode="auto">
          <a:xfrm>
            <a:off x="379637" y="4976265"/>
            <a:ext cx="8429625" cy="1881735"/>
            <a:chOff x="379578" y="3714848"/>
            <a:chExt cx="8429684" cy="1999919"/>
          </a:xfrm>
        </p:grpSpPr>
        <p:sp>
          <p:nvSpPr>
            <p:cNvPr id="12305" name="TextovéPole 11"/>
            <p:cNvSpPr txBox="1">
              <a:spLocks noChangeArrowheads="1"/>
            </p:cNvSpPr>
            <p:nvPr/>
          </p:nvSpPr>
          <p:spPr bwMode="auto">
            <a:xfrm>
              <a:off x="379578" y="3714848"/>
              <a:ext cx="84296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0850" indent="-450850"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r>
                <a:rPr lang="sk-SK" altLang="sk-SK" sz="2800" i="1" dirty="0">
                  <a:solidFill>
                    <a:srgbClr val="00B050"/>
                  </a:solidFill>
                  <a:latin typeface="Georgia" panose="02040502050405020303" pitchFamily="18" charset="0"/>
                </a:rPr>
                <a:t>PR.: </a:t>
              </a:r>
              <a:r>
                <a:rPr lang="sk-SK" altLang="sk-SK" sz="2800" dirty="0">
                  <a:latin typeface="Georgia" panose="02040502050405020303" pitchFamily="18" charset="0"/>
                </a:rPr>
                <a:t>Ktoré z uvedených množín sa rovnajú?</a:t>
              </a:r>
            </a:p>
          </p:txBody>
        </p:sp>
        <p:grpSp>
          <p:nvGrpSpPr>
            <p:cNvPr id="12306" name="Skupina 20"/>
            <p:cNvGrpSpPr>
              <a:grpSpLocks/>
            </p:cNvGrpSpPr>
            <p:nvPr/>
          </p:nvGrpSpPr>
          <p:grpSpPr bwMode="auto">
            <a:xfrm>
              <a:off x="560957" y="4253664"/>
              <a:ext cx="7362320" cy="1461103"/>
              <a:chOff x="560957" y="4039350"/>
              <a:chExt cx="7362320" cy="1461103"/>
            </a:xfrm>
          </p:grpSpPr>
          <p:pic>
            <p:nvPicPr>
              <p:cNvPr id="12307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98" y="4039350"/>
                <a:ext cx="3286148" cy="55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08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957" y="4491161"/>
                <a:ext cx="3286148" cy="5996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09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98" y="5017329"/>
                <a:ext cx="2071701" cy="48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10" name="Picture 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4420" y="4079153"/>
                <a:ext cx="3143272" cy="473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11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7129" y="4546251"/>
                <a:ext cx="3286148" cy="489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" name="Skupina 17"/>
          <p:cNvGrpSpPr>
            <a:grpSpLocks/>
          </p:cNvGrpSpPr>
          <p:nvPr/>
        </p:nvGrpSpPr>
        <p:grpSpPr bwMode="auto">
          <a:xfrm>
            <a:off x="1927948" y="2631014"/>
            <a:ext cx="4087831" cy="1730698"/>
            <a:chOff x="3124672" y="2079000"/>
            <a:chExt cx="3447592" cy="1444243"/>
          </a:xfrm>
        </p:grpSpPr>
        <p:grpSp>
          <p:nvGrpSpPr>
            <p:cNvPr id="12294" name="Skupina 17"/>
            <p:cNvGrpSpPr>
              <a:grpSpLocks/>
            </p:cNvGrpSpPr>
            <p:nvPr/>
          </p:nvGrpSpPr>
          <p:grpSpPr bwMode="auto">
            <a:xfrm>
              <a:off x="4018550" y="2079000"/>
              <a:ext cx="2553714" cy="1444243"/>
              <a:chOff x="4018550" y="1364620"/>
              <a:chExt cx="2553714" cy="1444243"/>
            </a:xfrm>
          </p:grpSpPr>
          <p:sp>
            <p:nvSpPr>
              <p:cNvPr id="22" name="Elipsa 21"/>
              <p:cNvSpPr/>
              <p:nvPr/>
            </p:nvSpPr>
            <p:spPr>
              <a:xfrm>
                <a:off x="4067507" y="1368863"/>
                <a:ext cx="1571636" cy="144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k-SK"/>
              </a:p>
            </p:txBody>
          </p:sp>
          <p:sp>
            <p:nvSpPr>
              <p:cNvPr id="23" name="Elipsa 22"/>
              <p:cNvSpPr/>
              <p:nvPr/>
            </p:nvSpPr>
            <p:spPr>
              <a:xfrm>
                <a:off x="4018550" y="1364620"/>
                <a:ext cx="1571636" cy="144000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k-SK"/>
              </a:p>
            </p:txBody>
          </p:sp>
          <p:sp>
            <p:nvSpPr>
              <p:cNvPr id="24" name="Čárový popisek 1 23"/>
              <p:cNvSpPr/>
              <p:nvPr/>
            </p:nvSpPr>
            <p:spPr>
              <a:xfrm>
                <a:off x="5969123" y="1488453"/>
                <a:ext cx="500735" cy="499430"/>
              </a:xfrm>
              <a:prstGeom prst="borderCallout1">
                <a:avLst>
                  <a:gd name="adj1" fmla="val 46041"/>
                  <a:gd name="adj2" fmla="val -2874"/>
                  <a:gd name="adj3" fmla="val 87938"/>
                  <a:gd name="adj4" fmla="val -7108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k-SK"/>
              </a:p>
            </p:txBody>
          </p:sp>
          <p:sp>
            <p:nvSpPr>
              <p:cNvPr id="12304" name="TextovéPole 24"/>
              <p:cNvSpPr txBox="1">
                <a:spLocks noChangeArrowheads="1"/>
              </p:cNvSpPr>
              <p:nvPr/>
            </p:nvSpPr>
            <p:spPr bwMode="auto">
              <a:xfrm>
                <a:off x="6000760" y="1501248"/>
                <a:ext cx="57150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</a:defRPr>
                </a:lvl9pPr>
              </a:lstStyle>
              <a:p>
                <a:r>
                  <a:rPr lang="en-US" altLang="sk-SK" sz="3200" b="1" dirty="0">
                    <a:latin typeface="Georgia" panose="02040502050405020303" pitchFamily="18" charset="0"/>
                  </a:rPr>
                  <a:t>B</a:t>
                </a:r>
                <a:endParaRPr lang="sk-SK" altLang="sk-SK" sz="3200" b="1" dirty="0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20" name="Čárový popisek 1 19"/>
            <p:cNvSpPr/>
            <p:nvPr/>
          </p:nvSpPr>
          <p:spPr>
            <a:xfrm>
              <a:off x="3152164" y="2114572"/>
              <a:ext cx="500735" cy="499430"/>
            </a:xfrm>
            <a:prstGeom prst="borderCallout1">
              <a:avLst>
                <a:gd name="adj1" fmla="val 97896"/>
                <a:gd name="adj2" fmla="val 100835"/>
                <a:gd name="adj3" fmla="val 139792"/>
                <a:gd name="adj4" fmla="val 17181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/>
            </a:p>
          </p:txBody>
        </p:sp>
        <p:sp>
          <p:nvSpPr>
            <p:cNvPr id="12296" name="TextovéPole 20"/>
            <p:cNvSpPr txBox="1">
              <a:spLocks noChangeArrowheads="1"/>
            </p:cNvSpPr>
            <p:nvPr/>
          </p:nvSpPr>
          <p:spPr bwMode="auto">
            <a:xfrm>
              <a:off x="3124672" y="2145034"/>
              <a:ext cx="3571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r>
                <a:rPr lang="en-US" altLang="sk-SK" sz="3200" b="1" dirty="0">
                  <a:latin typeface="Georgia" panose="02040502050405020303" pitchFamily="18" charset="0"/>
                </a:rPr>
                <a:t>A</a:t>
              </a:r>
              <a:endParaRPr lang="sk-SK" altLang="sk-SK" sz="3200" b="1" dirty="0">
                <a:latin typeface="Georgia" panose="02040502050405020303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4"/>
              <p:cNvSpPr txBox="1">
                <a:spLocks noChangeArrowheads="1"/>
              </p:cNvSpPr>
              <p:nvPr/>
            </p:nvSpPr>
            <p:spPr bwMode="auto">
              <a:xfrm>
                <a:off x="791367" y="1267396"/>
                <a:ext cx="7561263" cy="888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None/>
                </a:pPr>
                <a:r>
                  <a:rPr lang="sk-SK" altLang="sk-SK" sz="4000" b="1" dirty="0" smtClean="0">
                    <a:solidFill>
                      <a:schemeClr val="hlink"/>
                    </a:solidFill>
                  </a:rPr>
                  <a:t>A</a:t>
                </a:r>
                <a:r>
                  <a:rPr lang="sk-SK" altLang="sk-SK" sz="4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=</a:t>
                </a:r>
                <a:r>
                  <a:rPr lang="sk-SK" sz="4000" b="1" dirty="0" smtClean="0">
                    <a:solidFill>
                      <a:schemeClr val="accent1">
                        <a:lumMod val="75000"/>
                      </a:schemeClr>
                    </a:solidFill>
                    <a:latin typeface="Georgia" pitchFamily="18" charset="0"/>
                  </a:rPr>
                  <a:t> </a:t>
                </a:r>
                <a:r>
                  <a:rPr lang="sk-SK" altLang="sk-SK" sz="4000" b="1" dirty="0" smtClean="0">
                    <a:solidFill>
                      <a:schemeClr val="hlink"/>
                    </a:solidFill>
                  </a:rPr>
                  <a:t>B</a:t>
                </a:r>
                <a:r>
                  <a:rPr lang="sk-SK" altLang="sk-SK" b="1" dirty="0" smtClean="0">
                    <a:solidFill>
                      <a:schemeClr val="hlink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sk-SK" altLang="sk-SK" sz="4000" b="1" i="1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/>
                    </m:groupChr>
                    <m:r>
                      <m:rPr>
                        <m:nor/>
                      </m:rPr>
                      <a:rPr lang="en-US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</m:t>
                    </m: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H</m:t>
                    </m: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; </m:t>
                    </m: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</m:t>
                    </m: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sk-SK" altLang="sk-SK" sz="4000" b="1" i="0" dirty="0" smtClean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 </m:t>
                    </m:r>
                    <m:groupChr>
                      <m:groupChrPr>
                        <m:chr m:val="⇔"/>
                        <m:pos m:val="top"/>
                        <m:ctrlPr>
                          <a:rPr lang="sk-SK" altLang="sk-SK" sz="4000" b="1" i="1" dirty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/>
                    </m:groupCh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</m:t>
                    </m:r>
                    <m:r>
                      <m:rPr>
                        <m:nor/>
                      </m:rPr>
                      <a:rPr lang="sk-SK" altLang="sk-SK" sz="4000" b="1" dirty="0">
                        <a:solidFill>
                          <a:schemeClr val="hlink"/>
                        </a:solidFill>
                        <a:sym typeface="Symbol" panose="05050102010706020507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sk-SK" sz="4000" b="1" dirty="0">
                        <a:solidFill>
                          <a:schemeClr val="hlink"/>
                        </a:solidFill>
                        <a:cs typeface="Tahoma" panose="020B0604030504040204" pitchFamily="34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endParaRPr lang="en-US" altLang="sk-SK" sz="4000" b="1" dirty="0">
                  <a:solidFill>
                    <a:schemeClr val="hlink"/>
                  </a:solidFill>
                  <a:cs typeface="Tahoma" panose="020B060403050404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367" y="1267396"/>
                <a:ext cx="7561263" cy="888641"/>
              </a:xfrm>
              <a:prstGeom prst="rect">
                <a:avLst/>
              </a:prstGeom>
              <a:blipFill>
                <a:blip r:embed="rId7"/>
                <a:stretch>
                  <a:fillRect l="-2903" t="-13699" b="-68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dĺžnik 24"/>
          <p:cNvSpPr/>
          <p:nvPr/>
        </p:nvSpPr>
        <p:spPr>
          <a:xfrm>
            <a:off x="1763688" y="2492896"/>
            <a:ext cx="4608512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535069" y="251568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/>
              <a:t>H</a:t>
            </a:r>
            <a:endParaRPr lang="cs-CZ" altLang="sk-SK" sz="2400" b="1" dirty="0"/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4920877" y="4600483"/>
            <a:ext cx="15121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200" b="1" dirty="0" err="1" smtClean="0"/>
              <a:t>Vennov</a:t>
            </a:r>
            <a:r>
              <a:rPr lang="sk-SK" altLang="sk-SK" sz="1200" b="1" dirty="0" smtClean="0"/>
              <a:t> diagram</a:t>
            </a:r>
            <a:endParaRPr lang="cs-CZ" altLang="sk-SK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357186" y="659150"/>
            <a:ext cx="8429625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0850" indent="-4508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 smtClean="0">
                <a:latin typeface="Georgia" pitchFamily="18" charset="0"/>
              </a:rPr>
              <a:t>1. </a:t>
            </a:r>
            <a:r>
              <a:rPr lang="sk-SK" sz="28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Zjednotenie množín A </a:t>
            </a:r>
            <a:r>
              <a:rPr lang="sk-SK" sz="2800" b="1" dirty="0" err="1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a</a:t>
            </a:r>
            <a:r>
              <a:rPr lang="sk-SK" sz="28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B </a:t>
            </a:r>
            <a:r>
              <a:rPr lang="sk-SK" sz="2800" b="1" dirty="0">
                <a:solidFill>
                  <a:schemeClr val="accent3">
                    <a:lumMod val="75000"/>
                  </a:schemeClr>
                </a:solidFill>
                <a:latin typeface="Georgia" pitchFamily="18" charset="0"/>
              </a:rPr>
              <a:t>(A </a:t>
            </a:r>
            <a:r>
              <a:rPr lang="sk-SK" sz="2800" b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lang="sk-SK" sz="2800" b="1" dirty="0">
                <a:solidFill>
                  <a:schemeClr val="accent3">
                    <a:lumMod val="75000"/>
                  </a:schemeClr>
                </a:solidFill>
                <a:latin typeface="Georgia" pitchFamily="18" charset="0"/>
              </a:rPr>
              <a:t> B) </a:t>
            </a:r>
          </a:p>
          <a:p>
            <a:pPr marL="450850" indent="-4508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solidFill>
                  <a:schemeClr val="accent3">
                    <a:lumMod val="75000"/>
                  </a:schemeClr>
                </a:solidFill>
                <a:latin typeface="Georgia" pitchFamily="18" charset="0"/>
              </a:rPr>
              <a:t>	</a:t>
            </a:r>
            <a:r>
              <a:rPr lang="sk-SK" sz="2800" dirty="0">
                <a:latin typeface="Georgia" pitchFamily="18" charset="0"/>
              </a:rPr>
              <a:t>je množina všetkých prvkov, ktoré obsahuje aspoň jedna z obidvoch množín</a:t>
            </a:r>
            <a:r>
              <a:rPr lang="sk-SK" sz="2800" dirty="0" smtClean="0">
                <a:latin typeface="Georgia" pitchFamily="18" charset="0"/>
              </a:rPr>
              <a:t>.</a:t>
            </a:r>
          </a:p>
        </p:txBody>
      </p:sp>
      <p:sp>
        <p:nvSpPr>
          <p:cNvPr id="5" name="TextovéPole 4"/>
          <p:cNvSpPr txBox="1">
            <a:spLocks noChangeArrowheads="1"/>
          </p:cNvSpPr>
          <p:nvPr/>
        </p:nvSpPr>
        <p:spPr bwMode="auto">
          <a:xfrm>
            <a:off x="611560" y="5126686"/>
            <a:ext cx="8429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sk-SK" altLang="sk-SK" sz="2800" i="1">
                <a:solidFill>
                  <a:srgbClr val="00B050"/>
                </a:solidFill>
                <a:latin typeface="Georgia" panose="02040502050405020303" pitchFamily="18" charset="0"/>
              </a:rPr>
              <a:t>PR.: </a:t>
            </a:r>
            <a:r>
              <a:rPr lang="sk-SK" altLang="sk-SK" sz="2800">
                <a:latin typeface="Georgia" panose="02040502050405020303" pitchFamily="18" charset="0"/>
              </a:rPr>
              <a:t>Dané sú množiny: </a:t>
            </a:r>
            <a:r>
              <a:rPr lang="sk-SK" altLang="sk-SK" sz="2800" b="1">
                <a:latin typeface="Georgia" panose="02040502050405020303" pitchFamily="18" charset="0"/>
              </a:rPr>
              <a:t>A</a:t>
            </a:r>
            <a:r>
              <a:rPr lang="sk-SK" altLang="sk-SK" sz="2800">
                <a:latin typeface="Georgia" panose="02040502050405020303" pitchFamily="18" charset="0"/>
              </a:rPr>
              <a:t> = </a:t>
            </a:r>
            <a:r>
              <a:rPr lang="en-US" altLang="sk-SK" sz="2800">
                <a:latin typeface="Georgia" panose="02040502050405020303" pitchFamily="18" charset="0"/>
              </a:rPr>
              <a:t>{</a:t>
            </a:r>
            <a:r>
              <a:rPr lang="sk-SK" altLang="sk-SK" sz="2800">
                <a:latin typeface="Georgia" panose="02040502050405020303" pitchFamily="18" charset="0"/>
              </a:rPr>
              <a:t>-1,0,</a:t>
            </a:r>
            <a:r>
              <a:rPr lang="cs-CZ" altLang="sk-SK" sz="2800">
                <a:latin typeface="Georgia" panose="02040502050405020303" pitchFamily="18" charset="0"/>
              </a:rPr>
              <a:t>1, 2</a:t>
            </a:r>
            <a:r>
              <a:rPr lang="en-US" altLang="sk-SK" sz="2800">
                <a:latin typeface="Georgia" panose="02040502050405020303" pitchFamily="18" charset="0"/>
              </a:rPr>
              <a:t>}</a:t>
            </a:r>
            <a:endParaRPr lang="cs-CZ" altLang="sk-SK" sz="2800">
              <a:latin typeface="Georgia" panose="02040502050405020303" pitchFamily="18" charset="0"/>
            </a:endParaRPr>
          </a:p>
          <a:p>
            <a:r>
              <a:rPr lang="cs-CZ" altLang="sk-SK" sz="2800">
                <a:latin typeface="Georgia" panose="02040502050405020303" pitchFamily="18" charset="0"/>
              </a:rPr>
              <a:t>					</a:t>
            </a:r>
            <a:r>
              <a:rPr lang="cs-CZ" altLang="sk-SK" sz="2800" b="1">
                <a:latin typeface="Georgia" panose="02040502050405020303" pitchFamily="18" charset="0"/>
              </a:rPr>
              <a:t>B</a:t>
            </a:r>
            <a:r>
              <a:rPr lang="cs-CZ" altLang="sk-SK" sz="2800">
                <a:latin typeface="Georgia" panose="02040502050405020303" pitchFamily="18" charset="0"/>
              </a:rPr>
              <a:t> = </a:t>
            </a:r>
            <a:r>
              <a:rPr lang="en-US" altLang="sk-SK" sz="2800">
                <a:latin typeface="Georgia" panose="02040502050405020303" pitchFamily="18" charset="0"/>
              </a:rPr>
              <a:t>{</a:t>
            </a:r>
            <a:r>
              <a:rPr lang="cs-CZ" altLang="sk-SK" sz="2800">
                <a:latin typeface="Georgia" panose="02040502050405020303" pitchFamily="18" charset="0"/>
              </a:rPr>
              <a:t>1, 2, 3</a:t>
            </a:r>
            <a:r>
              <a:rPr lang="en-US" altLang="sk-SK" sz="2800">
                <a:latin typeface="Georgia" panose="02040502050405020303" pitchFamily="18" charset="0"/>
              </a:rPr>
              <a:t>}</a:t>
            </a:r>
            <a:endParaRPr lang="cs-CZ" altLang="sk-SK" sz="2800">
              <a:latin typeface="Georgia" panose="02040502050405020303" pitchFamily="18" charset="0"/>
            </a:endParaRPr>
          </a:p>
          <a:p>
            <a:r>
              <a:rPr lang="cs-CZ" altLang="sk-SK" sz="2800">
                <a:latin typeface="Georgia" panose="02040502050405020303" pitchFamily="18" charset="0"/>
              </a:rPr>
              <a:t>	    </a:t>
            </a:r>
            <a:r>
              <a:rPr lang="sk-SK" altLang="sk-SK" sz="2800">
                <a:latin typeface="Georgia" panose="02040502050405020303" pitchFamily="18" charset="0"/>
              </a:rPr>
              <a:t>Určte</a:t>
            </a:r>
            <a:r>
              <a:rPr lang="cs-CZ" altLang="sk-SK" sz="2800">
                <a:latin typeface="Georgia" panose="02040502050405020303" pitchFamily="18" charset="0"/>
              </a:rPr>
              <a:t> zjednotenie </a:t>
            </a:r>
            <a:r>
              <a:rPr lang="sk-SK" altLang="sk-SK" sz="2800">
                <a:latin typeface="Georgia" panose="02040502050405020303" pitchFamily="18" charset="0"/>
              </a:rPr>
              <a:t>množín.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91366" y="4379968"/>
            <a:ext cx="756126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4800" b="1" dirty="0">
                <a:solidFill>
                  <a:schemeClr val="hlink"/>
                </a:solidFill>
              </a:rPr>
              <a:t>A </a:t>
            </a:r>
            <a:r>
              <a:rPr lang="sk-SK" altLang="sk-SK" sz="4800" b="1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 </a:t>
            </a:r>
            <a:r>
              <a:rPr lang="sk-SK" altLang="sk-SK" sz="4800" b="1" dirty="0">
                <a:solidFill>
                  <a:schemeClr val="hlink"/>
                </a:solidFill>
              </a:rPr>
              <a:t>B</a:t>
            </a:r>
            <a:r>
              <a:rPr lang="sk-SK" altLang="sk-SK" sz="4000" b="1" dirty="0">
                <a:solidFill>
                  <a:schemeClr val="hlink"/>
                </a:solidFill>
                <a:sym typeface="Symbol" panose="05050102010706020507" pitchFamily="18" charset="2"/>
              </a:rPr>
              <a:t> = </a:t>
            </a:r>
            <a:r>
              <a:rPr lang="en-US" altLang="sk-SK" sz="4000" b="1" dirty="0">
                <a:solidFill>
                  <a:schemeClr val="hlink"/>
                </a:solidFill>
                <a:sym typeface="Symbol" panose="05050102010706020507" pitchFamily="18" charset="2"/>
              </a:rPr>
              <a:t>{</a:t>
            </a:r>
            <a:r>
              <a:rPr lang="sk-SK" altLang="sk-SK" sz="4000" b="1" dirty="0" err="1">
                <a:solidFill>
                  <a:schemeClr val="hlink"/>
                </a:solidFill>
                <a:sym typeface="Symbol" panose="05050102010706020507" pitchFamily="18" charset="2"/>
              </a:rPr>
              <a:t>xH</a:t>
            </a:r>
            <a:r>
              <a:rPr lang="sk-SK" altLang="sk-SK" sz="4000" b="1" dirty="0">
                <a:solidFill>
                  <a:schemeClr val="hlink"/>
                </a:solidFill>
                <a:sym typeface="Symbol" panose="05050102010706020507" pitchFamily="18" charset="2"/>
              </a:rPr>
              <a:t>; </a:t>
            </a:r>
            <a:r>
              <a:rPr lang="sk-SK" altLang="sk-SK" sz="4000" b="1" dirty="0" err="1">
                <a:solidFill>
                  <a:schemeClr val="hlink"/>
                </a:solidFill>
                <a:sym typeface="Symbol" panose="05050102010706020507" pitchFamily="18" charset="2"/>
              </a:rPr>
              <a:t>xA</a:t>
            </a:r>
            <a:r>
              <a:rPr lang="sk-SK" altLang="sk-SK" sz="4000" b="1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sk-SK" altLang="sk-SK" sz="4000" b="1" dirty="0">
                <a:solidFill>
                  <a:schemeClr val="hlink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 </a:t>
            </a:r>
            <a:r>
              <a:rPr lang="sk-SK" altLang="sk-SK" sz="4000" b="1" dirty="0" err="1">
                <a:solidFill>
                  <a:schemeClr val="hlink"/>
                </a:solidFill>
                <a:sym typeface="Symbol" panose="05050102010706020507" pitchFamily="18" charset="2"/>
              </a:rPr>
              <a:t>xB</a:t>
            </a:r>
            <a:r>
              <a:rPr lang="en-US" altLang="sk-SK" sz="4000" b="1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</p:txBody>
      </p:sp>
      <p:grpSp>
        <p:nvGrpSpPr>
          <p:cNvPr id="13" name="Skupina 12"/>
          <p:cNvGrpSpPr/>
          <p:nvPr/>
        </p:nvGrpSpPr>
        <p:grpSpPr>
          <a:xfrm>
            <a:off x="2483768" y="1947530"/>
            <a:ext cx="3887787" cy="2459038"/>
            <a:chOff x="827088" y="3994150"/>
            <a:chExt cx="3887787" cy="2459038"/>
          </a:xfrm>
        </p:grpSpPr>
        <p:pic>
          <p:nvPicPr>
            <p:cNvPr id="14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4090988"/>
              <a:ext cx="3457575" cy="2362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898525" y="4162425"/>
              <a:ext cx="431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 b="1" dirty="0"/>
                <a:t>A</a:t>
              </a:r>
              <a:endParaRPr lang="cs-CZ" altLang="sk-SK" sz="2400" b="1" dirty="0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3779838" y="4162425"/>
              <a:ext cx="431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 b="1" dirty="0"/>
                <a:t>B</a:t>
              </a:r>
              <a:endParaRPr lang="cs-CZ" altLang="sk-SK" sz="2400" b="1" dirty="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283075" y="3994150"/>
              <a:ext cx="431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 b="1" dirty="0"/>
                <a:t>H</a:t>
              </a:r>
              <a:endParaRPr lang="cs-CZ" altLang="sk-SK" sz="2400" b="1" dirty="0"/>
            </a:p>
          </p:txBody>
        </p: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941975" y="4306888"/>
              <a:ext cx="3124634" cy="1892300"/>
              <a:chOff x="1116" y="2568"/>
              <a:chExt cx="1796" cy="1134"/>
            </a:xfrm>
          </p:grpSpPr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>
                <a:off x="1116" y="2568"/>
                <a:ext cx="1093" cy="1134"/>
              </a:xfrm>
              <a:prstGeom prst="ellipse">
                <a:avLst/>
              </a:prstGeom>
              <a:solidFill>
                <a:srgbClr val="D2611C">
                  <a:alpha val="74902"/>
                </a:srgb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sk-SK" altLang="sk-SK" sz="1800"/>
              </a:p>
            </p:txBody>
          </p:sp>
          <p:sp>
            <p:nvSpPr>
              <p:cNvPr id="26" name="Oval 27"/>
              <p:cNvSpPr>
                <a:spLocks noChangeArrowheads="1"/>
              </p:cNvSpPr>
              <p:nvPr/>
            </p:nvSpPr>
            <p:spPr bwMode="auto">
              <a:xfrm>
                <a:off x="1836" y="2568"/>
                <a:ext cx="1076" cy="1134"/>
              </a:xfrm>
              <a:prstGeom prst="ellipse">
                <a:avLst/>
              </a:prstGeom>
              <a:solidFill>
                <a:srgbClr val="D2611C">
                  <a:alpha val="74902"/>
                </a:srgb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sk-SK" altLang="sk-SK" sz="1800"/>
              </a:p>
            </p:txBody>
          </p:sp>
        </p:grpSp>
      </p:grpSp>
      <p:sp>
        <p:nvSpPr>
          <p:cNvPr id="17" name="TextovéPole 3"/>
          <p:cNvSpPr txBox="1"/>
          <p:nvPr/>
        </p:nvSpPr>
        <p:spPr>
          <a:xfrm>
            <a:off x="214313" y="208440"/>
            <a:ext cx="82867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0850" indent="-450850" fontAlgn="auto">
              <a:spcBef>
                <a:spcPts val="0"/>
              </a:spcBef>
              <a:spcAft>
                <a:spcPts val="0"/>
              </a:spcAft>
              <a:buFontTx/>
              <a:buBlip>
                <a:blip r:embed="rId3"/>
              </a:buBlip>
              <a:defRPr/>
            </a:pPr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OPERÁCIE s množinami:</a:t>
            </a:r>
            <a:endParaRPr lang="sk-SK" sz="2800" b="1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357188" y="473075"/>
            <a:ext cx="8429625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0850" indent="-4508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 smtClean="0">
                <a:latin typeface="Georgia" pitchFamily="18" charset="0"/>
              </a:rPr>
              <a:t>2. </a:t>
            </a:r>
            <a:r>
              <a:rPr lang="sk-SK" sz="28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Prienik množín A </a:t>
            </a:r>
            <a:r>
              <a:rPr lang="sk-SK" sz="2800" b="1" dirty="0" err="1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a</a:t>
            </a:r>
            <a:r>
              <a:rPr lang="sk-SK" sz="28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B </a:t>
            </a:r>
            <a:r>
              <a:rPr lang="sk-SK" sz="2800" b="1" dirty="0">
                <a:solidFill>
                  <a:schemeClr val="accent3">
                    <a:lumMod val="75000"/>
                  </a:schemeClr>
                </a:solidFill>
                <a:latin typeface="Georgia" pitchFamily="18" charset="0"/>
              </a:rPr>
              <a:t>(A </a:t>
            </a:r>
            <a:r>
              <a:rPr lang="sk-SK" sz="2800" b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∩</a:t>
            </a:r>
            <a:r>
              <a:rPr lang="sk-SK" sz="2800" b="1" dirty="0">
                <a:solidFill>
                  <a:schemeClr val="accent3">
                    <a:lumMod val="75000"/>
                  </a:schemeClr>
                </a:solidFill>
                <a:latin typeface="Georgia" pitchFamily="18" charset="0"/>
              </a:rPr>
              <a:t> B) </a:t>
            </a:r>
            <a:r>
              <a:rPr lang="sk-SK" sz="2800" dirty="0">
                <a:latin typeface="Georgia" pitchFamily="18" charset="0"/>
              </a:rPr>
              <a:t>je množina všetkých prvkov, ktoré obsahujú súčasne všetky množiny.</a:t>
            </a:r>
          </a:p>
        </p:txBody>
      </p:sp>
      <p:sp>
        <p:nvSpPr>
          <p:cNvPr id="5" name="TextovéPole 4"/>
          <p:cNvSpPr txBox="1">
            <a:spLocks noChangeArrowheads="1"/>
          </p:cNvSpPr>
          <p:nvPr/>
        </p:nvSpPr>
        <p:spPr bwMode="auto">
          <a:xfrm>
            <a:off x="539552" y="5189357"/>
            <a:ext cx="8429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sk-SK" altLang="sk-SK" sz="2800" i="1" dirty="0">
                <a:solidFill>
                  <a:srgbClr val="00B050"/>
                </a:solidFill>
                <a:latin typeface="Georgia" panose="02040502050405020303" pitchFamily="18" charset="0"/>
              </a:rPr>
              <a:t>PR.: </a:t>
            </a:r>
            <a:r>
              <a:rPr lang="sk-SK" altLang="sk-SK" sz="2800" dirty="0">
                <a:latin typeface="Georgia" panose="02040502050405020303" pitchFamily="18" charset="0"/>
              </a:rPr>
              <a:t>Dané sú množiny: </a:t>
            </a:r>
            <a:r>
              <a:rPr lang="sk-SK" altLang="sk-SK" sz="2800" b="1" dirty="0">
                <a:latin typeface="Georgia" panose="02040502050405020303" pitchFamily="18" charset="0"/>
              </a:rPr>
              <a:t>A</a:t>
            </a:r>
            <a:r>
              <a:rPr lang="sk-SK" altLang="sk-SK" sz="2800" dirty="0">
                <a:latin typeface="Georgia" panose="02040502050405020303" pitchFamily="18" charset="0"/>
              </a:rPr>
              <a:t> = </a:t>
            </a:r>
            <a:r>
              <a:rPr lang="en-US" altLang="sk-SK" sz="2800" dirty="0">
                <a:latin typeface="Georgia" panose="02040502050405020303" pitchFamily="18" charset="0"/>
              </a:rPr>
              <a:t>{</a:t>
            </a:r>
            <a:r>
              <a:rPr lang="sk-SK" altLang="sk-SK" sz="2800" dirty="0">
                <a:latin typeface="Georgia" panose="02040502050405020303" pitchFamily="18" charset="0"/>
              </a:rPr>
              <a:t>-1,0,</a:t>
            </a:r>
            <a:r>
              <a:rPr lang="cs-CZ" altLang="sk-SK" sz="2800" dirty="0">
                <a:latin typeface="Georgia" panose="02040502050405020303" pitchFamily="18" charset="0"/>
              </a:rPr>
              <a:t>1, 2</a:t>
            </a:r>
            <a:r>
              <a:rPr lang="en-US" altLang="sk-SK" sz="2800" dirty="0">
                <a:latin typeface="Georgia" panose="02040502050405020303" pitchFamily="18" charset="0"/>
              </a:rPr>
              <a:t>}</a:t>
            </a:r>
            <a:endParaRPr lang="cs-CZ" altLang="sk-SK" sz="2800" dirty="0">
              <a:latin typeface="Georgia" panose="02040502050405020303" pitchFamily="18" charset="0"/>
            </a:endParaRPr>
          </a:p>
          <a:p>
            <a:r>
              <a:rPr lang="cs-CZ" altLang="sk-SK" sz="2800" dirty="0">
                <a:latin typeface="Georgia" panose="02040502050405020303" pitchFamily="18" charset="0"/>
              </a:rPr>
              <a:t>					</a:t>
            </a:r>
            <a:r>
              <a:rPr lang="cs-CZ" altLang="sk-SK" sz="2800" b="1" dirty="0">
                <a:latin typeface="Georgia" panose="02040502050405020303" pitchFamily="18" charset="0"/>
              </a:rPr>
              <a:t>B</a:t>
            </a:r>
            <a:r>
              <a:rPr lang="cs-CZ" altLang="sk-SK" sz="2800" dirty="0">
                <a:latin typeface="Georgia" panose="02040502050405020303" pitchFamily="18" charset="0"/>
              </a:rPr>
              <a:t> = </a:t>
            </a:r>
            <a:r>
              <a:rPr lang="en-US" altLang="sk-SK" sz="2800" dirty="0">
                <a:latin typeface="Georgia" panose="02040502050405020303" pitchFamily="18" charset="0"/>
              </a:rPr>
              <a:t>{</a:t>
            </a:r>
            <a:r>
              <a:rPr lang="cs-CZ" altLang="sk-SK" sz="2800" dirty="0">
                <a:latin typeface="Georgia" panose="02040502050405020303" pitchFamily="18" charset="0"/>
              </a:rPr>
              <a:t>1, 2, 3</a:t>
            </a:r>
            <a:r>
              <a:rPr lang="en-US" altLang="sk-SK" sz="2800" dirty="0">
                <a:latin typeface="Georgia" panose="02040502050405020303" pitchFamily="18" charset="0"/>
              </a:rPr>
              <a:t>}</a:t>
            </a:r>
            <a:endParaRPr lang="cs-CZ" altLang="sk-SK" sz="2800" dirty="0">
              <a:latin typeface="Georgia" panose="02040502050405020303" pitchFamily="18" charset="0"/>
            </a:endParaRPr>
          </a:p>
          <a:p>
            <a:r>
              <a:rPr lang="cs-CZ" altLang="sk-SK" sz="2800" dirty="0">
                <a:latin typeface="Georgia" panose="02040502050405020303" pitchFamily="18" charset="0"/>
              </a:rPr>
              <a:t>	    </a:t>
            </a:r>
            <a:r>
              <a:rPr lang="sk-SK" altLang="sk-SK" sz="2800" dirty="0">
                <a:latin typeface="Georgia" panose="02040502050405020303" pitchFamily="18" charset="0"/>
              </a:rPr>
              <a:t>Určte</a:t>
            </a:r>
            <a:r>
              <a:rPr lang="cs-CZ" altLang="sk-SK" sz="2800" dirty="0">
                <a:latin typeface="Georgia" panose="02040502050405020303" pitchFamily="18" charset="0"/>
              </a:rPr>
              <a:t>  </a:t>
            </a:r>
            <a:r>
              <a:rPr lang="sk-SK" altLang="sk-SK" sz="2800" dirty="0">
                <a:latin typeface="Georgia" panose="02040502050405020303" pitchFamily="18" charset="0"/>
              </a:rPr>
              <a:t>prienik</a:t>
            </a:r>
            <a:r>
              <a:rPr lang="cs-CZ" altLang="sk-SK" sz="2800" dirty="0">
                <a:latin typeface="Georgia" panose="02040502050405020303" pitchFamily="18" charset="0"/>
              </a:rPr>
              <a:t> </a:t>
            </a:r>
            <a:r>
              <a:rPr lang="sk-SK" altLang="sk-SK" sz="2800" dirty="0">
                <a:latin typeface="Georgia" panose="02040502050405020303" pitchFamily="18" charset="0"/>
              </a:rPr>
              <a:t>množín.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91368" y="4284303"/>
            <a:ext cx="756126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4800" b="1" dirty="0">
                <a:solidFill>
                  <a:schemeClr val="hlink"/>
                </a:solidFill>
              </a:rPr>
              <a:t>A </a:t>
            </a:r>
            <a:r>
              <a:rPr lang="sk-SK" altLang="sk-SK" sz="4800" b="1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 </a:t>
            </a:r>
            <a:r>
              <a:rPr lang="sk-SK" altLang="sk-SK" sz="4800" b="1" dirty="0">
                <a:solidFill>
                  <a:schemeClr val="hlink"/>
                </a:solidFill>
              </a:rPr>
              <a:t>B</a:t>
            </a:r>
            <a:r>
              <a:rPr lang="sk-SK" altLang="sk-SK" sz="4000" b="1" dirty="0">
                <a:solidFill>
                  <a:schemeClr val="hlink"/>
                </a:solidFill>
                <a:sym typeface="Symbol" panose="05050102010706020507" pitchFamily="18" charset="2"/>
              </a:rPr>
              <a:t> = </a:t>
            </a:r>
            <a:r>
              <a:rPr lang="en-US" altLang="sk-SK" sz="4000" b="1" dirty="0">
                <a:solidFill>
                  <a:schemeClr val="hlink"/>
                </a:solidFill>
                <a:sym typeface="Symbol" panose="05050102010706020507" pitchFamily="18" charset="2"/>
              </a:rPr>
              <a:t>{</a:t>
            </a:r>
            <a:r>
              <a:rPr lang="sk-SK" altLang="sk-SK" sz="4000" b="1" dirty="0" err="1">
                <a:solidFill>
                  <a:schemeClr val="hlink"/>
                </a:solidFill>
                <a:sym typeface="Symbol" panose="05050102010706020507" pitchFamily="18" charset="2"/>
              </a:rPr>
              <a:t>xH</a:t>
            </a:r>
            <a:r>
              <a:rPr lang="sk-SK" altLang="sk-SK" sz="4000" b="1" dirty="0">
                <a:solidFill>
                  <a:schemeClr val="hlink"/>
                </a:solidFill>
                <a:sym typeface="Symbol" panose="05050102010706020507" pitchFamily="18" charset="2"/>
              </a:rPr>
              <a:t>; </a:t>
            </a:r>
            <a:r>
              <a:rPr lang="sk-SK" altLang="sk-SK" sz="4000" b="1" dirty="0" err="1">
                <a:solidFill>
                  <a:schemeClr val="hlink"/>
                </a:solidFill>
                <a:sym typeface="Symbol" panose="05050102010706020507" pitchFamily="18" charset="2"/>
              </a:rPr>
              <a:t>xA</a:t>
            </a:r>
            <a:r>
              <a:rPr lang="sk-SK" altLang="sk-SK" sz="4000" b="1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sk-SK" altLang="sk-SK" sz="4000" b="1" dirty="0">
                <a:solidFill>
                  <a:schemeClr val="hlink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 </a:t>
            </a:r>
            <a:r>
              <a:rPr lang="sk-SK" altLang="sk-SK" sz="4000" b="1" dirty="0" err="1">
                <a:solidFill>
                  <a:schemeClr val="hlink"/>
                </a:solidFill>
                <a:sym typeface="Symbol" panose="05050102010706020507" pitchFamily="18" charset="2"/>
              </a:rPr>
              <a:t>xB</a:t>
            </a:r>
            <a:r>
              <a:rPr lang="en-US" altLang="sk-SK" sz="4000" b="1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</p:txBody>
      </p:sp>
      <p:pic>
        <p:nvPicPr>
          <p:cNvPr id="1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470" y="1762606"/>
            <a:ext cx="3457575" cy="236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207" y="2219806"/>
            <a:ext cx="8858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2881907" y="183404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/>
              <a:t>A</a:t>
            </a:r>
            <a:endParaRPr lang="cs-CZ" altLang="sk-SK" sz="2400" b="1" dirty="0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5763220" y="183404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/>
              <a:t>B</a:t>
            </a:r>
            <a:endParaRPr lang="cs-CZ" altLang="sk-SK" sz="2400" b="1" dirty="0"/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6266457" y="166576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H</a:t>
            </a:r>
            <a:endParaRPr lang="cs-CZ" altLang="sk-SK" sz="2400" b="1"/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898032" y="4110835"/>
            <a:ext cx="15121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200" b="1" dirty="0" err="1" smtClean="0"/>
              <a:t>Vennov</a:t>
            </a:r>
            <a:r>
              <a:rPr lang="sk-SK" altLang="sk-SK" sz="1200" b="1" dirty="0" smtClean="0"/>
              <a:t> diagram</a:t>
            </a:r>
            <a:endParaRPr lang="cs-CZ" altLang="sk-SK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357188" y="473075"/>
            <a:ext cx="842962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0850" indent="-4508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 smtClean="0">
                <a:latin typeface="Georgia" pitchFamily="18" charset="0"/>
              </a:rPr>
              <a:t>3. </a:t>
            </a:r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Rozdiel </a:t>
            </a:r>
            <a:r>
              <a:rPr lang="sk-SK" sz="28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množín A </a:t>
            </a:r>
            <a:r>
              <a:rPr lang="sk-SK" sz="2800" b="1" dirty="0" err="1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a</a:t>
            </a:r>
            <a:r>
              <a:rPr lang="sk-SK" sz="28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B </a:t>
            </a:r>
            <a:r>
              <a:rPr lang="sk-SK" sz="2800" b="1" dirty="0">
                <a:solidFill>
                  <a:schemeClr val="accent3">
                    <a:lumMod val="75000"/>
                  </a:schemeClr>
                </a:solidFill>
                <a:latin typeface="Georgia" pitchFamily="18" charset="0"/>
              </a:rPr>
              <a:t>(A </a:t>
            </a:r>
            <a:r>
              <a:rPr lang="sk-SK" sz="2800" b="1" dirty="0" smtClean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sk-SK" sz="2800" b="1" dirty="0" smtClean="0">
                <a:solidFill>
                  <a:schemeClr val="accent3">
                    <a:lumMod val="75000"/>
                  </a:schemeClr>
                </a:solidFill>
                <a:latin typeface="Georgia" pitchFamily="18" charset="0"/>
              </a:rPr>
              <a:t> </a:t>
            </a:r>
            <a:r>
              <a:rPr lang="sk-SK" sz="2800" b="1" dirty="0">
                <a:solidFill>
                  <a:schemeClr val="accent3">
                    <a:lumMod val="75000"/>
                  </a:schemeClr>
                </a:solidFill>
                <a:latin typeface="Georgia" pitchFamily="18" charset="0"/>
              </a:rPr>
              <a:t>B) </a:t>
            </a:r>
            <a:r>
              <a:rPr lang="sk-SK" sz="2800" dirty="0">
                <a:latin typeface="Georgia" pitchFamily="18" charset="0"/>
              </a:rPr>
              <a:t>je množina všetkých </a:t>
            </a:r>
            <a:r>
              <a:rPr lang="sk-SK" sz="2800" dirty="0" smtClean="0">
                <a:latin typeface="Georgia" pitchFamily="18" charset="0"/>
              </a:rPr>
              <a:t>prvkov množiny A, </a:t>
            </a:r>
            <a:r>
              <a:rPr lang="sk-SK" sz="2800" dirty="0">
                <a:latin typeface="Georgia" pitchFamily="18" charset="0"/>
              </a:rPr>
              <a:t>ktoré </a:t>
            </a:r>
            <a:r>
              <a:rPr lang="sk-SK" sz="2800" dirty="0" smtClean="0">
                <a:latin typeface="Georgia" pitchFamily="18" charset="0"/>
              </a:rPr>
              <a:t>nepatria do B.</a:t>
            </a:r>
            <a:endParaRPr lang="sk-SK" sz="2800" dirty="0">
              <a:latin typeface="Georgia" pitchFamily="18" charset="0"/>
            </a:endParaRPr>
          </a:p>
        </p:txBody>
      </p:sp>
      <p:sp>
        <p:nvSpPr>
          <p:cNvPr id="5" name="TextovéPole 4"/>
          <p:cNvSpPr txBox="1">
            <a:spLocks noChangeArrowheads="1"/>
          </p:cNvSpPr>
          <p:nvPr/>
        </p:nvSpPr>
        <p:spPr bwMode="auto">
          <a:xfrm>
            <a:off x="539552" y="5189357"/>
            <a:ext cx="8429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sk-SK" altLang="sk-SK" sz="2800" i="1" dirty="0">
                <a:solidFill>
                  <a:srgbClr val="00B050"/>
                </a:solidFill>
                <a:latin typeface="Georgia" panose="02040502050405020303" pitchFamily="18" charset="0"/>
              </a:rPr>
              <a:t>PR.: </a:t>
            </a:r>
            <a:r>
              <a:rPr lang="sk-SK" altLang="sk-SK" sz="2800" dirty="0">
                <a:latin typeface="Georgia" panose="02040502050405020303" pitchFamily="18" charset="0"/>
              </a:rPr>
              <a:t>Dané sú množiny: </a:t>
            </a:r>
            <a:r>
              <a:rPr lang="sk-SK" altLang="sk-SK" sz="2800" b="1" dirty="0">
                <a:latin typeface="Georgia" panose="02040502050405020303" pitchFamily="18" charset="0"/>
              </a:rPr>
              <a:t>A</a:t>
            </a:r>
            <a:r>
              <a:rPr lang="sk-SK" altLang="sk-SK" sz="2800" dirty="0">
                <a:latin typeface="Georgia" panose="02040502050405020303" pitchFamily="18" charset="0"/>
              </a:rPr>
              <a:t> = </a:t>
            </a:r>
            <a:r>
              <a:rPr lang="en-US" altLang="sk-SK" sz="2800" dirty="0">
                <a:latin typeface="Georgia" panose="02040502050405020303" pitchFamily="18" charset="0"/>
              </a:rPr>
              <a:t>{</a:t>
            </a:r>
            <a:r>
              <a:rPr lang="sk-SK" altLang="sk-SK" sz="2800" dirty="0">
                <a:latin typeface="Georgia" panose="02040502050405020303" pitchFamily="18" charset="0"/>
              </a:rPr>
              <a:t>-1,0,</a:t>
            </a:r>
            <a:r>
              <a:rPr lang="cs-CZ" altLang="sk-SK" sz="2800" dirty="0">
                <a:latin typeface="Georgia" panose="02040502050405020303" pitchFamily="18" charset="0"/>
              </a:rPr>
              <a:t>1, 2</a:t>
            </a:r>
            <a:r>
              <a:rPr lang="en-US" altLang="sk-SK" sz="2800" dirty="0">
                <a:latin typeface="Georgia" panose="02040502050405020303" pitchFamily="18" charset="0"/>
              </a:rPr>
              <a:t>}</a:t>
            </a:r>
            <a:endParaRPr lang="cs-CZ" altLang="sk-SK" sz="2800" dirty="0">
              <a:latin typeface="Georgia" panose="02040502050405020303" pitchFamily="18" charset="0"/>
            </a:endParaRPr>
          </a:p>
          <a:p>
            <a:r>
              <a:rPr lang="cs-CZ" altLang="sk-SK" sz="2800" dirty="0">
                <a:latin typeface="Georgia" panose="02040502050405020303" pitchFamily="18" charset="0"/>
              </a:rPr>
              <a:t>					</a:t>
            </a:r>
            <a:r>
              <a:rPr lang="cs-CZ" altLang="sk-SK" sz="2800" b="1" dirty="0">
                <a:latin typeface="Georgia" panose="02040502050405020303" pitchFamily="18" charset="0"/>
              </a:rPr>
              <a:t>B</a:t>
            </a:r>
            <a:r>
              <a:rPr lang="cs-CZ" altLang="sk-SK" sz="2800" dirty="0">
                <a:latin typeface="Georgia" panose="02040502050405020303" pitchFamily="18" charset="0"/>
              </a:rPr>
              <a:t> = </a:t>
            </a:r>
            <a:r>
              <a:rPr lang="en-US" altLang="sk-SK" sz="2800" dirty="0">
                <a:latin typeface="Georgia" panose="02040502050405020303" pitchFamily="18" charset="0"/>
              </a:rPr>
              <a:t>{</a:t>
            </a:r>
            <a:r>
              <a:rPr lang="cs-CZ" altLang="sk-SK" sz="2800" dirty="0">
                <a:latin typeface="Georgia" panose="02040502050405020303" pitchFamily="18" charset="0"/>
              </a:rPr>
              <a:t>1, 2, 3</a:t>
            </a:r>
            <a:r>
              <a:rPr lang="en-US" altLang="sk-SK" sz="2800" dirty="0">
                <a:latin typeface="Georgia" panose="02040502050405020303" pitchFamily="18" charset="0"/>
              </a:rPr>
              <a:t>}</a:t>
            </a:r>
            <a:endParaRPr lang="cs-CZ" altLang="sk-SK" sz="2800" dirty="0">
              <a:latin typeface="Georgia" panose="02040502050405020303" pitchFamily="18" charset="0"/>
            </a:endParaRPr>
          </a:p>
          <a:p>
            <a:r>
              <a:rPr lang="cs-CZ" altLang="sk-SK" sz="2800" dirty="0">
                <a:latin typeface="Georgia" panose="02040502050405020303" pitchFamily="18" charset="0"/>
              </a:rPr>
              <a:t>	    </a:t>
            </a:r>
            <a:r>
              <a:rPr lang="sk-SK" altLang="sk-SK" sz="2800" dirty="0">
                <a:latin typeface="Georgia" panose="02040502050405020303" pitchFamily="18" charset="0"/>
              </a:rPr>
              <a:t>Určte</a:t>
            </a:r>
            <a:r>
              <a:rPr lang="cs-CZ" altLang="sk-SK" sz="2800" dirty="0">
                <a:latin typeface="Georgia" panose="02040502050405020303" pitchFamily="18" charset="0"/>
              </a:rPr>
              <a:t>  </a:t>
            </a:r>
            <a:r>
              <a:rPr lang="sk-SK" altLang="sk-SK" sz="2800" dirty="0" smtClean="0">
                <a:latin typeface="Georgia" panose="02040502050405020303" pitchFamily="18" charset="0"/>
              </a:rPr>
              <a:t>rozdiel</a:t>
            </a:r>
            <a:r>
              <a:rPr lang="cs-CZ" altLang="sk-SK" sz="2800" dirty="0" smtClean="0">
                <a:latin typeface="Georgia" panose="02040502050405020303" pitchFamily="18" charset="0"/>
              </a:rPr>
              <a:t> </a:t>
            </a:r>
            <a:r>
              <a:rPr lang="sk-SK" altLang="sk-SK" sz="2800" dirty="0">
                <a:latin typeface="Georgia" panose="02040502050405020303" pitchFamily="18" charset="0"/>
              </a:rPr>
              <a:t>množín.</a:t>
            </a:r>
          </a:p>
        </p:txBody>
      </p:sp>
      <p:pic>
        <p:nvPicPr>
          <p:cNvPr id="1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470" y="1762606"/>
            <a:ext cx="3457575" cy="236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5763220" y="183404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/>
              <a:t>B</a:t>
            </a:r>
            <a:endParaRPr lang="cs-CZ" altLang="sk-SK" sz="2400" b="1" dirty="0"/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6266457" y="166576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H</a:t>
            </a:r>
            <a:endParaRPr lang="cs-CZ" altLang="sk-SK" sz="2400" b="1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45937" y="4410742"/>
            <a:ext cx="734536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4800" b="1" dirty="0">
                <a:solidFill>
                  <a:schemeClr val="hlink"/>
                </a:solidFill>
              </a:rPr>
              <a:t>A </a:t>
            </a:r>
            <a:r>
              <a:rPr lang="sk-SK" altLang="sk-SK" sz="4800" b="1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- </a:t>
            </a:r>
            <a:r>
              <a:rPr lang="sk-SK" altLang="sk-SK" sz="4800" b="1" dirty="0">
                <a:solidFill>
                  <a:schemeClr val="hlink"/>
                </a:solidFill>
              </a:rPr>
              <a:t>B</a:t>
            </a:r>
            <a:r>
              <a:rPr lang="sk-SK" altLang="sk-SK" sz="4000" b="1" dirty="0">
                <a:solidFill>
                  <a:schemeClr val="hlink"/>
                </a:solidFill>
                <a:sym typeface="Symbol" panose="05050102010706020507" pitchFamily="18" charset="2"/>
              </a:rPr>
              <a:t> = </a:t>
            </a:r>
            <a:r>
              <a:rPr lang="en-US" altLang="sk-SK" sz="4000" b="1" dirty="0">
                <a:solidFill>
                  <a:schemeClr val="hlink"/>
                </a:solidFill>
                <a:sym typeface="Symbol" panose="05050102010706020507" pitchFamily="18" charset="2"/>
              </a:rPr>
              <a:t>{</a:t>
            </a:r>
            <a:r>
              <a:rPr lang="sk-SK" altLang="sk-SK" sz="4000" b="1" dirty="0" err="1">
                <a:solidFill>
                  <a:schemeClr val="hlink"/>
                </a:solidFill>
                <a:sym typeface="Symbol" panose="05050102010706020507" pitchFamily="18" charset="2"/>
              </a:rPr>
              <a:t>xH</a:t>
            </a:r>
            <a:r>
              <a:rPr lang="sk-SK" altLang="sk-SK" sz="4000" b="1" dirty="0">
                <a:solidFill>
                  <a:schemeClr val="hlink"/>
                </a:solidFill>
                <a:sym typeface="Symbol" panose="05050102010706020507" pitchFamily="18" charset="2"/>
              </a:rPr>
              <a:t>; </a:t>
            </a:r>
            <a:r>
              <a:rPr lang="sk-SK" altLang="sk-SK" sz="4000" b="1" dirty="0" err="1">
                <a:solidFill>
                  <a:schemeClr val="hlink"/>
                </a:solidFill>
                <a:sym typeface="Symbol" panose="05050102010706020507" pitchFamily="18" charset="2"/>
              </a:rPr>
              <a:t>xA</a:t>
            </a:r>
            <a:r>
              <a:rPr lang="sk-SK" altLang="sk-SK" sz="4000" b="1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sk-SK" altLang="sk-SK" sz="4000" b="1" dirty="0">
                <a:solidFill>
                  <a:schemeClr val="hlink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 </a:t>
            </a:r>
            <a:r>
              <a:rPr lang="sk-SK" altLang="sk-SK" sz="4000" b="1" dirty="0" err="1">
                <a:solidFill>
                  <a:schemeClr val="hlink"/>
                </a:solidFill>
                <a:sym typeface="Symbol" panose="05050102010706020507" pitchFamily="18" charset="2"/>
              </a:rPr>
              <a:t>xB</a:t>
            </a:r>
            <a:r>
              <a:rPr lang="en-US" altLang="sk-SK" sz="4000" b="1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07" y="1980887"/>
            <a:ext cx="1636712" cy="192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2881907" y="183404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/>
              <a:t>A</a:t>
            </a:r>
            <a:endParaRPr lang="cs-CZ" altLang="sk-SK" sz="2400" b="1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4970189" y="4124805"/>
            <a:ext cx="15121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200" b="1" dirty="0" err="1" smtClean="0"/>
              <a:t>Vennov</a:t>
            </a:r>
            <a:r>
              <a:rPr lang="sk-SK" altLang="sk-SK" sz="1200" b="1" dirty="0" smtClean="0"/>
              <a:t> diagram</a:t>
            </a:r>
            <a:endParaRPr lang="cs-CZ" altLang="sk-SK" sz="1200" b="1" dirty="0"/>
          </a:p>
        </p:txBody>
      </p:sp>
    </p:spTree>
    <p:extLst>
      <p:ext uri="{BB962C8B-B14F-4D97-AF65-F5344CB8AC3E}">
        <p14:creationId xmlns:p14="http://schemas.microsoft.com/office/powerpoint/2010/main" val="125094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ĺžnik 11"/>
          <p:cNvSpPr/>
          <p:nvPr/>
        </p:nvSpPr>
        <p:spPr>
          <a:xfrm>
            <a:off x="2267744" y="2035023"/>
            <a:ext cx="3960440" cy="2088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TextovéPole 3"/>
          <p:cNvSpPr txBox="1"/>
          <p:nvPr/>
        </p:nvSpPr>
        <p:spPr>
          <a:xfrm>
            <a:off x="357188" y="473075"/>
            <a:ext cx="8429625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0850" indent="-4508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 smtClean="0">
                <a:latin typeface="Georgia" pitchFamily="18" charset="0"/>
              </a:rPr>
              <a:t>4. </a:t>
            </a:r>
            <a:r>
              <a:rPr lang="sk-SK" sz="28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Doplnok množiny A v množine </a:t>
            </a:r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H </a:t>
            </a:r>
            <a:r>
              <a:rPr lang="sk-SK" sz="2800" b="1" dirty="0">
                <a:solidFill>
                  <a:schemeClr val="accent3">
                    <a:lumMod val="75000"/>
                  </a:schemeClr>
                </a:solidFill>
                <a:latin typeface="Georgia" pitchFamily="18" charset="0"/>
              </a:rPr>
              <a:t>(A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Georgia" pitchFamily="18" charset="0"/>
              </a:rPr>
              <a:t>’</a:t>
            </a:r>
            <a:r>
              <a:rPr lang="sk-SK" sz="2800" b="1" baseline="-25000" dirty="0" smtClean="0">
                <a:solidFill>
                  <a:schemeClr val="accent3">
                    <a:lumMod val="75000"/>
                  </a:schemeClr>
                </a:solidFill>
                <a:latin typeface="Georgia" pitchFamily="18" charset="0"/>
              </a:rPr>
              <a:t>H</a:t>
            </a:r>
            <a:r>
              <a:rPr lang="sk-SK" sz="2800" b="1" dirty="0" smtClean="0">
                <a:solidFill>
                  <a:schemeClr val="accent3">
                    <a:lumMod val="75000"/>
                  </a:schemeClr>
                </a:solidFill>
                <a:latin typeface="Georgia" pitchFamily="18" charset="0"/>
              </a:rPr>
              <a:t>) </a:t>
            </a:r>
            <a:r>
              <a:rPr lang="sk-SK" sz="2800" dirty="0">
                <a:latin typeface="Georgia" pitchFamily="18" charset="0"/>
              </a:rPr>
              <a:t>je množiny všetkých prvkov z množiny </a:t>
            </a:r>
            <a:r>
              <a:rPr lang="sk-SK" sz="2800" dirty="0" smtClean="0">
                <a:latin typeface="Georgia" pitchFamily="18" charset="0"/>
              </a:rPr>
              <a:t>H, </a:t>
            </a:r>
            <a:r>
              <a:rPr lang="sk-SK" sz="2800" dirty="0">
                <a:latin typeface="Georgia" pitchFamily="18" charset="0"/>
              </a:rPr>
              <a:t>ktoré nepatria do množiny A. </a:t>
            </a:r>
          </a:p>
        </p:txBody>
      </p:sp>
      <p:sp>
        <p:nvSpPr>
          <p:cNvPr id="5" name="TextovéPole 4"/>
          <p:cNvSpPr txBox="1">
            <a:spLocks noChangeArrowheads="1"/>
          </p:cNvSpPr>
          <p:nvPr/>
        </p:nvSpPr>
        <p:spPr bwMode="auto">
          <a:xfrm>
            <a:off x="361543" y="5301208"/>
            <a:ext cx="8429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sk-SK" altLang="sk-SK" sz="2800" i="1" dirty="0">
                <a:solidFill>
                  <a:srgbClr val="00B050"/>
                </a:solidFill>
                <a:latin typeface="Georgia" panose="02040502050405020303" pitchFamily="18" charset="0"/>
              </a:rPr>
              <a:t>PR.: </a:t>
            </a:r>
            <a:r>
              <a:rPr lang="sk-SK" altLang="sk-SK" sz="2800" dirty="0">
                <a:latin typeface="Georgia" panose="02040502050405020303" pitchFamily="18" charset="0"/>
              </a:rPr>
              <a:t>Dané sú množiny: </a:t>
            </a:r>
            <a:r>
              <a:rPr lang="sk-SK" altLang="sk-SK" sz="2800" b="1" dirty="0">
                <a:latin typeface="Georgia" panose="02040502050405020303" pitchFamily="18" charset="0"/>
              </a:rPr>
              <a:t>A</a:t>
            </a:r>
            <a:r>
              <a:rPr lang="sk-SK" altLang="sk-SK" sz="2800" dirty="0">
                <a:latin typeface="Georgia" panose="02040502050405020303" pitchFamily="18" charset="0"/>
              </a:rPr>
              <a:t> = </a:t>
            </a:r>
            <a:r>
              <a:rPr lang="en-US" altLang="sk-SK" sz="2800" dirty="0">
                <a:latin typeface="Georgia" panose="02040502050405020303" pitchFamily="18" charset="0"/>
              </a:rPr>
              <a:t>{</a:t>
            </a:r>
            <a:r>
              <a:rPr lang="cs-CZ" altLang="sk-SK" sz="2800" dirty="0">
                <a:latin typeface="Georgia" panose="02040502050405020303" pitchFamily="18" charset="0"/>
              </a:rPr>
              <a:t>1, 2</a:t>
            </a:r>
            <a:r>
              <a:rPr lang="en-US" altLang="sk-SK" sz="2800" dirty="0">
                <a:latin typeface="Georgia" panose="02040502050405020303" pitchFamily="18" charset="0"/>
              </a:rPr>
              <a:t>}</a:t>
            </a:r>
            <a:endParaRPr lang="cs-CZ" altLang="sk-SK" sz="2800" dirty="0">
              <a:latin typeface="Georgia" panose="02040502050405020303" pitchFamily="18" charset="0"/>
            </a:endParaRPr>
          </a:p>
          <a:p>
            <a:r>
              <a:rPr lang="cs-CZ" altLang="sk-SK" sz="2800" dirty="0">
                <a:latin typeface="Georgia" panose="02040502050405020303" pitchFamily="18" charset="0"/>
              </a:rPr>
              <a:t>					</a:t>
            </a:r>
            <a:r>
              <a:rPr lang="cs-CZ" altLang="sk-SK" sz="2800" b="1" dirty="0" smtClean="0">
                <a:latin typeface="Georgia" panose="02040502050405020303" pitchFamily="18" charset="0"/>
              </a:rPr>
              <a:t>H</a:t>
            </a:r>
            <a:r>
              <a:rPr lang="cs-CZ" altLang="sk-SK" sz="2800" dirty="0" smtClean="0">
                <a:latin typeface="Georgia" panose="02040502050405020303" pitchFamily="18" charset="0"/>
              </a:rPr>
              <a:t> </a:t>
            </a:r>
            <a:r>
              <a:rPr lang="cs-CZ" altLang="sk-SK" sz="2800" dirty="0">
                <a:latin typeface="Georgia" panose="02040502050405020303" pitchFamily="18" charset="0"/>
              </a:rPr>
              <a:t>= </a:t>
            </a:r>
            <a:r>
              <a:rPr lang="en-US" altLang="sk-SK" sz="2800" dirty="0">
                <a:latin typeface="Georgia" panose="02040502050405020303" pitchFamily="18" charset="0"/>
              </a:rPr>
              <a:t>{</a:t>
            </a:r>
            <a:r>
              <a:rPr lang="cs-CZ" altLang="sk-SK" sz="2800" dirty="0">
                <a:latin typeface="Georgia" panose="02040502050405020303" pitchFamily="18" charset="0"/>
              </a:rPr>
              <a:t>1, 2, 3, 4</a:t>
            </a:r>
            <a:r>
              <a:rPr lang="en-US" altLang="sk-SK" sz="2800" dirty="0">
                <a:latin typeface="Georgia" panose="02040502050405020303" pitchFamily="18" charset="0"/>
              </a:rPr>
              <a:t>}</a:t>
            </a:r>
            <a:endParaRPr lang="cs-CZ" altLang="sk-SK" sz="2800" dirty="0">
              <a:latin typeface="Georgia" panose="02040502050405020303" pitchFamily="18" charset="0"/>
            </a:endParaRPr>
          </a:p>
          <a:p>
            <a:r>
              <a:rPr lang="cs-CZ" altLang="sk-SK" sz="2800" dirty="0">
                <a:latin typeface="Georgia" panose="02040502050405020303" pitchFamily="18" charset="0"/>
              </a:rPr>
              <a:t>	    </a:t>
            </a:r>
            <a:r>
              <a:rPr lang="cs-CZ" altLang="sk-SK" sz="2800" dirty="0" err="1">
                <a:latin typeface="Georgia" panose="02040502050405020303" pitchFamily="18" charset="0"/>
              </a:rPr>
              <a:t>Určte</a:t>
            </a:r>
            <a:r>
              <a:rPr lang="cs-CZ" altLang="sk-SK" sz="2800" dirty="0">
                <a:latin typeface="Georgia" panose="02040502050405020303" pitchFamily="18" charset="0"/>
              </a:rPr>
              <a:t>  </a:t>
            </a:r>
            <a:r>
              <a:rPr lang="cs-CZ" altLang="sk-SK" sz="2800" b="1" dirty="0">
                <a:latin typeface="Georgia" panose="02040502050405020303" pitchFamily="18" charset="0"/>
              </a:rPr>
              <a:t>A</a:t>
            </a:r>
            <a:r>
              <a:rPr lang="en-US" altLang="sk-SK" sz="2800" b="1" dirty="0" smtClean="0">
                <a:latin typeface="Georgia" panose="02040502050405020303" pitchFamily="18" charset="0"/>
              </a:rPr>
              <a:t>’</a:t>
            </a:r>
            <a:r>
              <a:rPr lang="sk-SK" altLang="sk-SK" sz="2800" b="1" baseline="-25000" dirty="0" smtClean="0">
                <a:latin typeface="Georgia" panose="02040502050405020303" pitchFamily="18" charset="0"/>
              </a:rPr>
              <a:t>H</a:t>
            </a:r>
            <a:r>
              <a:rPr lang="sk-SK" altLang="sk-SK" sz="2800" dirty="0" smtClean="0">
                <a:latin typeface="Georgia" panose="02040502050405020303" pitchFamily="18" charset="0"/>
              </a:rPr>
              <a:t>.</a:t>
            </a:r>
            <a:endParaRPr lang="sk-SK" altLang="sk-SK" sz="2800" dirty="0">
              <a:latin typeface="Georgia" panose="02040502050405020303" pitchFamily="18" charset="0"/>
            </a:endParaRPr>
          </a:p>
        </p:txBody>
      </p:sp>
      <p:sp>
        <p:nvSpPr>
          <p:cNvPr id="10" name="Elipsa 9"/>
          <p:cNvSpPr/>
          <p:nvPr/>
        </p:nvSpPr>
        <p:spPr bwMode="auto">
          <a:xfrm>
            <a:off x="2783192" y="2427670"/>
            <a:ext cx="1864895" cy="1377723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3323" name="TextovéPole 10"/>
          <p:cNvSpPr txBox="1">
            <a:spLocks noChangeArrowheads="1"/>
          </p:cNvSpPr>
          <p:nvPr/>
        </p:nvSpPr>
        <p:spPr bwMode="auto">
          <a:xfrm>
            <a:off x="3404824" y="2703215"/>
            <a:ext cx="388520" cy="7518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 altLang="sk-SK" sz="3200" b="1">
                <a:latin typeface="Georgia" panose="02040502050405020303" pitchFamily="18" charset="0"/>
              </a:rPr>
              <a:t>A</a:t>
            </a:r>
            <a:endParaRPr lang="sk-SK" altLang="sk-SK" sz="3200" b="1">
              <a:latin typeface="Georgia" panose="02040502050405020303" pitchFamily="18" charset="0"/>
            </a:endParaRPr>
          </a:p>
        </p:txBody>
      </p:sp>
      <p:sp>
        <p:nvSpPr>
          <p:cNvPr id="13326" name="TextovéPole 15"/>
          <p:cNvSpPr txBox="1">
            <a:spLocks noChangeArrowheads="1"/>
          </p:cNvSpPr>
          <p:nvPr/>
        </p:nvSpPr>
        <p:spPr bwMode="auto">
          <a:xfrm>
            <a:off x="4941393" y="2991004"/>
            <a:ext cx="854743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 altLang="sk-SK" sz="3200" b="1" dirty="0" smtClean="0">
                <a:latin typeface="Georgia" panose="02040502050405020303" pitchFamily="18" charset="0"/>
              </a:rPr>
              <a:t>A’</a:t>
            </a:r>
            <a:r>
              <a:rPr lang="sk-SK" altLang="sk-SK" sz="3200" b="1" baseline="-25000" dirty="0" smtClean="0">
                <a:latin typeface="Georgia" panose="02040502050405020303" pitchFamily="18" charset="0"/>
              </a:rPr>
              <a:t>H</a:t>
            </a:r>
            <a:endParaRPr lang="sk-SK" altLang="sk-SK" sz="3200" b="1" dirty="0">
              <a:latin typeface="Georgia" panose="02040502050405020303" pitchFamily="18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1763688" y="4422685"/>
            <a:ext cx="5324216" cy="85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4800" dirty="0" smtClean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sk-SK" sz="4800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'</a:t>
            </a:r>
            <a:r>
              <a:rPr lang="sk-SK" altLang="sk-SK" sz="4800" baseline="-25000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H</a:t>
            </a:r>
            <a:r>
              <a:rPr lang="sk-SK" altLang="sk-SK" sz="4800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</a:t>
            </a:r>
            <a:r>
              <a:rPr lang="sk-SK" altLang="sk-SK" sz="4800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sk-SK" sz="4800" dirty="0">
                <a:solidFill>
                  <a:schemeClr val="hlink"/>
                </a:solidFill>
                <a:sym typeface="Symbol" panose="05050102010706020507" pitchFamily="18" charset="2"/>
              </a:rPr>
              <a:t>{</a:t>
            </a:r>
            <a:r>
              <a:rPr lang="sk-SK" altLang="sk-SK" sz="4800" dirty="0" err="1">
                <a:solidFill>
                  <a:schemeClr val="hlink"/>
                </a:solidFill>
                <a:sym typeface="Symbol" panose="05050102010706020507" pitchFamily="18" charset="2"/>
              </a:rPr>
              <a:t>xH</a:t>
            </a:r>
            <a:r>
              <a:rPr lang="sk-SK" altLang="sk-SK" sz="4800" dirty="0">
                <a:solidFill>
                  <a:schemeClr val="hlink"/>
                </a:solidFill>
                <a:sym typeface="Symbol" panose="05050102010706020507" pitchFamily="18" charset="2"/>
              </a:rPr>
              <a:t>; </a:t>
            </a:r>
            <a:r>
              <a:rPr lang="sk-SK" altLang="sk-SK" sz="4800" dirty="0" err="1">
                <a:solidFill>
                  <a:schemeClr val="hlink"/>
                </a:solidFill>
                <a:sym typeface="Symbol" panose="05050102010706020507" pitchFamily="18" charset="2"/>
              </a:rPr>
              <a:t>xA</a:t>
            </a:r>
            <a:r>
              <a:rPr lang="en-US" altLang="sk-SK" sz="4800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6743392" y="197047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/>
              <a:t>H</a:t>
            </a:r>
            <a:endParaRPr lang="cs-CZ" altLang="sk-SK" sz="2400" b="1" dirty="0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913519" y="4146639"/>
            <a:ext cx="15121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200" b="1" dirty="0" err="1" smtClean="0"/>
              <a:t>Vennov</a:t>
            </a:r>
            <a:r>
              <a:rPr lang="sk-SK" altLang="sk-SK" sz="1200" b="1" dirty="0" smtClean="0"/>
              <a:t> diagram</a:t>
            </a:r>
            <a:endParaRPr lang="cs-CZ" altLang="sk-SK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2771976" y="1643050"/>
            <a:ext cx="4249882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5400" b="1" dirty="0" smtClean="0">
                <a:ln/>
                <a:solidFill>
                  <a:schemeClr val="accent3"/>
                </a:solidFill>
                <a:latin typeface="+mn-lt"/>
              </a:rPr>
              <a:t>PRÍKLADY</a:t>
            </a:r>
            <a:endParaRPr lang="cs-CZ" sz="5400" b="1" dirty="0">
              <a:ln/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2143108" y="3071810"/>
            <a:ext cx="5527475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3600" b="1" dirty="0" err="1">
                <a:ln/>
                <a:solidFill>
                  <a:schemeClr val="accent3"/>
                </a:solidFill>
                <a:latin typeface="+mn-lt"/>
              </a:rPr>
              <a:t>Operácie</a:t>
            </a:r>
            <a:r>
              <a:rPr lang="cs-CZ" sz="3600" b="1" dirty="0">
                <a:ln/>
                <a:solidFill>
                  <a:schemeClr val="accent3"/>
                </a:solidFill>
                <a:latin typeface="+mn-lt"/>
              </a:rPr>
              <a:t> s množinami</a:t>
            </a:r>
          </a:p>
        </p:txBody>
      </p:sp>
    </p:spTree>
    <p:extLst>
      <p:ext uri="{BB962C8B-B14F-4D97-AF65-F5344CB8AC3E}">
        <p14:creationId xmlns:p14="http://schemas.microsoft.com/office/powerpoint/2010/main" val="25955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rkýř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278</TotalTime>
  <Words>632</Words>
  <Application>Microsoft Office PowerPoint</Application>
  <PresentationFormat>Prezentácia na obrazovke (4:3)</PresentationFormat>
  <Paragraphs>145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9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4" baseType="lpstr">
      <vt:lpstr>Arial</vt:lpstr>
      <vt:lpstr>Cambria Math</vt:lpstr>
      <vt:lpstr>Century Schoolbook</vt:lpstr>
      <vt:lpstr>Georgia</vt:lpstr>
      <vt:lpstr>Lucida Sans Unicode</vt:lpstr>
      <vt:lpstr>Symbol</vt:lpstr>
      <vt:lpstr>Tahoma</vt:lpstr>
      <vt:lpstr>Wingdings</vt:lpstr>
      <vt:lpstr>Wingdings 2</vt:lpstr>
      <vt:lpstr>Arkýř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PRÍKLAD 1:</vt:lpstr>
      <vt:lpstr>PRÍKLAD 2:</vt:lpstr>
      <vt:lpstr>PRÍKLAD 3:</vt:lpstr>
      <vt:lpstr>PRÍKLAD 4:</vt:lpstr>
      <vt:lpstr>Prezentácia programu PowerPoint</vt:lpstr>
    </vt:vector>
  </TitlesOfParts>
  <Company>Windows Xp Ultimate 2008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Admin</dc:creator>
  <cp:lastModifiedBy>Dušan Andraško</cp:lastModifiedBy>
  <cp:revision>44</cp:revision>
  <dcterms:created xsi:type="dcterms:W3CDTF">2011-09-26T06:53:22Z</dcterms:created>
  <dcterms:modified xsi:type="dcterms:W3CDTF">2020-10-06T04:02:41Z</dcterms:modified>
</cp:coreProperties>
</file>