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68" r:id="rId5"/>
    <p:sldId id="269" r:id="rId6"/>
    <p:sldId id="270" r:id="rId7"/>
    <p:sldId id="261" r:id="rId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11C"/>
    <a:srgbClr val="7598D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>
      <p:cViewPr varScale="1">
        <p:scale>
          <a:sx n="67" d="100"/>
          <a:sy n="67" d="100"/>
        </p:scale>
        <p:origin x="1176" y="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14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élník 16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élník 17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élník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Přímá spojovací čára 1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Přímá spojovací čára 2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Přímá spojovací čára 23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Přímá spojovací čára 24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Přímá spojovací čára 25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Přímá spojovací čára 26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Obdélník 2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a 2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a 29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Elipsa 3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Elipsa 31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Elipsa 32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22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CF186-9B95-4C8E-A315-17D7F2BB7014}" type="datetimeFigureOut">
              <a:rPr lang="sk-SK"/>
              <a:pPr>
                <a:defRPr/>
              </a:pPr>
              <a:t>19. 10. 2020</a:t>
            </a:fld>
            <a:endParaRPr lang="sk-SK"/>
          </a:p>
        </p:txBody>
      </p:sp>
      <p:sp>
        <p:nvSpPr>
          <p:cNvPr id="23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4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8093172C-10E2-4871-BFF7-C6A59A4D8787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966428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BB85A-AB2E-49B7-9036-6C2F086EDCA3}" type="datetimeFigureOut">
              <a:rPr lang="sk-SK"/>
              <a:pPr>
                <a:defRPr/>
              </a:pPr>
              <a:t>19. 10. 2020</a:t>
            </a:fld>
            <a:endParaRPr lang="sk-SK"/>
          </a:p>
        </p:txBody>
      </p:sp>
      <p:sp>
        <p:nvSpPr>
          <p:cNvPr id="5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E73FF-AE58-46F4-8F4B-219F17DE872B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60770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AE9E9-6694-40F7-95EF-32133A3E6B53}" type="datetimeFigureOut">
              <a:rPr lang="sk-SK"/>
              <a:pPr>
                <a:defRPr/>
              </a:pPr>
              <a:t>19. 10. 2020</a:t>
            </a:fld>
            <a:endParaRPr lang="sk-SK"/>
          </a:p>
        </p:txBody>
      </p:sp>
      <p:sp>
        <p:nvSpPr>
          <p:cNvPr id="5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54889-D5DD-486B-8974-C72044A82382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38522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ADA3A5-D2A7-44A4-8155-553EAB5BCAA3}" type="datetimeFigureOut">
              <a:rPr lang="sk-SK"/>
              <a:pPr>
                <a:defRPr/>
              </a:pPr>
              <a:t>19. 10. 2020</a:t>
            </a:fld>
            <a:endParaRPr lang="sk-SK"/>
          </a:p>
        </p:txBody>
      </p:sp>
      <p:sp>
        <p:nvSpPr>
          <p:cNvPr id="5" name="Zástupný symbol pro číslo snímku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712557-1852-43B2-ACE9-71FE405D0C68}" type="slidenum">
              <a:rPr lang="sk-SK" altLang="sk-SK"/>
              <a:pPr/>
              <a:t>‹#›</a:t>
            </a:fld>
            <a:endParaRPr lang="sk-SK" altLang="sk-SK"/>
          </a:p>
        </p:txBody>
      </p:sp>
      <p:sp>
        <p:nvSpPr>
          <p:cNvPr id="6" name="Zástupný symbol pro zápatí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52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14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élník 16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élník 17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élník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římá spojovací čára 1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Přímá spojovací čára 2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Přímá spojovací čára 23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Přímá spojovací čára 24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Přímá spojovací čára 25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Elipsa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Elipsa 28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Elipsa 29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a 30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a 31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Přímá spojovací čára 32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0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B8002-031D-4126-B3F5-2C5992962BB5}" type="datetimeFigureOut">
              <a:rPr lang="sk-SK"/>
              <a:pPr>
                <a:defRPr/>
              </a:pPr>
              <a:t>19. 10. 2020</a:t>
            </a:fld>
            <a:endParaRPr lang="sk-SK"/>
          </a:p>
        </p:txBody>
      </p:sp>
      <p:sp>
        <p:nvSpPr>
          <p:cNvPr id="21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2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C6C24CA0-519E-47E8-8096-035C266DA410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200209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C6383-0974-4E8D-AEFA-3F333A05190B}" type="datetimeFigureOut">
              <a:rPr lang="sk-SK"/>
              <a:pPr>
                <a:defRPr/>
              </a:pPr>
              <a:t>19. 10. 2020</a:t>
            </a:fld>
            <a:endParaRPr lang="sk-SK"/>
          </a:p>
        </p:txBody>
      </p:sp>
      <p:sp>
        <p:nvSpPr>
          <p:cNvPr id="6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72760-CDE4-40AD-8AC2-219F1C995F50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49043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7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7E624-AA2F-429F-98EB-ECB48944A7FD}" type="datetimeFigureOut">
              <a:rPr lang="sk-SK"/>
              <a:pPr>
                <a:defRPr/>
              </a:pPr>
              <a:t>19. 10. 2020</a:t>
            </a:fld>
            <a:endParaRPr lang="sk-SK"/>
          </a:p>
        </p:txBody>
      </p:sp>
      <p:sp>
        <p:nvSpPr>
          <p:cNvPr id="8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EA249-6368-4A4E-9D86-CCD83B11F185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5680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291192-FFF7-4BCA-8A6C-83CC6351E956}" type="datetimeFigureOut">
              <a:rPr lang="sk-SK"/>
              <a:pPr>
                <a:defRPr/>
              </a:pPr>
              <a:t>19. 10. 2020</a:t>
            </a:fld>
            <a:endParaRPr lang="sk-SK"/>
          </a:p>
        </p:txBody>
      </p:sp>
      <p:sp>
        <p:nvSpPr>
          <p:cNvPr id="4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04F6F0-0936-4F7E-80D3-73355A352DCF}" type="slidenum">
              <a:rPr lang="sk-SK" altLang="sk-SK"/>
              <a:pPr/>
              <a:t>‹#›</a:t>
            </a:fld>
            <a:endParaRPr lang="sk-SK" altLang="sk-SK"/>
          </a:p>
        </p:txBody>
      </p:sp>
      <p:sp>
        <p:nvSpPr>
          <p:cNvPr id="5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876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9216D-276E-4F26-B15F-50F5F667E032}" type="datetimeFigureOut">
              <a:rPr lang="sk-SK"/>
              <a:pPr>
                <a:defRPr/>
              </a:pPr>
              <a:t>19. 10. 2020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A8167-D7B6-439F-9CC0-B68AA0E81540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37215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římá spojovací čára 1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Přímá spojovací čára 16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Přímá spojovací čára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Přímá spojovací čára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Obdélník 1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Přímá spojovací čára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Elipsa 2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2" name="Zástupný symbol pro datum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827FA97-B015-4D04-9F1F-04BBA0025ADC}" type="datetimeFigureOut">
              <a:rPr lang="sk-SK"/>
              <a:pPr>
                <a:defRPr/>
              </a:pPr>
              <a:t>19. 10. 2020</a:t>
            </a:fld>
            <a:endParaRPr lang="sk-SK"/>
          </a:p>
        </p:txBody>
      </p:sp>
      <p:sp>
        <p:nvSpPr>
          <p:cNvPr id="13" name="Zástupný symbol pro číslo snímku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3DAEB2-C3D8-4EBB-A485-2EBA4EE2E8C2}" type="slidenum">
              <a:rPr lang="sk-SK" altLang="sk-SK"/>
              <a:pPr/>
              <a:t>‹#›</a:t>
            </a:fld>
            <a:endParaRPr lang="sk-SK" altLang="sk-SK"/>
          </a:p>
        </p:txBody>
      </p:sp>
      <p:sp>
        <p:nvSpPr>
          <p:cNvPr id="14" name="Zástupný symbol pro zápatí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843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římá spojovací čára 1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Elipsa 16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Přímá spojovací čára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Obdélník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římá spojovací čára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Přímá spojovací čára 20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Přímá spojovací čára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cs-CZ" noProof="0" smtClean="0"/>
              <a:t>Klepnutím na ikonu přidáte obrázek.</a:t>
            </a:r>
            <a:endParaRPr lang="en-US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12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CBA65E-CD74-4503-9F32-24DC15869EBD}" type="datetimeFigureOut">
              <a:rPr lang="sk-SK"/>
              <a:pPr>
                <a:defRPr/>
              </a:pPr>
              <a:t>19. 10. 2020</a:t>
            </a:fld>
            <a:endParaRPr lang="sk-SK"/>
          </a:p>
        </p:txBody>
      </p:sp>
      <p:sp>
        <p:nvSpPr>
          <p:cNvPr id="13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5BE5DC-EF65-4F82-8CEC-A975CBAB737A}" type="slidenum">
              <a:rPr lang="sk-SK" altLang="sk-SK"/>
              <a:pPr/>
              <a:t>‹#›</a:t>
            </a:fld>
            <a:endParaRPr lang="sk-SK" altLang="sk-SK"/>
          </a:p>
        </p:txBody>
      </p:sp>
      <p:sp>
        <p:nvSpPr>
          <p:cNvPr id="14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680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028" name="Zástupný symbol pro text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styly předlohy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Třetí úroveň</a:t>
            </a:r>
          </a:p>
          <a:p>
            <a:pPr lvl="3"/>
            <a:r>
              <a:rPr lang="cs-CZ" altLang="sk-SK" smtClean="0"/>
              <a:t>Čtvrtá úroveň</a:t>
            </a:r>
          </a:p>
          <a:p>
            <a:pPr lvl="4"/>
            <a:r>
              <a:rPr lang="cs-CZ" altLang="sk-SK" smtClean="0"/>
              <a:t>Pátá úroveň</a:t>
            </a:r>
            <a:endParaRPr lang="en-US" altLang="sk-SK" smtClean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B2DD460-AB8E-4A47-B510-4E61E1BB20F7}" type="datetimeFigureOut">
              <a:rPr lang="sk-SK"/>
              <a:pPr>
                <a:defRPr/>
              </a:pPr>
              <a:t>19. 10. 2020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Elipsa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30B0C443-C320-47E3-A08C-6E888C7864B1}" type="slidenum">
              <a:rPr lang="sk-SK" altLang="sk-SK"/>
              <a:pPr/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8" r:id="rId4"/>
    <p:sldLayoutId id="2147483679" r:id="rId5"/>
    <p:sldLayoutId id="2147483686" r:id="rId6"/>
    <p:sldLayoutId id="2147483680" r:id="rId7"/>
    <p:sldLayoutId id="2147483687" r:id="rId8"/>
    <p:sldLayoutId id="2147483688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2964335" y="1643050"/>
            <a:ext cx="3865161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5400" b="1" dirty="0" smtClean="0">
                <a:ln/>
                <a:solidFill>
                  <a:schemeClr val="accent3"/>
                </a:solidFill>
                <a:latin typeface="+mn-lt"/>
              </a:rPr>
              <a:t>MNOŽINY</a:t>
            </a:r>
            <a:endParaRPr lang="cs-CZ" sz="5400" b="1" dirty="0">
              <a:ln/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2656071" y="3071810"/>
            <a:ext cx="4501553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3600" b="1" dirty="0" err="1" smtClean="0">
                <a:ln/>
                <a:solidFill>
                  <a:schemeClr val="accent3"/>
                </a:solidFill>
                <a:latin typeface="+mn-lt"/>
              </a:rPr>
              <a:t>Vzťahy</a:t>
            </a:r>
            <a:r>
              <a:rPr lang="cs-CZ" sz="3600" b="1" dirty="0" smtClean="0">
                <a:ln/>
                <a:solidFill>
                  <a:schemeClr val="accent3"/>
                </a:solidFill>
                <a:latin typeface="+mn-lt"/>
              </a:rPr>
              <a:t> a </a:t>
            </a:r>
            <a:r>
              <a:rPr lang="cs-CZ" sz="3600" b="1" dirty="0" err="1" smtClean="0">
                <a:ln/>
                <a:solidFill>
                  <a:schemeClr val="accent3"/>
                </a:solidFill>
                <a:latin typeface="+mn-lt"/>
              </a:rPr>
              <a:t>operácie</a:t>
            </a:r>
            <a:endParaRPr lang="cs-CZ" sz="3600" b="1" dirty="0" smtClean="0">
              <a:ln/>
              <a:solidFill>
                <a:schemeClr val="accent3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3600" b="1" dirty="0" smtClean="0">
                <a:ln/>
                <a:solidFill>
                  <a:schemeClr val="accent3"/>
                </a:solidFill>
                <a:latin typeface="+mn-lt"/>
              </a:rPr>
              <a:t> </a:t>
            </a:r>
            <a:r>
              <a:rPr lang="cs-CZ" sz="3600" b="1" dirty="0">
                <a:ln/>
                <a:solidFill>
                  <a:schemeClr val="accent3"/>
                </a:solidFill>
                <a:latin typeface="+mn-lt"/>
              </a:rPr>
              <a:t>s množinami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2771976" y="1643050"/>
            <a:ext cx="4249882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5400" b="1" dirty="0" smtClean="0">
                <a:ln/>
                <a:solidFill>
                  <a:schemeClr val="accent3"/>
                </a:solidFill>
                <a:latin typeface="+mn-lt"/>
              </a:rPr>
              <a:t>PRÍKLADY</a:t>
            </a:r>
            <a:endParaRPr lang="cs-CZ" sz="5400" b="1" dirty="0">
              <a:ln/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2143108" y="3071810"/>
            <a:ext cx="5527475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3600" b="1" dirty="0" err="1">
                <a:ln/>
                <a:solidFill>
                  <a:schemeClr val="accent3"/>
                </a:solidFill>
                <a:latin typeface="+mn-lt"/>
              </a:rPr>
              <a:t>Operácie</a:t>
            </a:r>
            <a:r>
              <a:rPr lang="cs-CZ" sz="3600" b="1" dirty="0">
                <a:ln/>
                <a:solidFill>
                  <a:schemeClr val="accent3"/>
                </a:solidFill>
                <a:latin typeface="+mn-lt"/>
              </a:rPr>
              <a:t> s množinami</a:t>
            </a:r>
          </a:p>
        </p:txBody>
      </p:sp>
    </p:spTree>
    <p:extLst>
      <p:ext uri="{BB962C8B-B14F-4D97-AF65-F5344CB8AC3E}">
        <p14:creationId xmlns:p14="http://schemas.microsoft.com/office/powerpoint/2010/main" val="25955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44450"/>
            <a:ext cx="2305050" cy="5762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sk-SK" sz="2800" b="1" smtClean="0"/>
              <a:t>PRÍKLAD 1:</a:t>
            </a:r>
            <a:endParaRPr lang="cs-CZ" sz="2800" b="1" smtClean="0"/>
          </a:p>
        </p:txBody>
      </p:sp>
      <p:pic>
        <p:nvPicPr>
          <p:cNvPr id="3175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8" y="3886200"/>
            <a:ext cx="3457575" cy="236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292725" y="39576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A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8174038" y="39576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B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8677275" y="37893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H</a:t>
            </a:r>
            <a:endParaRPr lang="cs-CZ" altLang="sk-SK" sz="2400" b="1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65750" y="4087813"/>
            <a:ext cx="3155950" cy="1892300"/>
            <a:chOff x="1133" y="2568"/>
            <a:chExt cx="1814" cy="1134"/>
          </a:xfrm>
        </p:grpSpPr>
        <p:sp>
          <p:nvSpPr>
            <p:cNvPr id="4116" name="Oval 19"/>
            <p:cNvSpPr>
              <a:spLocks noChangeArrowheads="1"/>
            </p:cNvSpPr>
            <p:nvPr/>
          </p:nvSpPr>
          <p:spPr bwMode="auto">
            <a:xfrm>
              <a:off x="1133" y="2568"/>
              <a:ext cx="1134" cy="1134"/>
            </a:xfrm>
            <a:prstGeom prst="ellipse">
              <a:avLst/>
            </a:prstGeom>
            <a:solidFill>
              <a:srgbClr val="D2611C">
                <a:alpha val="74902"/>
              </a:srgbClr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1800"/>
            </a:p>
          </p:txBody>
        </p:sp>
        <p:sp>
          <p:nvSpPr>
            <p:cNvPr id="4117" name="Oval 20"/>
            <p:cNvSpPr>
              <a:spLocks noChangeArrowheads="1"/>
            </p:cNvSpPr>
            <p:nvPr/>
          </p:nvSpPr>
          <p:spPr bwMode="auto">
            <a:xfrm>
              <a:off x="1813" y="2568"/>
              <a:ext cx="1134" cy="1134"/>
            </a:xfrm>
            <a:prstGeom prst="ellipse">
              <a:avLst/>
            </a:prstGeom>
            <a:solidFill>
              <a:schemeClr val="hlink">
                <a:alpha val="75000"/>
              </a:schemeClr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1800"/>
            </a:p>
          </p:txBody>
        </p:sp>
      </p:grp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588125" y="4622800"/>
            <a:ext cx="719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1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2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698750" y="115888"/>
            <a:ext cx="5473700" cy="18018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Nájdite zjednotenie množín: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	A =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</a:rPr>
              <a:t>{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</a:rPr>
              <a:t>x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N; x  4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sk-SK" altLang="sk-SK" sz="2800" b="1">
                <a:solidFill>
                  <a:schemeClr val="bg1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	B = </a:t>
            </a:r>
            <a:r>
              <a:rPr lang="en-US" altLang="sk-SK" sz="2800" b="1">
                <a:solidFill>
                  <a:schemeClr val="bg1"/>
                </a:solidFill>
              </a:rPr>
              <a:t>{</a:t>
            </a:r>
            <a:r>
              <a:rPr lang="sk-SK" altLang="sk-SK" sz="2800" b="1">
                <a:solidFill>
                  <a:schemeClr val="bg1"/>
                </a:solidFill>
              </a:rPr>
              <a:t>x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Z;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l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l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&lt;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 3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}</a:t>
            </a:r>
            <a:r>
              <a:rPr lang="sk-SK" altLang="sk-SK" sz="2400">
                <a:solidFill>
                  <a:schemeClr val="accent2"/>
                </a:solidFill>
              </a:rPr>
              <a:t> </a:t>
            </a:r>
            <a:endParaRPr lang="cs-CZ" altLang="sk-SK" sz="2400">
              <a:solidFill>
                <a:schemeClr val="accent2"/>
              </a:solidFill>
            </a:endParaRP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4925" y="2517775"/>
            <a:ext cx="453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/>
              <a:t>a</a:t>
            </a:r>
            <a:r>
              <a:rPr lang="sk-SK" altLang="sk-SK" sz="2400" b="1" dirty="0" smtClean="0"/>
              <a:t>. </a:t>
            </a:r>
            <a:r>
              <a:rPr lang="sk-SK" altLang="sk-SK" sz="2400" b="1" dirty="0"/>
              <a:t>nájdite prvky množín A,B: 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4643438" y="2517775"/>
            <a:ext cx="2627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A = </a:t>
            </a:r>
            <a:r>
              <a:rPr lang="en-US" altLang="sk-SK" sz="2400" b="1"/>
              <a:t>{</a:t>
            </a:r>
            <a:r>
              <a:rPr lang="sk-SK" altLang="sk-SK" sz="2400" b="1"/>
              <a:t>1,2,3,4</a:t>
            </a:r>
            <a:r>
              <a:rPr lang="en-US" altLang="sk-SK" sz="2400" b="1">
                <a:sym typeface="Symbol" panose="05050102010706020507" pitchFamily="18" charset="2"/>
              </a:rPr>
              <a:t>}</a:t>
            </a:r>
            <a:endParaRPr lang="cs-CZ" altLang="sk-SK" sz="2400" b="1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4643438" y="3238500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B = </a:t>
            </a:r>
            <a:r>
              <a:rPr lang="en-US" altLang="sk-SK" sz="2400" b="1"/>
              <a:t>{</a:t>
            </a:r>
            <a:r>
              <a:rPr lang="sk-SK" altLang="sk-SK" sz="2400" b="1"/>
              <a:t>-2,-1,0,1,2</a:t>
            </a:r>
            <a:r>
              <a:rPr lang="en-US" altLang="sk-SK" sz="2400" b="1">
                <a:sym typeface="Symbol" panose="05050102010706020507" pitchFamily="18" charset="2"/>
              </a:rPr>
              <a:t>}</a:t>
            </a:r>
            <a:endParaRPr lang="cs-CZ" altLang="sk-SK" sz="2400" b="1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4925" y="3957638"/>
            <a:ext cx="252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 smtClean="0"/>
              <a:t>b. </a:t>
            </a:r>
            <a:r>
              <a:rPr lang="sk-SK" altLang="sk-SK" sz="2400" b="1" dirty="0"/>
              <a:t>znázornite : 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5724525" y="4448175"/>
            <a:ext cx="7191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3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4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7380288" y="4192588"/>
            <a:ext cx="10795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-1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endParaRPr lang="sk-SK" altLang="sk-SK" sz="2400" b="1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-2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 </a:t>
            </a:r>
            <a:r>
              <a:rPr lang="en-US" altLang="sk-SK" sz="1800" b="1">
                <a:solidFill>
                  <a:schemeClr val="bg1"/>
                </a:solidFill>
              </a:rPr>
              <a:t>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0    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34925" y="4678363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 smtClean="0"/>
              <a:t>c. </a:t>
            </a:r>
            <a:r>
              <a:rPr lang="sk-SK" altLang="sk-SK" sz="2400" b="1" dirty="0"/>
              <a:t>zapíšte prvky zjednotenia: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71438" y="5445125"/>
            <a:ext cx="5076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>
                <a:solidFill>
                  <a:schemeClr val="hlink"/>
                </a:solidFill>
              </a:rPr>
              <a:t>A</a:t>
            </a:r>
            <a:r>
              <a:rPr lang="sk-SK" altLang="sk-SK" sz="1000" b="1">
                <a:solidFill>
                  <a:schemeClr val="hlink"/>
                </a:solidFill>
              </a:rPr>
              <a:t> </a:t>
            </a:r>
            <a:r>
              <a:rPr lang="sk-SK" altLang="sk-SK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</a:t>
            </a:r>
            <a:r>
              <a:rPr lang="sk-SK" altLang="sk-SK" sz="1000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sk-SK" altLang="sk-SK" b="1">
                <a:solidFill>
                  <a:schemeClr val="hlink"/>
                </a:solidFill>
              </a:rPr>
              <a:t>B</a:t>
            </a:r>
            <a:r>
              <a:rPr lang="sk-SK" altLang="sk-SK" sz="1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sk-SK" altLang="sk-SK" b="1">
                <a:solidFill>
                  <a:schemeClr val="hlink"/>
                </a:solidFill>
                <a:sym typeface="Symbol" panose="05050102010706020507" pitchFamily="18" charset="2"/>
              </a:rPr>
              <a:t>=</a:t>
            </a:r>
            <a:r>
              <a:rPr lang="sk-SK" altLang="sk-SK" sz="1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sk-SK" b="1">
                <a:solidFill>
                  <a:schemeClr val="hlink"/>
                </a:solidFill>
                <a:sym typeface="Symbol" panose="05050102010706020507" pitchFamily="18" charset="2"/>
              </a:rPr>
              <a:t>{</a:t>
            </a:r>
            <a:r>
              <a:rPr lang="sk-SK" altLang="sk-SK" b="1">
                <a:solidFill>
                  <a:schemeClr val="hlink"/>
                </a:solidFill>
                <a:sym typeface="Symbol" panose="05050102010706020507" pitchFamily="18" charset="2"/>
              </a:rPr>
              <a:t>-2,-1,0,1,2,3,4</a:t>
            </a:r>
            <a:r>
              <a:rPr lang="en-US" altLang="sk-SK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95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/>
      <p:bldP spid="31760" grpId="0"/>
      <p:bldP spid="31761" grpId="0"/>
      <p:bldP spid="31757" grpId="0"/>
      <p:bldP spid="31765" grpId="0" animBg="1"/>
      <p:bldP spid="31767" grpId="0"/>
      <p:bldP spid="31768" grpId="0"/>
      <p:bldP spid="31769" grpId="0"/>
      <p:bldP spid="31770" grpId="0"/>
      <p:bldP spid="31771" grpId="0"/>
      <p:bldP spid="31773" grpId="0"/>
      <p:bldP spid="31774" grpId="0"/>
      <p:bldP spid="317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15888"/>
            <a:ext cx="2459038" cy="4556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sk-SK" sz="2800" smtClean="0"/>
              <a:t>PRÍKLAD 2:</a:t>
            </a:r>
            <a:endParaRPr lang="cs-CZ" sz="2800" smtClean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8" y="3813175"/>
            <a:ext cx="3457575" cy="236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4270375"/>
            <a:ext cx="8858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292725" y="38846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A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8174038" y="38846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B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8677275" y="37163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H</a:t>
            </a:r>
            <a:endParaRPr lang="cs-CZ" altLang="sk-SK" sz="2400" b="1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7235825" y="4368800"/>
            <a:ext cx="115252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2 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4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5 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6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698750" y="115888"/>
            <a:ext cx="5473700" cy="18018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Nájdite prienik množín: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	A =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</a:rPr>
              <a:t>{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</a:rPr>
              <a:t>x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R; x</a:t>
            </a:r>
            <a:r>
              <a:rPr lang="sk-SK" altLang="sk-SK" sz="2800" b="1" baseline="30000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 9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sk-SK" altLang="sk-SK" sz="2800" b="1">
                <a:solidFill>
                  <a:schemeClr val="bg1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	B = </a:t>
            </a:r>
            <a:r>
              <a:rPr lang="en-US" altLang="sk-SK" sz="2800" b="1">
                <a:solidFill>
                  <a:schemeClr val="bg1"/>
                </a:solidFill>
              </a:rPr>
              <a:t>{</a:t>
            </a:r>
            <a:r>
              <a:rPr lang="sk-SK" altLang="sk-SK" sz="2800" b="1">
                <a:solidFill>
                  <a:schemeClr val="bg1"/>
                </a:solidFill>
              </a:rPr>
              <a:t>x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Z; 1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&lt;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x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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 6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}</a:t>
            </a:r>
            <a:r>
              <a:rPr lang="sk-SK" altLang="sk-SK" sz="2400">
                <a:solidFill>
                  <a:schemeClr val="accent2"/>
                </a:solidFill>
              </a:rPr>
              <a:t> </a:t>
            </a:r>
            <a:endParaRPr lang="cs-CZ" altLang="sk-SK" sz="2400">
              <a:solidFill>
                <a:schemeClr val="accent2"/>
              </a:solidFill>
            </a:endParaRP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34925" y="2517775"/>
            <a:ext cx="453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/>
              <a:t>a</a:t>
            </a:r>
            <a:r>
              <a:rPr lang="sk-SK" altLang="sk-SK" sz="2400" b="1" dirty="0" smtClean="0"/>
              <a:t>. </a:t>
            </a:r>
            <a:r>
              <a:rPr lang="sk-SK" altLang="sk-SK" sz="2400" b="1" dirty="0"/>
              <a:t>nájdite prvky množín A,B: 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4643438" y="2517775"/>
            <a:ext cx="2627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A = </a:t>
            </a:r>
            <a:r>
              <a:rPr lang="en-US" altLang="sk-SK" sz="2400" b="1"/>
              <a:t>{</a:t>
            </a:r>
            <a:r>
              <a:rPr lang="sk-SK" altLang="sk-SK" sz="2400" b="1"/>
              <a:t>-3,3</a:t>
            </a:r>
            <a:r>
              <a:rPr lang="en-US" altLang="sk-SK" sz="2400" b="1">
                <a:sym typeface="Symbol" panose="05050102010706020507" pitchFamily="18" charset="2"/>
              </a:rPr>
              <a:t>}</a:t>
            </a:r>
            <a:endParaRPr lang="cs-CZ" altLang="sk-SK" sz="2400" b="1"/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643438" y="3238500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B = </a:t>
            </a:r>
            <a:r>
              <a:rPr lang="en-US" altLang="sk-SK" sz="2400" b="1"/>
              <a:t>{</a:t>
            </a:r>
            <a:r>
              <a:rPr lang="sk-SK" altLang="sk-SK" sz="2400" b="1"/>
              <a:t>2,3,4,5,6</a:t>
            </a:r>
            <a:r>
              <a:rPr lang="en-US" altLang="sk-SK" sz="2400" b="1">
                <a:sym typeface="Symbol" panose="05050102010706020507" pitchFamily="18" charset="2"/>
              </a:rPr>
              <a:t>}</a:t>
            </a:r>
            <a:endParaRPr lang="cs-CZ" altLang="sk-SK" sz="2400" b="1"/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4925" y="3957638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/>
              <a:t>b</a:t>
            </a:r>
            <a:r>
              <a:rPr lang="sk-SK" altLang="sk-SK" sz="2400" b="1" dirty="0" smtClean="0"/>
              <a:t>. </a:t>
            </a:r>
            <a:r>
              <a:rPr lang="sk-SK" altLang="sk-SK" sz="2400" b="1" dirty="0"/>
              <a:t>znázornite : 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4925" y="4678363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/>
              <a:t>c</a:t>
            </a:r>
            <a:r>
              <a:rPr lang="sk-SK" altLang="sk-SK" sz="2400" b="1" dirty="0" smtClean="0"/>
              <a:t>. </a:t>
            </a:r>
            <a:r>
              <a:rPr lang="sk-SK" altLang="sk-SK" sz="2400" b="1" dirty="0"/>
              <a:t>zapíšte prvky prieniku: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71438" y="5445125"/>
            <a:ext cx="2555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>
                <a:solidFill>
                  <a:schemeClr val="hlink"/>
                </a:solidFill>
              </a:rPr>
              <a:t>A </a:t>
            </a:r>
            <a:r>
              <a:rPr lang="sk-SK" altLang="sk-SK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 </a:t>
            </a:r>
            <a:r>
              <a:rPr lang="sk-SK" altLang="sk-SK" b="1">
                <a:solidFill>
                  <a:schemeClr val="hlink"/>
                </a:solidFill>
              </a:rPr>
              <a:t>B</a:t>
            </a:r>
            <a:r>
              <a:rPr lang="sk-SK" altLang="sk-SK" sz="1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sk-SK" altLang="sk-SK" b="1">
                <a:solidFill>
                  <a:schemeClr val="hlink"/>
                </a:solidFill>
                <a:sym typeface="Symbol" panose="05050102010706020507" pitchFamily="18" charset="2"/>
              </a:rPr>
              <a:t>=</a:t>
            </a:r>
            <a:r>
              <a:rPr lang="sk-SK" altLang="sk-SK" sz="1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sk-SK" b="1">
                <a:solidFill>
                  <a:schemeClr val="hlink"/>
                </a:solidFill>
                <a:sym typeface="Symbol" panose="05050102010706020507" pitchFamily="18" charset="2"/>
              </a:rPr>
              <a:t>{</a:t>
            </a:r>
            <a:r>
              <a:rPr lang="sk-SK" altLang="sk-SK" b="1">
                <a:solidFill>
                  <a:schemeClr val="hlink"/>
                </a:solidFill>
                <a:sym typeface="Symbol" panose="05050102010706020507" pitchFamily="18" charset="2"/>
              </a:rPr>
              <a:t>3</a:t>
            </a:r>
            <a:r>
              <a:rPr lang="en-US" altLang="sk-SK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795963" y="4664075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 -3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 </a:t>
            </a:r>
            <a:r>
              <a:rPr lang="sk-SK" altLang="sk-SK" sz="2400" b="1">
                <a:solidFill>
                  <a:schemeClr val="bg1"/>
                </a:solidFill>
              </a:rPr>
              <a:t>  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3</a:t>
            </a:r>
            <a:endParaRPr lang="cs-CZ" altLang="sk-SK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2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2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  <p:bldP spid="32776" grpId="0"/>
      <p:bldP spid="32777" grpId="0"/>
      <p:bldP spid="32778" grpId="0"/>
      <p:bldP spid="32779" grpId="0" animBg="1"/>
      <p:bldP spid="32780" grpId="0"/>
      <p:bldP spid="32781" grpId="0"/>
      <p:bldP spid="32782" grpId="0"/>
      <p:bldP spid="32783" grpId="0"/>
      <p:bldP spid="32784" grpId="0"/>
      <p:bldP spid="32785" grpId="0"/>
      <p:bldP spid="327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15888"/>
            <a:ext cx="2305050" cy="527050"/>
          </a:xfrm>
        </p:spPr>
        <p:txBody>
          <a:bodyPr/>
          <a:lstStyle/>
          <a:p>
            <a:pPr eaLnBrk="1" hangingPunct="1">
              <a:defRPr/>
            </a:pPr>
            <a:r>
              <a:rPr lang="sk-SK" sz="2800" smtClean="0"/>
              <a:t>PRÍKLAD 3:</a:t>
            </a:r>
            <a:endParaRPr lang="cs-CZ" sz="2800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908425"/>
            <a:ext cx="3559175" cy="224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4057650"/>
            <a:ext cx="1636713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8748713" y="38608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H</a:t>
            </a:r>
            <a:endParaRPr lang="cs-CZ" altLang="sk-SK" sz="2400" b="1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698750" y="115888"/>
            <a:ext cx="5473700" cy="18018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Nájdite rozdiely množín: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	A =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</a:rPr>
              <a:t>{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</a:rPr>
              <a:t>x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R; x</a:t>
            </a:r>
            <a:r>
              <a:rPr lang="sk-SK" altLang="sk-SK" sz="2800" b="1" baseline="30000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 x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sk-SK" altLang="sk-SK" sz="2800" b="1">
                <a:solidFill>
                  <a:schemeClr val="bg1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	B = </a:t>
            </a:r>
            <a:r>
              <a:rPr lang="en-US" altLang="sk-SK" sz="2800" b="1">
                <a:solidFill>
                  <a:schemeClr val="bg1"/>
                </a:solidFill>
              </a:rPr>
              <a:t>{</a:t>
            </a:r>
            <a:r>
              <a:rPr lang="sk-SK" altLang="sk-SK" sz="2800" b="1">
                <a:solidFill>
                  <a:schemeClr val="bg1"/>
                </a:solidFill>
              </a:rPr>
              <a:t>x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N; x</a:t>
            </a:r>
            <a:r>
              <a:rPr lang="sk-SK" altLang="sk-SK" sz="2800" b="1" baseline="3000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&lt;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1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6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}</a:t>
            </a:r>
            <a:r>
              <a:rPr lang="sk-SK" altLang="sk-SK" sz="2400">
                <a:solidFill>
                  <a:schemeClr val="accent2"/>
                </a:solidFill>
              </a:rPr>
              <a:t> </a:t>
            </a:r>
            <a:endParaRPr lang="cs-CZ" altLang="sk-SK" sz="2400">
              <a:solidFill>
                <a:schemeClr val="accent2"/>
              </a:solidFill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4925" y="2517775"/>
            <a:ext cx="453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1. nájdite prvky množín A,B: 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643438" y="2517775"/>
            <a:ext cx="172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A = </a:t>
            </a:r>
            <a:r>
              <a:rPr lang="en-US" altLang="sk-SK" sz="2400" b="1"/>
              <a:t>{</a:t>
            </a:r>
            <a:r>
              <a:rPr lang="sk-SK" altLang="sk-SK" sz="2400" b="1"/>
              <a:t>0,1</a:t>
            </a:r>
            <a:r>
              <a:rPr lang="en-US" altLang="sk-SK" sz="2400" b="1">
                <a:sym typeface="Symbol" panose="05050102010706020507" pitchFamily="18" charset="2"/>
              </a:rPr>
              <a:t>}</a:t>
            </a:r>
            <a:endParaRPr lang="cs-CZ" altLang="sk-SK" sz="2400" b="1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643438" y="3238500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B = </a:t>
            </a:r>
            <a:r>
              <a:rPr lang="en-US" altLang="sk-SK" sz="2400" b="1"/>
              <a:t>{</a:t>
            </a:r>
            <a:r>
              <a:rPr lang="sk-SK" altLang="sk-SK" sz="2400" b="1"/>
              <a:t>1,2,3</a:t>
            </a:r>
            <a:r>
              <a:rPr lang="en-US" altLang="sk-SK" sz="2400" b="1">
                <a:sym typeface="Symbol" panose="05050102010706020507" pitchFamily="18" charset="2"/>
              </a:rPr>
              <a:t>}</a:t>
            </a:r>
            <a:endParaRPr lang="cs-CZ" altLang="sk-SK" sz="2400" b="1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34925" y="3957638"/>
            <a:ext cx="252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2. znázornite : </a:t>
            </a:r>
          </a:p>
        </p:txBody>
      </p:sp>
      <p:pic>
        <p:nvPicPr>
          <p:cNvPr id="33811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63" y="4010025"/>
            <a:ext cx="16446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4925" y="4678363"/>
            <a:ext cx="4465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3. zapíšte prvky rozdielov: 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7453313" y="4451350"/>
            <a:ext cx="6477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2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3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43525" y="4057650"/>
            <a:ext cx="3257550" cy="1925638"/>
            <a:chOff x="3366" y="2716"/>
            <a:chExt cx="2063" cy="1213"/>
          </a:xfrm>
        </p:grpSpPr>
        <p:sp>
          <p:nvSpPr>
            <p:cNvPr id="8214" name="Oval 21"/>
            <p:cNvSpPr>
              <a:spLocks noChangeArrowheads="1"/>
            </p:cNvSpPr>
            <p:nvPr/>
          </p:nvSpPr>
          <p:spPr bwMode="auto">
            <a:xfrm>
              <a:off x="3366" y="2716"/>
              <a:ext cx="1207" cy="121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1800"/>
            </a:p>
          </p:txBody>
        </p:sp>
        <p:sp>
          <p:nvSpPr>
            <p:cNvPr id="8215" name="Oval 22"/>
            <p:cNvSpPr>
              <a:spLocks noChangeArrowheads="1"/>
            </p:cNvSpPr>
            <p:nvPr/>
          </p:nvSpPr>
          <p:spPr bwMode="auto">
            <a:xfrm>
              <a:off x="4222" y="2716"/>
              <a:ext cx="1207" cy="121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1800"/>
            </a:p>
          </p:txBody>
        </p:sp>
      </p:grp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44463" y="5373688"/>
            <a:ext cx="2339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>
                <a:solidFill>
                  <a:schemeClr val="hlink"/>
                </a:solidFill>
              </a:rPr>
              <a:t>A</a:t>
            </a:r>
            <a:r>
              <a:rPr lang="sk-SK" altLang="sk-SK" sz="1000" b="1">
                <a:solidFill>
                  <a:schemeClr val="hlink"/>
                </a:solidFill>
              </a:rPr>
              <a:t> </a:t>
            </a:r>
            <a:r>
              <a:rPr lang="sk-SK" altLang="sk-SK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sk-SK" altLang="sk-SK" sz="1000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sk-SK" altLang="sk-SK" b="1">
                <a:solidFill>
                  <a:schemeClr val="hlink"/>
                </a:solidFill>
              </a:rPr>
              <a:t>B</a:t>
            </a:r>
            <a:r>
              <a:rPr lang="sk-SK" altLang="sk-SK" sz="1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sk-SK" altLang="sk-SK" b="1">
                <a:solidFill>
                  <a:schemeClr val="hlink"/>
                </a:solidFill>
                <a:sym typeface="Symbol" panose="05050102010706020507" pitchFamily="18" charset="2"/>
              </a:rPr>
              <a:t>=</a:t>
            </a:r>
            <a:r>
              <a:rPr lang="sk-SK" altLang="sk-SK" sz="1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sk-SK" b="1">
                <a:solidFill>
                  <a:schemeClr val="hlink"/>
                </a:solidFill>
                <a:sym typeface="Symbol" panose="05050102010706020507" pitchFamily="18" charset="2"/>
              </a:rPr>
              <a:t>{</a:t>
            </a:r>
            <a:r>
              <a:rPr lang="sk-SK" altLang="sk-SK" b="1">
                <a:solidFill>
                  <a:schemeClr val="hlink"/>
                </a:solidFill>
                <a:sym typeface="Symbol" panose="05050102010706020507" pitchFamily="18" charset="2"/>
              </a:rPr>
              <a:t>0</a:t>
            </a:r>
            <a:r>
              <a:rPr lang="en-US" altLang="sk-SK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219700" y="40290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A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5940425" y="4781550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0   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1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144463" y="6018213"/>
            <a:ext cx="2627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>
                <a:solidFill>
                  <a:schemeClr val="hlink"/>
                </a:solidFill>
              </a:rPr>
              <a:t>B</a:t>
            </a:r>
            <a:r>
              <a:rPr lang="sk-SK" altLang="sk-SK" sz="1000" b="1">
                <a:solidFill>
                  <a:schemeClr val="hlink"/>
                </a:solidFill>
              </a:rPr>
              <a:t> </a:t>
            </a:r>
            <a:r>
              <a:rPr lang="sk-SK" altLang="sk-SK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sk-SK" altLang="sk-SK" sz="1000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sk-SK" altLang="sk-SK" b="1">
                <a:solidFill>
                  <a:schemeClr val="hlink"/>
                </a:solidFill>
              </a:rPr>
              <a:t>A</a:t>
            </a:r>
            <a:r>
              <a:rPr lang="sk-SK" altLang="sk-SK" sz="1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sk-SK" altLang="sk-SK" b="1">
                <a:solidFill>
                  <a:schemeClr val="hlink"/>
                </a:solidFill>
                <a:sym typeface="Symbol" panose="05050102010706020507" pitchFamily="18" charset="2"/>
              </a:rPr>
              <a:t>=</a:t>
            </a:r>
            <a:r>
              <a:rPr lang="sk-SK" altLang="sk-SK" sz="1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sk-SK" b="1">
                <a:solidFill>
                  <a:schemeClr val="hlink"/>
                </a:solidFill>
                <a:sym typeface="Symbol" panose="05050102010706020507" pitchFamily="18" charset="2"/>
              </a:rPr>
              <a:t>{</a:t>
            </a:r>
            <a:r>
              <a:rPr lang="sk-SK" altLang="sk-SK" b="1">
                <a:solidFill>
                  <a:schemeClr val="hlink"/>
                </a:solidFill>
                <a:sym typeface="Symbol" panose="05050102010706020507" pitchFamily="18" charset="2"/>
              </a:rPr>
              <a:t>2,3</a:t>
            </a:r>
            <a:r>
              <a:rPr lang="en-US" altLang="sk-SK" b="1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8316913" y="40290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B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pic>
        <p:nvPicPr>
          <p:cNvPr id="8213" name="Obrázok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604250" y="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8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/>
      <p:bldP spid="33801" grpId="0" animBg="1"/>
      <p:bldP spid="33802" grpId="0"/>
      <p:bldP spid="33803" grpId="0"/>
      <p:bldP spid="33804" grpId="0"/>
      <p:bldP spid="33805" grpId="0"/>
      <p:bldP spid="33806" grpId="0"/>
      <p:bldP spid="33807" grpId="0"/>
      <p:bldP spid="33810" grpId="0"/>
      <p:bldP spid="33798" grpId="0"/>
      <p:bldP spid="33808" grpId="0"/>
      <p:bldP spid="33818" grpId="0"/>
      <p:bldP spid="337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5219700" y="3943350"/>
            <a:ext cx="3529013" cy="22320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44450"/>
            <a:ext cx="2314575" cy="527050"/>
          </a:xfrm>
        </p:spPr>
        <p:txBody>
          <a:bodyPr/>
          <a:lstStyle/>
          <a:p>
            <a:pPr eaLnBrk="1" hangingPunct="1">
              <a:defRPr/>
            </a:pPr>
            <a:r>
              <a:rPr lang="sk-SK" sz="2800" dirty="0" smtClean="0"/>
              <a:t>PRÍKLAD 4:</a:t>
            </a:r>
            <a:endParaRPr lang="cs-CZ" sz="2800" dirty="0" smtClean="0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8748713" y="37893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H</a:t>
            </a:r>
            <a:endParaRPr lang="cs-CZ" altLang="sk-SK" sz="2400" b="1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2698750" y="115888"/>
            <a:ext cx="5473700" cy="22288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Nájdite doplnok množiny A do množiny H: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	A =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</a:rPr>
              <a:t>{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</a:rPr>
              <a:t>x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N; </a:t>
            </a:r>
            <a:r>
              <a:rPr lang="sk-SK" altLang="sk-SK" sz="2800" b="1" baseline="40000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x  x  6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sk-SK" altLang="sk-SK" sz="2800" b="1">
                <a:solidFill>
                  <a:schemeClr val="bg1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800" b="1">
                <a:solidFill>
                  <a:schemeClr val="bg1"/>
                </a:solidFill>
              </a:rPr>
              <a:t>	H = </a:t>
            </a:r>
            <a:r>
              <a:rPr lang="en-US" altLang="sk-SK" sz="2800" b="1">
                <a:solidFill>
                  <a:schemeClr val="bg1"/>
                </a:solidFill>
              </a:rPr>
              <a:t>{</a:t>
            </a:r>
            <a:r>
              <a:rPr lang="sk-SK" altLang="sk-SK" sz="2800" b="1">
                <a:solidFill>
                  <a:schemeClr val="bg1"/>
                </a:solidFill>
              </a:rPr>
              <a:t>x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N; x </a:t>
            </a:r>
            <a:r>
              <a:rPr lang="en-US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&lt;</a:t>
            </a:r>
            <a:r>
              <a:rPr lang="sk-SK" altLang="sk-SK" sz="2800" b="1">
                <a:solidFill>
                  <a:schemeClr val="bg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1</a:t>
            </a:r>
            <a:r>
              <a:rPr lang="sk-SK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0</a:t>
            </a:r>
            <a:r>
              <a:rPr lang="en-US" altLang="sk-SK" sz="2800" b="1">
                <a:solidFill>
                  <a:schemeClr val="bg1"/>
                </a:solidFill>
                <a:sym typeface="Symbol" panose="05050102010706020507" pitchFamily="18" charset="2"/>
              </a:rPr>
              <a:t>}</a:t>
            </a:r>
            <a:r>
              <a:rPr lang="sk-SK" altLang="sk-SK" sz="2400">
                <a:solidFill>
                  <a:schemeClr val="accent2"/>
                </a:solidFill>
              </a:rPr>
              <a:t> </a:t>
            </a:r>
            <a:endParaRPr lang="cs-CZ" altLang="sk-SK" sz="2400">
              <a:solidFill>
                <a:schemeClr val="accent2"/>
              </a:solidFill>
            </a:endParaRP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34925" y="2517775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1. nájdite prvky množín A,H: 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34925" y="3860800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2. znázornite (overte A </a:t>
            </a:r>
            <a:r>
              <a:rPr lang="sk-SK" altLang="sk-SK" sz="2400" b="1">
                <a:sym typeface="Symbol" panose="05050102010706020507" pitchFamily="18" charset="2"/>
              </a:rPr>
              <a:t> </a:t>
            </a:r>
            <a:r>
              <a:rPr lang="sk-SK" altLang="sk-SK" sz="2400" b="1"/>
              <a:t>H): 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34925" y="4678363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3. zapíšte prvky doplnku: 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5219700" y="3943350"/>
            <a:ext cx="3529013" cy="22320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V="1">
            <a:off x="5724525" y="1268413"/>
            <a:ext cx="287338" cy="2889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4643438" y="2517775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A = </a:t>
            </a:r>
            <a:r>
              <a:rPr lang="en-US" altLang="sk-SK" sz="2400" b="1"/>
              <a:t>{</a:t>
            </a:r>
            <a:r>
              <a:rPr lang="sk-SK" altLang="sk-SK" sz="2400" b="1"/>
              <a:t>2,4,6</a:t>
            </a:r>
            <a:r>
              <a:rPr lang="en-US" altLang="sk-SK" sz="2400" b="1">
                <a:sym typeface="Symbol" panose="05050102010706020507" pitchFamily="18" charset="2"/>
              </a:rPr>
              <a:t>}</a:t>
            </a:r>
            <a:endParaRPr lang="cs-CZ" altLang="sk-SK" sz="2400" b="1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4643438" y="2997200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H = </a:t>
            </a:r>
            <a:r>
              <a:rPr lang="en-US" altLang="sk-SK" sz="2400" b="1"/>
              <a:t>{</a:t>
            </a:r>
            <a:r>
              <a:rPr lang="sk-SK" altLang="sk-SK" sz="2400" b="1"/>
              <a:t>1,2,3,4,5,6,7,8,9</a:t>
            </a:r>
            <a:r>
              <a:rPr lang="en-US" altLang="sk-SK" sz="2400" b="1">
                <a:sym typeface="Symbol" panose="05050102010706020507" pitchFamily="18" charset="2"/>
              </a:rPr>
              <a:t>}</a:t>
            </a:r>
            <a:endParaRPr lang="cs-CZ" altLang="sk-SK" sz="2400" b="1"/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323850" y="5700713"/>
            <a:ext cx="4464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b="1" dirty="0" smtClean="0">
                <a:solidFill>
                  <a:schemeClr val="hlink"/>
                </a:solidFill>
              </a:rPr>
              <a:t>A‘</a:t>
            </a:r>
            <a:r>
              <a:rPr lang="sk-SK" altLang="sk-SK" b="1" baseline="-25000" dirty="0" smtClean="0">
                <a:solidFill>
                  <a:schemeClr val="hlink"/>
                </a:solidFill>
              </a:rPr>
              <a:t>H</a:t>
            </a:r>
            <a:r>
              <a:rPr lang="sk-SK" altLang="sk-SK" b="1" dirty="0" smtClean="0">
                <a:solidFill>
                  <a:schemeClr val="hlink"/>
                </a:solidFill>
              </a:rPr>
              <a:t> </a:t>
            </a:r>
            <a:r>
              <a:rPr lang="sk-SK" altLang="sk-SK" b="1" dirty="0">
                <a:solidFill>
                  <a:schemeClr val="hlink"/>
                </a:solidFill>
                <a:sym typeface="Symbol" panose="05050102010706020507" pitchFamily="18" charset="2"/>
              </a:rPr>
              <a:t>= </a:t>
            </a:r>
            <a:r>
              <a:rPr lang="en-US" altLang="sk-SK" b="1" dirty="0">
                <a:solidFill>
                  <a:schemeClr val="hlink"/>
                </a:solidFill>
                <a:sym typeface="Symbol" panose="05050102010706020507" pitchFamily="18" charset="2"/>
              </a:rPr>
              <a:t>{</a:t>
            </a:r>
            <a:r>
              <a:rPr lang="sk-SK" altLang="sk-SK" b="1" dirty="0">
                <a:solidFill>
                  <a:schemeClr val="hlink"/>
                </a:solidFill>
                <a:sym typeface="Symbol" panose="05050102010706020507" pitchFamily="18" charset="2"/>
              </a:rPr>
              <a:t>1,3,5,7,8,9</a:t>
            </a:r>
            <a:r>
              <a:rPr lang="en-US" altLang="sk-SK" b="1" dirty="0">
                <a:solidFill>
                  <a:schemeClr val="hlink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0752" name="Oval 32"/>
          <p:cNvSpPr>
            <a:spLocks noChangeArrowheads="1"/>
          </p:cNvSpPr>
          <p:nvPr/>
        </p:nvSpPr>
        <p:spPr bwMode="auto">
          <a:xfrm>
            <a:off x="5397500" y="4122738"/>
            <a:ext cx="1871663" cy="1871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1800"/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5795963" y="4592638"/>
            <a:ext cx="11525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2  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4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6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7239000" y="4087813"/>
            <a:ext cx="13668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1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3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 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5  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7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8  </a:t>
            </a:r>
            <a:r>
              <a:rPr lang="th-TH" altLang="sk-SK" sz="1800" b="1">
                <a:solidFill>
                  <a:schemeClr val="bg1"/>
                </a:solidFill>
                <a:cs typeface="Tahoma" panose="020B0604030504040204" pitchFamily="34" charset="0"/>
              </a:rPr>
              <a:t>•</a:t>
            </a:r>
            <a:r>
              <a:rPr lang="sk-SK" altLang="sk-SK" sz="2400" b="1">
                <a:solidFill>
                  <a:schemeClr val="bg1"/>
                </a:solidFill>
              </a:rPr>
              <a:t>9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5219700" y="39576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bg1"/>
                </a:solidFill>
              </a:rPr>
              <a:t>A</a:t>
            </a:r>
            <a:endParaRPr lang="cs-CZ" altLang="sk-SK" sz="2400" b="1">
              <a:solidFill>
                <a:schemeClr val="bg1"/>
              </a:solidFill>
            </a:endParaRPr>
          </a:p>
        </p:txBody>
      </p:sp>
      <p:pic>
        <p:nvPicPr>
          <p:cNvPr id="11284" name="Obrázok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7056" r="81981" b="59598"/>
          <a:stretch>
            <a:fillRect/>
          </a:stretch>
        </p:blipFill>
        <p:spPr bwMode="auto">
          <a:xfrm>
            <a:off x="8604250" y="0"/>
            <a:ext cx="536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06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4" grpId="0" animBg="1"/>
      <p:bldP spid="30738" grpId="0"/>
      <p:bldP spid="30740" grpId="0" animBg="1"/>
      <p:bldP spid="30741" grpId="0"/>
      <p:bldP spid="30742" grpId="0"/>
      <p:bldP spid="30743" grpId="0"/>
      <p:bldP spid="30756" grpId="0" animBg="1"/>
      <p:bldP spid="30744" grpId="0" animBg="1"/>
      <p:bldP spid="30745" grpId="0"/>
      <p:bldP spid="30746" grpId="0"/>
      <p:bldP spid="30747" grpId="0"/>
      <p:bldP spid="30752" grpId="0" animBg="1"/>
      <p:bldP spid="30750" grpId="0"/>
      <p:bldP spid="30751" grpId="0"/>
      <p:bldP spid="307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1214414" y="2945311"/>
            <a:ext cx="6744155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4400" b="1" dirty="0" err="1">
                <a:ln/>
                <a:solidFill>
                  <a:schemeClr val="accent3"/>
                </a:solidFill>
                <a:latin typeface="+mn-lt"/>
              </a:rPr>
              <a:t>Ďakujem</a:t>
            </a:r>
            <a:r>
              <a:rPr lang="cs-CZ" sz="4400" b="1" dirty="0">
                <a:ln/>
                <a:solidFill>
                  <a:schemeClr val="accent3"/>
                </a:solidFill>
                <a:latin typeface="+mn-lt"/>
              </a:rPr>
              <a:t> za </a:t>
            </a:r>
            <a:r>
              <a:rPr lang="cs-CZ" sz="4400" b="1" dirty="0" err="1">
                <a:ln/>
                <a:solidFill>
                  <a:schemeClr val="accent3"/>
                </a:solidFill>
                <a:latin typeface="+mn-lt"/>
              </a:rPr>
              <a:t>pozornosť</a:t>
            </a:r>
            <a:endParaRPr lang="cs-CZ" sz="4400" b="1" dirty="0">
              <a:ln/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" name="TextovéPole 2"/>
          <p:cNvSpPr txBox="1">
            <a:spLocks noChangeArrowheads="1"/>
          </p:cNvSpPr>
          <p:nvPr/>
        </p:nvSpPr>
        <p:spPr bwMode="auto">
          <a:xfrm>
            <a:off x="785813" y="5643563"/>
            <a:ext cx="542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r>
              <a:rPr lang="sk-SK" altLang="sk-SK" sz="2800" b="1">
                <a:latin typeface="Georgia" panose="02040502050405020303" pitchFamily="18" charset="0"/>
              </a:rPr>
              <a:t>Autor: </a:t>
            </a:r>
            <a:r>
              <a:rPr lang="sk-SK" altLang="sk-SK" sz="2800">
                <a:latin typeface="Georgia" panose="02040502050405020303" pitchFamily="18" charset="0"/>
              </a:rPr>
              <a:t>Mgr. Martina Dzurová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rkýř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279</TotalTime>
  <Words>279</Words>
  <Application>Microsoft Office PowerPoint</Application>
  <PresentationFormat>Prezentácia na obrazovke 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5" baseType="lpstr">
      <vt:lpstr>Arial</vt:lpstr>
      <vt:lpstr>Century Schoolbook</vt:lpstr>
      <vt:lpstr>Georgia</vt:lpstr>
      <vt:lpstr>Symbol</vt:lpstr>
      <vt:lpstr>Tahoma</vt:lpstr>
      <vt:lpstr>Wingdings</vt:lpstr>
      <vt:lpstr>Wingdings 2</vt:lpstr>
      <vt:lpstr>Arkýř</vt:lpstr>
      <vt:lpstr>Prezentácia programu PowerPoint</vt:lpstr>
      <vt:lpstr>Prezentácia programu PowerPoint</vt:lpstr>
      <vt:lpstr>PRÍKLAD 1:</vt:lpstr>
      <vt:lpstr>PRÍKLAD 2:</vt:lpstr>
      <vt:lpstr>PRÍKLAD 3:</vt:lpstr>
      <vt:lpstr>PRÍKLAD 4:</vt:lpstr>
      <vt:lpstr>Prezentácia programu PowerPoint</vt:lpstr>
    </vt:vector>
  </TitlesOfParts>
  <Company>Windows Xp Ultimate 2008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Admin</dc:creator>
  <cp:lastModifiedBy>Dušan Andraško</cp:lastModifiedBy>
  <cp:revision>45</cp:revision>
  <dcterms:created xsi:type="dcterms:W3CDTF">2011-09-26T06:53:22Z</dcterms:created>
  <dcterms:modified xsi:type="dcterms:W3CDTF">2020-10-19T04:55:24Z</dcterms:modified>
</cp:coreProperties>
</file>