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70" r:id="rId3"/>
    <p:sldId id="268" r:id="rId4"/>
    <p:sldId id="271" r:id="rId5"/>
    <p:sldId id="272" r:id="rId6"/>
    <p:sldId id="273" r:id="rId7"/>
    <p:sldId id="263" r:id="rId8"/>
    <p:sldId id="264" r:id="rId9"/>
    <p:sldId id="265" r:id="rId10"/>
    <p:sldId id="267" r:id="rId11"/>
    <p:sldId id="266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51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460C4-B300-40F5-AB0A-0E8520AC9712}" type="datetimeFigureOut">
              <a:rPr lang="sk-SK" smtClean="0"/>
              <a:t>20. 10. 2020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0DF93-5C76-49FF-936F-8FD53774BE4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876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k-SK" smtClean="0"/>
          </a:p>
        </p:txBody>
      </p:sp>
      <p:sp>
        <p:nvSpPr>
          <p:cNvPr id="20484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F86B53-91C9-45EA-A30A-DC7C3ABA9BB5}" type="slidenum">
              <a:rPr lang="sk-SK" smtClean="0"/>
              <a:pPr eaLnBrk="1" hangingPunct="1"/>
              <a:t>7</a:t>
            </a:fld>
            <a:endParaRPr lang="sk-SK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k-SK" smtClean="0"/>
          </a:p>
        </p:txBody>
      </p:sp>
      <p:sp>
        <p:nvSpPr>
          <p:cNvPr id="21508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C16DF7-E5A1-4BA6-B8F5-267C21FA7490}" type="slidenum">
              <a:rPr lang="sk-SK" smtClean="0"/>
              <a:pPr eaLnBrk="1" hangingPunct="1"/>
              <a:t>8</a:t>
            </a:fld>
            <a:endParaRPr lang="sk-SK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k-SK" smtClean="0"/>
          </a:p>
        </p:txBody>
      </p:sp>
      <p:sp>
        <p:nvSpPr>
          <p:cNvPr id="2253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18E4B2-D5E6-4EEE-8049-3A54FF02A2FB}" type="slidenum">
              <a:rPr lang="sk-SK" smtClean="0"/>
              <a:pPr eaLnBrk="1" hangingPunct="1"/>
              <a:t>9</a:t>
            </a:fld>
            <a:endParaRPr lang="sk-SK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k-SK" smtClean="0"/>
          </a:p>
        </p:txBody>
      </p:sp>
      <p:sp>
        <p:nvSpPr>
          <p:cNvPr id="24580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F412D1-7D5F-4704-A0C2-183675A5A880}" type="slidenum">
              <a:rPr lang="sk-SK" smtClean="0"/>
              <a:pPr eaLnBrk="1" hangingPunct="1"/>
              <a:t>10</a:t>
            </a:fld>
            <a:endParaRPr lang="sk-SK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k-SK" smtClean="0"/>
          </a:p>
        </p:txBody>
      </p:sp>
      <p:sp>
        <p:nvSpPr>
          <p:cNvPr id="23556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7DE68E-AC85-4CF9-9C02-4852ABD1A9CD}" type="slidenum">
              <a:rPr lang="sk-SK" smtClean="0"/>
              <a:pPr eaLnBrk="1" hangingPunct="1"/>
              <a:t>11</a:t>
            </a:fld>
            <a:endParaRPr lang="sk-SK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k-SK" smtClean="0"/>
          </a:p>
        </p:txBody>
      </p:sp>
      <p:sp>
        <p:nvSpPr>
          <p:cNvPr id="18436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499111-0EBF-4575-9A6A-0ECD8BC28E2E}" type="slidenum">
              <a:rPr lang="sk-SK" smtClean="0"/>
              <a:pPr eaLnBrk="1" hangingPunct="1"/>
              <a:t>12</a:t>
            </a:fld>
            <a:endParaRPr lang="sk-SK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k-SK" smtClean="0"/>
          </a:p>
        </p:txBody>
      </p:sp>
      <p:sp>
        <p:nvSpPr>
          <p:cNvPr id="19460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555AEF-C769-42A2-A422-BD9D15FB89C2}" type="slidenum">
              <a:rPr lang="sk-SK" smtClean="0"/>
              <a:pPr eaLnBrk="1" hangingPunct="1"/>
              <a:t>13</a:t>
            </a:fld>
            <a:endParaRPr lang="sk-S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3102-AD23-4BFF-87AE-61567A0BE8E3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BC42-E576-4B96-A2BC-C9DCC9DAE463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64A-A574-4632-8FB6-30501D3E1ACB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5725-E820-4B2A-A81C-15E6A453397F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B90A-5AB2-4BF4-8147-F4CADCC03FE3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CF7D-CB0D-4FDB-902B-9E5CD56B2F3F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5614-9033-4786-9235-17DD4EEE6651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D299-E27D-455F-9667-E019E6CEA2DD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9CB-1752-48C5-8105-E376DCE212C0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1C62-8F5A-4581-84EA-8C88B3391AE6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8DDE-8CD0-4E97-98D0-8F413940748F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BB6B48-E8B6-492E-B5F2-B7A73A7469AD}" type="datetime1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dpis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smtClean="0"/>
              <a:t>Mgr. Miroslava Vavrová</a:t>
            </a:r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mtClean="0"/>
              <a:t>INTERVALY a operácie s nimi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943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3" descr="Široký šikmo nahor"/>
          <p:cNvSpPr>
            <a:spLocks noChangeArrowheads="1"/>
          </p:cNvSpPr>
          <p:nvPr/>
        </p:nvSpPr>
        <p:spPr bwMode="auto">
          <a:xfrm>
            <a:off x="3647703" y="2590799"/>
            <a:ext cx="467097" cy="1447799"/>
          </a:xfrm>
          <a:prstGeom prst="rect">
            <a:avLst/>
          </a:prstGeom>
          <a:gradFill flip="none" rotWithShape="1">
            <a:gsLst>
              <a:gs pos="48000">
                <a:schemeClr val="accent6">
                  <a:tint val="66000"/>
                  <a:satMod val="160000"/>
                </a:schemeClr>
              </a:gs>
              <a:gs pos="73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1297" name="Rectangle 33" descr="Široký šikmo nahor"/>
          <p:cNvSpPr>
            <a:spLocks noChangeArrowheads="1"/>
          </p:cNvSpPr>
          <p:nvPr/>
        </p:nvSpPr>
        <p:spPr bwMode="auto">
          <a:xfrm>
            <a:off x="4792681" y="2590800"/>
            <a:ext cx="467097" cy="1447799"/>
          </a:xfrm>
          <a:prstGeom prst="rect">
            <a:avLst/>
          </a:prstGeom>
          <a:gradFill flip="none" rotWithShape="1">
            <a:gsLst>
              <a:gs pos="48000">
                <a:schemeClr val="accent6">
                  <a:tint val="66000"/>
                  <a:satMod val="160000"/>
                </a:schemeClr>
              </a:gs>
              <a:gs pos="73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wrap="none" anchor="ctr"/>
          <a:lstStyle/>
          <a:p>
            <a:endParaRPr lang="sk-SK"/>
          </a:p>
        </p:txBody>
      </p:sp>
      <p:grpSp>
        <p:nvGrpSpPr>
          <p:cNvPr id="5" name="Skupina 4"/>
          <p:cNvGrpSpPr/>
          <p:nvPr/>
        </p:nvGrpSpPr>
        <p:grpSpPr>
          <a:xfrm>
            <a:off x="3581400" y="3429000"/>
            <a:ext cx="1731673" cy="685800"/>
            <a:chOff x="3581400" y="3429000"/>
            <a:chExt cx="1731673" cy="685800"/>
          </a:xfrm>
        </p:grpSpPr>
        <p:sp>
          <p:nvSpPr>
            <p:cNvPr id="11273" name="Line 9"/>
            <p:cNvSpPr>
              <a:spLocks noChangeShapeType="1"/>
            </p:cNvSpPr>
            <p:nvPr/>
          </p:nvSpPr>
          <p:spPr bwMode="auto">
            <a:xfrm>
              <a:off x="3657600" y="3581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1274" name="Line 10"/>
            <p:cNvSpPr>
              <a:spLocks noChangeShapeType="1"/>
            </p:cNvSpPr>
            <p:nvPr/>
          </p:nvSpPr>
          <p:spPr bwMode="auto">
            <a:xfrm>
              <a:off x="5259778" y="354055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1275" name="Oval 11"/>
            <p:cNvSpPr>
              <a:spLocks noChangeArrowheads="1"/>
            </p:cNvSpPr>
            <p:nvPr/>
          </p:nvSpPr>
          <p:spPr bwMode="auto">
            <a:xfrm>
              <a:off x="3581400" y="3429000"/>
              <a:ext cx="158750" cy="158750"/>
            </a:xfrm>
            <a:prstGeom prst="ellipse">
              <a:avLst/>
            </a:prstGeom>
            <a:noFill/>
            <a:ln w="2540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>
              <a:off x="3733800" y="3505200"/>
              <a:ext cx="1447800" cy="0"/>
            </a:xfrm>
            <a:prstGeom prst="line">
              <a:avLst/>
            </a:prstGeom>
            <a:noFill/>
            <a:ln w="2857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1276" name="Oval 12"/>
            <p:cNvSpPr>
              <a:spLocks noChangeArrowheads="1"/>
            </p:cNvSpPr>
            <p:nvPr/>
          </p:nvSpPr>
          <p:spPr bwMode="auto">
            <a:xfrm>
              <a:off x="5190836" y="3447256"/>
              <a:ext cx="122237" cy="13414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2" name="Skupina 1"/>
          <p:cNvGrpSpPr/>
          <p:nvPr/>
        </p:nvGrpSpPr>
        <p:grpSpPr>
          <a:xfrm>
            <a:off x="1828800" y="4038600"/>
            <a:ext cx="6248400" cy="470520"/>
            <a:chOff x="1828800" y="4038600"/>
            <a:chExt cx="6248400" cy="470520"/>
          </a:xfrm>
        </p:grpSpPr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>
              <a:off x="1828800" y="4038600"/>
              <a:ext cx="6248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3533775" y="4191000"/>
              <a:ext cx="457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sz="1600" b="1"/>
                <a:t>0</a:t>
              </a:r>
            </a:p>
          </p:txBody>
        </p:sp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5105400" y="4184072"/>
              <a:ext cx="228600" cy="2286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sz="1600" b="1"/>
                <a:t>7</a:t>
              </a:r>
            </a:p>
          </p:txBody>
        </p:sp>
        <p:sp>
          <p:nvSpPr>
            <p:cNvPr id="11278" name="Text Box 14"/>
            <p:cNvSpPr txBox="1">
              <a:spLocks noChangeArrowheads="1"/>
            </p:cNvSpPr>
            <p:nvPr/>
          </p:nvSpPr>
          <p:spPr bwMode="auto">
            <a:xfrm>
              <a:off x="2285999" y="4191000"/>
              <a:ext cx="388793" cy="31812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sz="1600" b="1"/>
                <a:t>-3</a:t>
              </a:r>
            </a:p>
          </p:txBody>
        </p:sp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>
              <a:off x="3964132" y="4204854"/>
              <a:ext cx="230188" cy="2286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sz="1600" b="1"/>
                <a:t>2</a:t>
              </a:r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4718050" y="4191000"/>
              <a:ext cx="234950" cy="2286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sz="1600" b="1"/>
                <a:t>5</a:t>
              </a:r>
            </a:p>
          </p:txBody>
        </p:sp>
      </p:grpSp>
      <p:grpSp>
        <p:nvGrpSpPr>
          <p:cNvPr id="4" name="Skupina 3"/>
          <p:cNvGrpSpPr/>
          <p:nvPr/>
        </p:nvGrpSpPr>
        <p:grpSpPr>
          <a:xfrm>
            <a:off x="2514600" y="2971800"/>
            <a:ext cx="3810000" cy="1143000"/>
            <a:chOff x="2514600" y="2971800"/>
            <a:chExt cx="3810000" cy="1143000"/>
          </a:xfrm>
        </p:grpSpPr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 flipH="1">
              <a:off x="4800599" y="3130550"/>
              <a:ext cx="3175" cy="984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grpSp>
          <p:nvGrpSpPr>
            <p:cNvPr id="3" name="Skupina 2"/>
            <p:cNvGrpSpPr/>
            <p:nvPr/>
          </p:nvGrpSpPr>
          <p:grpSpPr>
            <a:xfrm>
              <a:off x="2514600" y="2971800"/>
              <a:ext cx="1676400" cy="1143000"/>
              <a:chOff x="2514600" y="2971800"/>
              <a:chExt cx="1676400" cy="1143000"/>
            </a:xfrm>
          </p:grpSpPr>
          <p:sp>
            <p:nvSpPr>
              <p:cNvPr id="11281" name="Line 17"/>
              <p:cNvSpPr>
                <a:spLocks noChangeShapeType="1"/>
              </p:cNvSpPr>
              <p:nvPr/>
            </p:nvSpPr>
            <p:spPr bwMode="auto">
              <a:xfrm flipH="1">
                <a:off x="2590800" y="3130550"/>
                <a:ext cx="4618" cy="984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1282" name="Line 18"/>
              <p:cNvSpPr>
                <a:spLocks noChangeShapeType="1"/>
              </p:cNvSpPr>
              <p:nvPr/>
            </p:nvSpPr>
            <p:spPr bwMode="auto">
              <a:xfrm>
                <a:off x="4114800" y="3048000"/>
                <a:ext cx="0" cy="1066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1284" name="Oval 20"/>
              <p:cNvSpPr>
                <a:spLocks noChangeArrowheads="1"/>
              </p:cNvSpPr>
              <p:nvPr/>
            </p:nvSpPr>
            <p:spPr bwMode="auto">
              <a:xfrm>
                <a:off x="2514600" y="2971800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285" name="Oval 21"/>
              <p:cNvSpPr>
                <a:spLocks noChangeArrowheads="1"/>
              </p:cNvSpPr>
              <p:nvPr/>
            </p:nvSpPr>
            <p:spPr bwMode="auto">
              <a:xfrm>
                <a:off x="4068763" y="2971800"/>
                <a:ext cx="122237" cy="122238"/>
              </a:xfrm>
              <a:prstGeom prst="ellipse">
                <a:avLst/>
              </a:prstGeom>
              <a:solidFill>
                <a:srgbClr val="3366FF"/>
              </a:solidFill>
              <a:ln w="254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1286" name="Line 22"/>
              <p:cNvSpPr>
                <a:spLocks noChangeShapeType="1"/>
              </p:cNvSpPr>
              <p:nvPr/>
            </p:nvSpPr>
            <p:spPr bwMode="auto">
              <a:xfrm>
                <a:off x="2667000" y="3048000"/>
                <a:ext cx="1447800" cy="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</p:grpSp>
        <p:sp>
          <p:nvSpPr>
            <p:cNvPr id="11287" name="Oval 23"/>
            <p:cNvSpPr>
              <a:spLocks noChangeArrowheads="1"/>
            </p:cNvSpPr>
            <p:nvPr/>
          </p:nvSpPr>
          <p:spPr bwMode="auto">
            <a:xfrm>
              <a:off x="4724400" y="2971800"/>
              <a:ext cx="158750" cy="158750"/>
            </a:xfrm>
            <a:prstGeom prst="ellips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288" name="Line 24"/>
            <p:cNvSpPr>
              <a:spLocks noChangeShapeType="1"/>
            </p:cNvSpPr>
            <p:nvPr/>
          </p:nvSpPr>
          <p:spPr bwMode="auto">
            <a:xfrm>
              <a:off x="4876800" y="3048000"/>
              <a:ext cx="1447800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graphicFrame>
        <p:nvGraphicFramePr>
          <p:cNvPr id="11289" name="Object 25"/>
          <p:cNvGraphicFramePr>
            <a:graphicFrameLocks noChangeAspect="1"/>
          </p:cNvGraphicFramePr>
          <p:nvPr/>
        </p:nvGraphicFramePr>
        <p:xfrm>
          <a:off x="304800" y="1524000"/>
          <a:ext cx="403066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Rovnice" r:id="rId4" imgW="1218960" imgH="253800" progId="Equation.3">
                  <p:embed/>
                </p:oleObj>
              </mc:Choice>
              <mc:Fallback>
                <p:oleObj name="Rovnice" r:id="rId4" imgW="1218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0"/>
                        <a:ext cx="4030663" cy="615950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0" name="Object 26"/>
          <p:cNvGraphicFramePr>
            <a:graphicFrameLocks noChangeAspect="1"/>
          </p:cNvGraphicFramePr>
          <p:nvPr/>
        </p:nvGraphicFramePr>
        <p:xfrm>
          <a:off x="304800" y="2362200"/>
          <a:ext cx="14478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Rovnica" r:id="rId6" imgW="634680" imgH="241200" progId="Equation.3">
                  <p:embed/>
                </p:oleObj>
              </mc:Choice>
              <mc:Fallback>
                <p:oleObj name="Rovnica" r:id="rId6" imgW="634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62200"/>
                        <a:ext cx="1447800" cy="554038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874586"/>
              </p:ext>
            </p:extLst>
          </p:nvPr>
        </p:nvGraphicFramePr>
        <p:xfrm>
          <a:off x="2085975" y="4915263"/>
          <a:ext cx="47434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Rovnica" r:id="rId8" imgW="1434960" imgH="253800" progId="Equation.3">
                  <p:embed/>
                </p:oleObj>
              </mc:Choice>
              <mc:Fallback>
                <p:oleObj name="Rovnica" r:id="rId8" imgW="1434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4915263"/>
                        <a:ext cx="4743450" cy="615950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1028700" y="6039366"/>
            <a:ext cx="71976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>
                <a:solidFill>
                  <a:srgbClr val="FF0066"/>
                </a:solidFill>
              </a:rPr>
              <a:t>Prvky z množiny A, ktoré nepatria do </a:t>
            </a:r>
            <a:r>
              <a:rPr lang="sk-SK" sz="2400" b="1" smtClean="0">
                <a:solidFill>
                  <a:srgbClr val="FF0066"/>
                </a:solidFill>
              </a:rPr>
              <a:t>množiny </a:t>
            </a:r>
            <a:r>
              <a:rPr lang="sk-SK" sz="2400" b="1">
                <a:solidFill>
                  <a:srgbClr val="FF0066"/>
                </a:solidFill>
              </a:rPr>
              <a:t>B</a:t>
            </a:r>
          </a:p>
        </p:txBody>
      </p:sp>
      <p:grpSp>
        <p:nvGrpSpPr>
          <p:cNvPr id="6" name="Skupina 5"/>
          <p:cNvGrpSpPr/>
          <p:nvPr/>
        </p:nvGrpSpPr>
        <p:grpSpPr>
          <a:xfrm>
            <a:off x="2516043" y="2435224"/>
            <a:ext cx="4189557" cy="182939"/>
            <a:chOff x="2516043" y="2435224"/>
            <a:chExt cx="4189557" cy="182939"/>
          </a:xfrm>
        </p:grpSpPr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>
              <a:off x="5257800" y="2514600"/>
              <a:ext cx="1447800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1291" name="Oval 27"/>
            <p:cNvSpPr>
              <a:spLocks noChangeArrowheads="1"/>
            </p:cNvSpPr>
            <p:nvPr/>
          </p:nvSpPr>
          <p:spPr bwMode="auto">
            <a:xfrm>
              <a:off x="2516043" y="2459413"/>
              <a:ext cx="158750" cy="158750"/>
            </a:xfrm>
            <a:prstGeom prst="ellipse">
              <a:avLst/>
            </a:pr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>
              <a:off x="2667000" y="2514600"/>
              <a:ext cx="942975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1294" name="Oval 30"/>
            <p:cNvSpPr>
              <a:spLocks noChangeArrowheads="1"/>
            </p:cNvSpPr>
            <p:nvPr/>
          </p:nvSpPr>
          <p:spPr bwMode="auto">
            <a:xfrm>
              <a:off x="5117306" y="2435224"/>
              <a:ext cx="158750" cy="158750"/>
            </a:xfrm>
            <a:prstGeom prst="ellipse">
              <a:avLst/>
            </a:pr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293" name="Oval 29"/>
            <p:cNvSpPr>
              <a:spLocks noChangeArrowheads="1"/>
            </p:cNvSpPr>
            <p:nvPr/>
          </p:nvSpPr>
          <p:spPr bwMode="auto">
            <a:xfrm>
              <a:off x="3570720" y="2453481"/>
              <a:ext cx="122238" cy="14049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32" name="Nadpis 1"/>
          <p:cNvSpPr txBox="1">
            <a:spLocks/>
          </p:cNvSpPr>
          <p:nvPr/>
        </p:nvSpPr>
        <p:spPr>
          <a:xfrm>
            <a:off x="2362200" y="260648"/>
            <a:ext cx="6512511" cy="114300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smtClean="0"/>
              <a:t>Rozdiel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022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1297" grpId="0" animBg="1"/>
      <p:bldP spid="1130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3" descr="Široký šikmo nahor"/>
          <p:cNvSpPr>
            <a:spLocks noChangeArrowheads="1"/>
          </p:cNvSpPr>
          <p:nvPr/>
        </p:nvSpPr>
        <p:spPr bwMode="auto">
          <a:xfrm>
            <a:off x="5125494" y="2881744"/>
            <a:ext cx="417012" cy="1318383"/>
          </a:xfrm>
          <a:prstGeom prst="rect">
            <a:avLst/>
          </a:prstGeom>
          <a:gradFill flip="none" rotWithShape="1">
            <a:gsLst>
              <a:gs pos="48000">
                <a:schemeClr val="accent6">
                  <a:tint val="66000"/>
                  <a:satMod val="160000"/>
                </a:schemeClr>
              </a:gs>
              <a:gs pos="73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33" name="Rectangle 33" descr="Široký šikmo nahor"/>
          <p:cNvSpPr>
            <a:spLocks noChangeArrowheads="1"/>
          </p:cNvSpPr>
          <p:nvPr/>
        </p:nvSpPr>
        <p:spPr bwMode="auto">
          <a:xfrm>
            <a:off x="3982244" y="2881744"/>
            <a:ext cx="417012" cy="1318384"/>
          </a:xfrm>
          <a:prstGeom prst="rect">
            <a:avLst/>
          </a:prstGeom>
          <a:gradFill flip="none" rotWithShape="1">
            <a:gsLst>
              <a:gs pos="48000">
                <a:schemeClr val="accent6">
                  <a:tint val="66000"/>
                  <a:satMod val="160000"/>
                </a:schemeClr>
              </a:gs>
              <a:gs pos="73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wrap="none" anchor="ctr"/>
          <a:lstStyle/>
          <a:p>
            <a:endParaRPr lang="sk-SK"/>
          </a:p>
        </p:txBody>
      </p:sp>
      <p:grpSp>
        <p:nvGrpSpPr>
          <p:cNvPr id="4" name="Skupina 3"/>
          <p:cNvGrpSpPr/>
          <p:nvPr/>
        </p:nvGrpSpPr>
        <p:grpSpPr>
          <a:xfrm>
            <a:off x="3886200" y="3581400"/>
            <a:ext cx="1732255" cy="685800"/>
            <a:chOff x="3886200" y="3581400"/>
            <a:chExt cx="1732255" cy="685800"/>
          </a:xfrm>
        </p:grpSpPr>
        <p:sp>
          <p:nvSpPr>
            <p:cNvPr id="13317" name="Line 5"/>
            <p:cNvSpPr>
              <a:spLocks noChangeShapeType="1"/>
            </p:cNvSpPr>
            <p:nvPr/>
          </p:nvSpPr>
          <p:spPr bwMode="auto">
            <a:xfrm>
              <a:off x="3962400" y="3733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5562600" y="3660775"/>
              <a:ext cx="0" cy="606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3319" name="Oval 7"/>
            <p:cNvSpPr>
              <a:spLocks noChangeArrowheads="1"/>
            </p:cNvSpPr>
            <p:nvPr/>
          </p:nvSpPr>
          <p:spPr bwMode="auto">
            <a:xfrm>
              <a:off x="3886200" y="3581400"/>
              <a:ext cx="158750" cy="158750"/>
            </a:xfrm>
            <a:prstGeom prst="ellipse">
              <a:avLst/>
            </a:prstGeom>
            <a:noFill/>
            <a:ln w="2540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3320" name="Oval 8"/>
            <p:cNvSpPr>
              <a:spLocks noChangeArrowheads="1"/>
            </p:cNvSpPr>
            <p:nvPr/>
          </p:nvSpPr>
          <p:spPr bwMode="auto">
            <a:xfrm>
              <a:off x="5496218" y="3581400"/>
              <a:ext cx="122237" cy="1222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4038600" y="3657600"/>
              <a:ext cx="1447800" cy="0"/>
            </a:xfrm>
            <a:prstGeom prst="line">
              <a:avLst/>
            </a:prstGeom>
            <a:noFill/>
            <a:ln w="2857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2" name="Skupina 1"/>
          <p:cNvGrpSpPr/>
          <p:nvPr/>
        </p:nvGrpSpPr>
        <p:grpSpPr>
          <a:xfrm>
            <a:off x="2133600" y="4191000"/>
            <a:ext cx="6248400" cy="381000"/>
            <a:chOff x="2133600" y="4191000"/>
            <a:chExt cx="6248400" cy="381000"/>
          </a:xfrm>
        </p:grpSpPr>
        <p:sp>
          <p:nvSpPr>
            <p:cNvPr id="13314" name="Line 2"/>
            <p:cNvSpPr>
              <a:spLocks noChangeShapeType="1"/>
            </p:cNvSpPr>
            <p:nvPr/>
          </p:nvSpPr>
          <p:spPr bwMode="auto">
            <a:xfrm>
              <a:off x="2133600" y="4191000"/>
              <a:ext cx="6248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3315" name="Text Box 3"/>
            <p:cNvSpPr txBox="1">
              <a:spLocks noChangeArrowheads="1"/>
            </p:cNvSpPr>
            <p:nvPr/>
          </p:nvSpPr>
          <p:spPr bwMode="auto">
            <a:xfrm>
              <a:off x="3838575" y="4343400"/>
              <a:ext cx="457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sz="1600" b="1"/>
                <a:t>0</a:t>
              </a:r>
            </a:p>
          </p:txBody>
        </p:sp>
        <p:sp>
          <p:nvSpPr>
            <p:cNvPr id="13316" name="Text Box 4"/>
            <p:cNvSpPr txBox="1">
              <a:spLocks noChangeArrowheads="1"/>
            </p:cNvSpPr>
            <p:nvPr/>
          </p:nvSpPr>
          <p:spPr bwMode="auto">
            <a:xfrm>
              <a:off x="5448300" y="4343400"/>
              <a:ext cx="419844" cy="2286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sz="1600" b="1"/>
                <a:t>7</a:t>
              </a:r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2590800" y="4343400"/>
              <a:ext cx="457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sz="1600" b="1"/>
                <a:t>-3</a:t>
              </a:r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4298589" y="4343400"/>
              <a:ext cx="457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sz="1600" b="1"/>
                <a:t>2</a:t>
              </a:r>
            </a:p>
          </p:txBody>
        </p:sp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4953000" y="4343400"/>
              <a:ext cx="457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sz="1600" b="1"/>
                <a:t>5</a:t>
              </a:r>
            </a:p>
          </p:txBody>
        </p:sp>
      </p:grpSp>
      <p:grpSp>
        <p:nvGrpSpPr>
          <p:cNvPr id="3" name="Skupina 2"/>
          <p:cNvGrpSpPr/>
          <p:nvPr/>
        </p:nvGrpSpPr>
        <p:grpSpPr>
          <a:xfrm>
            <a:off x="2789238" y="3124200"/>
            <a:ext cx="3840162" cy="1143000"/>
            <a:chOff x="2789238" y="3124200"/>
            <a:chExt cx="3840162" cy="1143000"/>
          </a:xfrm>
        </p:grpSpPr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>
              <a:off x="2895600" y="32004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4419600" y="32004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>
              <a:off x="5105400" y="3282950"/>
              <a:ext cx="0" cy="984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3328" name="Oval 16"/>
            <p:cNvSpPr>
              <a:spLocks noChangeArrowheads="1"/>
            </p:cNvSpPr>
            <p:nvPr/>
          </p:nvSpPr>
          <p:spPr bwMode="auto">
            <a:xfrm>
              <a:off x="2789238" y="3124200"/>
              <a:ext cx="158750" cy="158750"/>
            </a:xfrm>
            <a:prstGeom prst="ellips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3329" name="Oval 17"/>
            <p:cNvSpPr>
              <a:spLocks noChangeArrowheads="1"/>
            </p:cNvSpPr>
            <p:nvPr/>
          </p:nvSpPr>
          <p:spPr bwMode="auto">
            <a:xfrm>
              <a:off x="4343400" y="3124200"/>
              <a:ext cx="122238" cy="122238"/>
            </a:xfrm>
            <a:prstGeom prst="ellipse">
              <a:avLst/>
            </a:prstGeom>
            <a:solidFill>
              <a:srgbClr val="3366FF"/>
            </a:solidFill>
            <a:ln w="254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2941638" y="3200400"/>
              <a:ext cx="1447800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3331" name="Oval 19"/>
            <p:cNvSpPr>
              <a:spLocks noChangeArrowheads="1"/>
            </p:cNvSpPr>
            <p:nvPr/>
          </p:nvSpPr>
          <p:spPr bwMode="auto">
            <a:xfrm>
              <a:off x="5029200" y="3124200"/>
              <a:ext cx="158750" cy="158750"/>
            </a:xfrm>
            <a:prstGeom prst="ellipse">
              <a:avLst/>
            </a:prstGeom>
            <a:noFill/>
            <a:ln w="254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5181600" y="3200400"/>
              <a:ext cx="1447800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304800" y="1365250"/>
          <a:ext cx="403066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Rovnice" r:id="rId4" imgW="1218960" imgH="253800" progId="Equation.3">
                  <p:embed/>
                </p:oleObj>
              </mc:Choice>
              <mc:Fallback>
                <p:oleObj name="Rovnice" r:id="rId4" imgW="1218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65250"/>
                        <a:ext cx="4030663" cy="615950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" name="Object 22"/>
          <p:cNvGraphicFramePr>
            <a:graphicFrameLocks noChangeAspect="1"/>
          </p:cNvGraphicFramePr>
          <p:nvPr/>
        </p:nvGraphicFramePr>
        <p:xfrm>
          <a:off x="228600" y="2438400"/>
          <a:ext cx="14478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Rovnica" r:id="rId6" imgW="634680" imgH="241200" progId="Equation.3">
                  <p:embed/>
                </p:oleObj>
              </mc:Choice>
              <mc:Fallback>
                <p:oleObj name="Rovnica" r:id="rId6" imgW="634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438400"/>
                        <a:ext cx="1447800" cy="554038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710174"/>
              </p:ext>
            </p:extLst>
          </p:nvPr>
        </p:nvGraphicFramePr>
        <p:xfrm>
          <a:off x="3212249" y="5228133"/>
          <a:ext cx="277018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Rovnica" r:id="rId8" imgW="838080" imgH="253800" progId="Equation.3">
                  <p:embed/>
                </p:oleObj>
              </mc:Choice>
              <mc:Fallback>
                <p:oleObj name="Rovnica" r:id="rId8" imgW="838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2249" y="5228133"/>
                        <a:ext cx="2770188" cy="617537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Skupina 4"/>
          <p:cNvGrpSpPr/>
          <p:nvPr/>
        </p:nvGrpSpPr>
        <p:grpSpPr>
          <a:xfrm>
            <a:off x="4325144" y="2722995"/>
            <a:ext cx="873861" cy="158750"/>
            <a:chOff x="4325144" y="2722995"/>
            <a:chExt cx="873861" cy="158750"/>
          </a:xfrm>
        </p:grpSpPr>
        <p:sp>
          <p:nvSpPr>
            <p:cNvPr id="13340" name="Line 28"/>
            <p:cNvSpPr>
              <a:spLocks noChangeShapeType="1"/>
            </p:cNvSpPr>
            <p:nvPr/>
          </p:nvSpPr>
          <p:spPr bwMode="auto">
            <a:xfrm>
              <a:off x="4466491" y="2801815"/>
              <a:ext cx="623827" cy="554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3338" name="Oval 26"/>
            <p:cNvSpPr>
              <a:spLocks noChangeArrowheads="1"/>
            </p:cNvSpPr>
            <p:nvPr/>
          </p:nvSpPr>
          <p:spPr bwMode="auto">
            <a:xfrm>
              <a:off x="4325144" y="2722995"/>
              <a:ext cx="158750" cy="158750"/>
            </a:xfrm>
            <a:prstGeom prst="ellipse">
              <a:avLst/>
            </a:prstGeom>
            <a:noFill/>
            <a:ln w="254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3339" name="Oval 27"/>
            <p:cNvSpPr>
              <a:spLocks noChangeArrowheads="1"/>
            </p:cNvSpPr>
            <p:nvPr/>
          </p:nvSpPr>
          <p:spPr bwMode="auto">
            <a:xfrm>
              <a:off x="5071067" y="2741251"/>
              <a:ext cx="127938" cy="140494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31" name="Nadpis 1"/>
          <p:cNvSpPr txBox="1">
            <a:spLocks/>
          </p:cNvSpPr>
          <p:nvPr/>
        </p:nvSpPr>
        <p:spPr>
          <a:xfrm>
            <a:off x="2362200" y="260648"/>
            <a:ext cx="6512511" cy="114300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smtClean="0"/>
              <a:t>Rozdiel</a:t>
            </a:r>
            <a:endParaRPr lang="sk-SK"/>
          </a:p>
        </p:txBody>
      </p:sp>
      <p:sp>
        <p:nvSpPr>
          <p:cNvPr id="32" name="Text Box 38"/>
          <p:cNvSpPr txBox="1">
            <a:spLocks noChangeArrowheads="1"/>
          </p:cNvSpPr>
          <p:nvPr/>
        </p:nvSpPr>
        <p:spPr bwMode="auto">
          <a:xfrm>
            <a:off x="998538" y="6059487"/>
            <a:ext cx="71976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>
                <a:solidFill>
                  <a:srgbClr val="FF0066"/>
                </a:solidFill>
              </a:rPr>
              <a:t>Prvky z množiny A, ktoré nepatria do </a:t>
            </a:r>
            <a:r>
              <a:rPr lang="sk-SK" sz="2400" b="1" smtClean="0">
                <a:solidFill>
                  <a:srgbClr val="FF0066"/>
                </a:solidFill>
              </a:rPr>
              <a:t>množiny </a:t>
            </a:r>
            <a:r>
              <a:rPr lang="sk-SK" sz="2400" b="1">
                <a:solidFill>
                  <a:srgbClr val="FF0066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1925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kupina 2"/>
          <p:cNvGrpSpPr/>
          <p:nvPr/>
        </p:nvGrpSpPr>
        <p:grpSpPr>
          <a:xfrm>
            <a:off x="1371600" y="4657725"/>
            <a:ext cx="6248400" cy="371475"/>
            <a:chOff x="1371600" y="4657725"/>
            <a:chExt cx="6248400" cy="371475"/>
          </a:xfrm>
        </p:grpSpPr>
        <p:sp>
          <p:nvSpPr>
            <p:cNvPr id="7173" name="Line 5"/>
            <p:cNvSpPr>
              <a:spLocks noChangeShapeType="1"/>
            </p:cNvSpPr>
            <p:nvPr/>
          </p:nvSpPr>
          <p:spPr bwMode="auto">
            <a:xfrm>
              <a:off x="1371600" y="4657725"/>
              <a:ext cx="6248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3076575" y="4800600"/>
              <a:ext cx="457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sz="1600" b="1"/>
                <a:t>0</a:t>
              </a:r>
            </a:p>
          </p:txBody>
        </p:sp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4562475" y="4800600"/>
              <a:ext cx="457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sz="1600" b="1"/>
                <a:t>7</a:t>
              </a:r>
            </a:p>
          </p:txBody>
        </p:sp>
      </p:grpSp>
      <p:grpSp>
        <p:nvGrpSpPr>
          <p:cNvPr id="9" name="Skupina 8"/>
          <p:cNvGrpSpPr/>
          <p:nvPr/>
        </p:nvGrpSpPr>
        <p:grpSpPr>
          <a:xfrm>
            <a:off x="3124200" y="4038600"/>
            <a:ext cx="1676400" cy="685800"/>
            <a:chOff x="3124200" y="4038600"/>
            <a:chExt cx="1676400" cy="685800"/>
          </a:xfrm>
        </p:grpSpPr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3200400" y="4191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>
              <a:off x="4724400" y="4191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grpSp>
          <p:nvGrpSpPr>
            <p:cNvPr id="4" name="Skupina 3"/>
            <p:cNvGrpSpPr/>
            <p:nvPr/>
          </p:nvGrpSpPr>
          <p:grpSpPr>
            <a:xfrm>
              <a:off x="3124200" y="4038600"/>
              <a:ext cx="1676400" cy="158750"/>
              <a:chOff x="3124200" y="4038600"/>
              <a:chExt cx="1676400" cy="158750"/>
            </a:xfrm>
          </p:grpSpPr>
          <p:sp>
            <p:nvSpPr>
              <p:cNvPr id="7178" name="Oval 10"/>
              <p:cNvSpPr>
                <a:spLocks noChangeArrowheads="1"/>
              </p:cNvSpPr>
              <p:nvPr/>
            </p:nvSpPr>
            <p:spPr bwMode="auto">
              <a:xfrm>
                <a:off x="3124200" y="4038600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179" name="Oval 11"/>
              <p:cNvSpPr>
                <a:spLocks noChangeArrowheads="1"/>
              </p:cNvSpPr>
              <p:nvPr/>
            </p:nvSpPr>
            <p:spPr bwMode="auto">
              <a:xfrm>
                <a:off x="4678363" y="4038600"/>
                <a:ext cx="122237" cy="1524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25400">
                <a:solidFill>
                  <a:schemeClr val="accent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7180" name="Line 12"/>
              <p:cNvSpPr>
                <a:spLocks noChangeShapeType="1"/>
              </p:cNvSpPr>
              <p:nvPr/>
            </p:nvSpPr>
            <p:spPr bwMode="auto">
              <a:xfrm>
                <a:off x="3276600" y="4114800"/>
                <a:ext cx="1447800" cy="0"/>
              </a:xfrm>
              <a:prstGeom prst="line">
                <a:avLst/>
              </a:prstGeom>
              <a:noFill/>
              <a:ln w="28575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</p:grpSp>
      </p:grp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1061605" y="5661248"/>
            <a:ext cx="70583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>
                <a:solidFill>
                  <a:srgbClr val="FF0066"/>
                </a:solidFill>
              </a:rPr>
              <a:t>Doplnok </a:t>
            </a:r>
            <a:r>
              <a:rPr lang="sk-SK" sz="2400" b="1" smtClean="0">
                <a:solidFill>
                  <a:srgbClr val="FF0066"/>
                </a:solidFill>
              </a:rPr>
              <a:t>  B‘</a:t>
            </a:r>
            <a:r>
              <a:rPr lang="sk-SK" sz="2400" b="1" baseline="-25000" smtClean="0">
                <a:solidFill>
                  <a:srgbClr val="FF0066"/>
                </a:solidFill>
              </a:rPr>
              <a:t>R</a:t>
            </a:r>
            <a:r>
              <a:rPr lang="sk-SK" sz="2400" b="1" smtClean="0">
                <a:solidFill>
                  <a:srgbClr val="FF0066"/>
                </a:solidFill>
              </a:rPr>
              <a:t>   </a:t>
            </a:r>
            <a:r>
              <a:rPr lang="sk-SK" sz="2400" b="1">
                <a:solidFill>
                  <a:srgbClr val="FF0066"/>
                </a:solidFill>
              </a:rPr>
              <a:t>dopĺňa interval B </a:t>
            </a:r>
            <a:r>
              <a:rPr lang="sk-SK" sz="2400" b="1" smtClean="0">
                <a:solidFill>
                  <a:srgbClr val="FF0066"/>
                </a:solidFill>
              </a:rPr>
              <a:t>do množiny R </a:t>
            </a:r>
            <a:endParaRPr lang="en-US" sz="2400" b="1">
              <a:solidFill>
                <a:srgbClr val="FF0066"/>
              </a:solidFill>
            </a:endParaRPr>
          </a:p>
        </p:txBody>
      </p:sp>
      <p:grpSp>
        <p:nvGrpSpPr>
          <p:cNvPr id="6" name="Skupina 5"/>
          <p:cNvGrpSpPr/>
          <p:nvPr/>
        </p:nvGrpSpPr>
        <p:grpSpPr>
          <a:xfrm>
            <a:off x="1828800" y="3733800"/>
            <a:ext cx="4267200" cy="152400"/>
            <a:chOff x="1828800" y="3733800"/>
            <a:chExt cx="4267200" cy="152400"/>
          </a:xfrm>
        </p:grpSpPr>
        <p:sp>
          <p:nvSpPr>
            <p:cNvPr id="7187" name="Oval 19"/>
            <p:cNvSpPr>
              <a:spLocks noChangeArrowheads="1"/>
            </p:cNvSpPr>
            <p:nvPr/>
          </p:nvSpPr>
          <p:spPr bwMode="auto">
            <a:xfrm flipV="1">
              <a:off x="3124200" y="3733800"/>
              <a:ext cx="158750" cy="152400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7188" name="Oval 20"/>
            <p:cNvSpPr>
              <a:spLocks noChangeArrowheads="1"/>
            </p:cNvSpPr>
            <p:nvPr/>
          </p:nvSpPr>
          <p:spPr bwMode="auto">
            <a:xfrm flipV="1">
              <a:off x="4648200" y="3735388"/>
              <a:ext cx="150813" cy="150812"/>
            </a:xfrm>
            <a:prstGeom prst="ellips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190" name="Line 22"/>
            <p:cNvSpPr>
              <a:spLocks noChangeShapeType="1"/>
            </p:cNvSpPr>
            <p:nvPr/>
          </p:nvSpPr>
          <p:spPr bwMode="auto">
            <a:xfrm>
              <a:off x="1828800" y="3810000"/>
              <a:ext cx="1295400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>
              <a:off x="4800600" y="3811588"/>
              <a:ext cx="1295400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graphicFrame>
        <p:nvGraphicFramePr>
          <p:cNvPr id="719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181298"/>
              </p:ext>
            </p:extLst>
          </p:nvPr>
        </p:nvGraphicFramePr>
        <p:xfrm>
          <a:off x="5472877" y="2819400"/>
          <a:ext cx="325913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Rovnica" r:id="rId4" imgW="1295280" imgH="253800" progId="Equation.3">
                  <p:embed/>
                </p:oleObj>
              </mc:Choice>
              <mc:Fallback>
                <p:oleObj name="Rovnica" r:id="rId4" imgW="1295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877" y="2819400"/>
                        <a:ext cx="3259137" cy="628650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Skupina 7"/>
          <p:cNvGrpSpPr/>
          <p:nvPr/>
        </p:nvGrpSpPr>
        <p:grpSpPr>
          <a:xfrm>
            <a:off x="2362200" y="757316"/>
            <a:ext cx="2362200" cy="3281284"/>
            <a:chOff x="2362200" y="757316"/>
            <a:chExt cx="2362200" cy="3281284"/>
          </a:xfrm>
        </p:grpSpPr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>
              <a:off x="2362200" y="1981200"/>
              <a:ext cx="23622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196" name="Text Box 28"/>
            <p:cNvSpPr txBox="1">
              <a:spLocks noChangeArrowheads="1"/>
            </p:cNvSpPr>
            <p:nvPr/>
          </p:nvSpPr>
          <p:spPr bwMode="auto">
            <a:xfrm>
              <a:off x="2399168" y="757316"/>
              <a:ext cx="176069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smtClean="0"/>
                <a:t>7 patrí </a:t>
              </a:r>
              <a:endParaRPr lang="sk-SK"/>
            </a:p>
            <a:p>
              <a:pPr eaLnBrk="1" hangingPunct="1"/>
              <a:r>
                <a:rPr lang="sk-SK" smtClean="0"/>
                <a:t>do množiny B</a:t>
              </a:r>
              <a:endParaRPr lang="en-US"/>
            </a:p>
          </p:txBody>
        </p:sp>
      </p:grpSp>
      <p:grpSp>
        <p:nvGrpSpPr>
          <p:cNvPr id="7" name="Skupina 6"/>
          <p:cNvGrpSpPr/>
          <p:nvPr/>
        </p:nvGrpSpPr>
        <p:grpSpPr>
          <a:xfrm>
            <a:off x="548934" y="757317"/>
            <a:ext cx="2575266" cy="3281283"/>
            <a:chOff x="548934" y="757317"/>
            <a:chExt cx="2575266" cy="3281283"/>
          </a:xfrm>
        </p:grpSpPr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>
              <a:off x="2057400" y="1981200"/>
              <a:ext cx="1066800" cy="2057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197" name="Text Box 29"/>
            <p:cNvSpPr txBox="1">
              <a:spLocks noChangeArrowheads="1"/>
            </p:cNvSpPr>
            <p:nvPr/>
          </p:nvSpPr>
          <p:spPr bwMode="auto">
            <a:xfrm>
              <a:off x="548934" y="757317"/>
              <a:ext cx="183522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smtClean="0"/>
                <a:t>0 nepatrí</a:t>
              </a:r>
              <a:endParaRPr lang="sk-SK"/>
            </a:p>
            <a:p>
              <a:pPr eaLnBrk="1" hangingPunct="1"/>
              <a:r>
                <a:rPr lang="sk-SK"/>
                <a:t>do </a:t>
              </a:r>
              <a:r>
                <a:rPr lang="sk-SK" smtClean="0"/>
                <a:t>množiny B</a:t>
              </a:r>
              <a:endParaRPr lang="en-US"/>
            </a:p>
          </p:txBody>
        </p:sp>
      </p:grpSp>
      <p:grpSp>
        <p:nvGrpSpPr>
          <p:cNvPr id="5" name="Skupina 4"/>
          <p:cNvGrpSpPr/>
          <p:nvPr/>
        </p:nvGrpSpPr>
        <p:grpSpPr>
          <a:xfrm>
            <a:off x="1649412" y="4205288"/>
            <a:ext cx="4903788" cy="366712"/>
            <a:chOff x="1649412" y="4205288"/>
            <a:chExt cx="4903788" cy="366712"/>
          </a:xfrm>
        </p:grpSpPr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>
              <a:off x="1649412" y="4388644"/>
              <a:ext cx="464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7198" name="Text Box 30"/>
            <p:cNvSpPr txBox="1">
              <a:spLocks noChangeArrowheads="1"/>
            </p:cNvSpPr>
            <p:nvPr/>
          </p:nvSpPr>
          <p:spPr bwMode="auto">
            <a:xfrm>
              <a:off x="6216650" y="4205288"/>
              <a:ext cx="336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b="1"/>
                <a:t>R</a:t>
              </a:r>
              <a:endParaRPr lang="en-US" b="1"/>
            </a:p>
          </p:txBody>
        </p:sp>
      </p:grpSp>
      <p:sp>
        <p:nvSpPr>
          <p:cNvPr id="25" name="Nadpis 1"/>
          <p:cNvSpPr txBox="1">
            <a:spLocks/>
          </p:cNvSpPr>
          <p:nvPr/>
        </p:nvSpPr>
        <p:spPr>
          <a:xfrm>
            <a:off x="2362200" y="260648"/>
            <a:ext cx="6512511" cy="114300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smtClean="0"/>
              <a:t>Doplnok</a:t>
            </a:r>
            <a:endParaRPr lang="sk-SK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5635587" y="1981200"/>
            <a:ext cx="18352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mtClean="0"/>
              <a:t>0 patrí</a:t>
            </a:r>
            <a:endParaRPr lang="sk-SK"/>
          </a:p>
          <a:p>
            <a:pPr eaLnBrk="1" hangingPunct="1"/>
            <a:r>
              <a:rPr lang="sk-SK"/>
              <a:t>do </a:t>
            </a:r>
            <a:r>
              <a:rPr lang="sk-SK" smtClean="0"/>
              <a:t>doplnku</a:t>
            </a:r>
            <a:endParaRPr lang="en-US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7485198" y="1981200"/>
            <a:ext cx="16588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mtClean="0"/>
              <a:t>7 nepatrí </a:t>
            </a:r>
            <a:endParaRPr lang="sk-SK"/>
          </a:p>
          <a:p>
            <a:pPr eaLnBrk="1" hangingPunct="1"/>
            <a:r>
              <a:rPr lang="sk-SK" smtClean="0"/>
              <a:t>do doplnku</a:t>
            </a:r>
            <a:endParaRPr lang="en-US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257855"/>
              </p:ext>
            </p:extLst>
          </p:nvPr>
        </p:nvGraphicFramePr>
        <p:xfrm>
          <a:off x="1143001" y="1453949"/>
          <a:ext cx="14478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Rovnica" r:id="rId6" imgW="634725" imgH="241195" progId="Equation.3">
                  <p:embed/>
                </p:oleObj>
              </mc:Choice>
              <mc:Fallback>
                <p:oleObj name="Rovnica" r:id="rId6" imgW="634725" imgH="24119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1" y="1453949"/>
                        <a:ext cx="1447800" cy="554038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738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3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219436"/>
              </p:ext>
            </p:extLst>
          </p:nvPr>
        </p:nvGraphicFramePr>
        <p:xfrm>
          <a:off x="2760663" y="5037738"/>
          <a:ext cx="45339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Rovnica" r:id="rId4" imgW="1371600" imgH="253800" progId="Equation.3">
                  <p:embed/>
                </p:oleObj>
              </mc:Choice>
              <mc:Fallback>
                <p:oleObj name="Rovnica" r:id="rId4" imgW="1371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3" y="5037738"/>
                        <a:ext cx="4533900" cy="617538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Skupina 1"/>
          <p:cNvGrpSpPr/>
          <p:nvPr/>
        </p:nvGrpSpPr>
        <p:grpSpPr>
          <a:xfrm>
            <a:off x="2514600" y="4276725"/>
            <a:ext cx="6248400" cy="371475"/>
            <a:chOff x="2514600" y="4276725"/>
            <a:chExt cx="6248400" cy="371475"/>
          </a:xfrm>
        </p:grpSpPr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2514600" y="4276725"/>
              <a:ext cx="6248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3124200" y="4419600"/>
              <a:ext cx="457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sz="2400" b="1"/>
                <a:t>-3</a:t>
              </a:r>
            </a:p>
          </p:txBody>
        </p:sp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4676775" y="4419600"/>
              <a:ext cx="457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sz="2400" b="1"/>
                <a:t>2</a:t>
              </a:r>
            </a:p>
          </p:txBody>
        </p:sp>
        <p:sp>
          <p:nvSpPr>
            <p:cNvPr id="8200" name="Text Box 8"/>
            <p:cNvSpPr txBox="1">
              <a:spLocks noChangeArrowheads="1"/>
            </p:cNvSpPr>
            <p:nvPr/>
          </p:nvSpPr>
          <p:spPr bwMode="auto">
            <a:xfrm>
              <a:off x="5486400" y="4419600"/>
              <a:ext cx="457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sz="2400" b="1"/>
                <a:t>5</a:t>
              </a:r>
            </a:p>
          </p:txBody>
        </p:sp>
      </p:grpSp>
      <p:grpSp>
        <p:nvGrpSpPr>
          <p:cNvPr id="5" name="Skupina 4"/>
          <p:cNvGrpSpPr/>
          <p:nvPr/>
        </p:nvGrpSpPr>
        <p:grpSpPr>
          <a:xfrm>
            <a:off x="3352800" y="3200400"/>
            <a:ext cx="3810000" cy="1143000"/>
            <a:chOff x="3352800" y="3200400"/>
            <a:chExt cx="3810000" cy="1143000"/>
          </a:xfrm>
        </p:grpSpPr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3429000" y="3359150"/>
              <a:ext cx="0" cy="984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4953000" y="32766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5638800" y="3359150"/>
              <a:ext cx="0" cy="984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8204" name="Oval 12"/>
            <p:cNvSpPr>
              <a:spLocks noChangeArrowheads="1"/>
            </p:cNvSpPr>
            <p:nvPr/>
          </p:nvSpPr>
          <p:spPr bwMode="auto">
            <a:xfrm>
              <a:off x="3352800" y="3200400"/>
              <a:ext cx="158750" cy="15875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8205" name="Oval 13"/>
            <p:cNvSpPr>
              <a:spLocks noChangeArrowheads="1"/>
            </p:cNvSpPr>
            <p:nvPr/>
          </p:nvSpPr>
          <p:spPr bwMode="auto">
            <a:xfrm>
              <a:off x="4906963" y="3200400"/>
              <a:ext cx="122237" cy="15875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3505200" y="3276600"/>
              <a:ext cx="1447800" cy="0"/>
            </a:xfrm>
            <a:prstGeom prst="line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8207" name="Oval 15"/>
            <p:cNvSpPr>
              <a:spLocks noChangeArrowheads="1"/>
            </p:cNvSpPr>
            <p:nvPr/>
          </p:nvSpPr>
          <p:spPr bwMode="auto">
            <a:xfrm>
              <a:off x="5562600" y="3200400"/>
              <a:ext cx="158750" cy="15875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>
              <a:off x="5715000" y="3276600"/>
              <a:ext cx="1447800" cy="0"/>
            </a:xfrm>
            <a:prstGeom prst="line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6" name="Skupina 5"/>
          <p:cNvGrpSpPr/>
          <p:nvPr/>
        </p:nvGrpSpPr>
        <p:grpSpPr>
          <a:xfrm>
            <a:off x="2057400" y="2743200"/>
            <a:ext cx="3657600" cy="152400"/>
            <a:chOff x="2057400" y="2743200"/>
            <a:chExt cx="3657600" cy="152400"/>
          </a:xfrm>
        </p:grpSpPr>
        <p:sp>
          <p:nvSpPr>
            <p:cNvPr id="8210" name="Oval 18"/>
            <p:cNvSpPr>
              <a:spLocks noChangeArrowheads="1"/>
            </p:cNvSpPr>
            <p:nvPr/>
          </p:nvSpPr>
          <p:spPr bwMode="auto">
            <a:xfrm flipV="1">
              <a:off x="3352800" y="2743200"/>
              <a:ext cx="158750" cy="152400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211" name="Oval 19"/>
            <p:cNvSpPr>
              <a:spLocks noChangeArrowheads="1"/>
            </p:cNvSpPr>
            <p:nvPr/>
          </p:nvSpPr>
          <p:spPr bwMode="auto">
            <a:xfrm flipV="1">
              <a:off x="4876800" y="2744788"/>
              <a:ext cx="150813" cy="150812"/>
            </a:xfrm>
            <a:prstGeom prst="ellips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2057400" y="2819400"/>
              <a:ext cx="1331913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8214" name="Oval 22"/>
            <p:cNvSpPr>
              <a:spLocks noChangeArrowheads="1"/>
            </p:cNvSpPr>
            <p:nvPr/>
          </p:nvSpPr>
          <p:spPr bwMode="auto">
            <a:xfrm flipV="1">
              <a:off x="5562600" y="2743200"/>
              <a:ext cx="152400" cy="152400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>
              <a:off x="5029200" y="2819400"/>
              <a:ext cx="609600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grpSp>
        <p:nvGrpSpPr>
          <p:cNvPr id="4" name="Skupina 3"/>
          <p:cNvGrpSpPr/>
          <p:nvPr/>
        </p:nvGrpSpPr>
        <p:grpSpPr>
          <a:xfrm>
            <a:off x="1905000" y="3581400"/>
            <a:ext cx="5837970" cy="366713"/>
            <a:chOff x="1905000" y="3581400"/>
            <a:chExt cx="5837970" cy="366713"/>
          </a:xfrm>
        </p:grpSpPr>
        <p:sp>
          <p:nvSpPr>
            <p:cNvPr id="8220" name="Line 28"/>
            <p:cNvSpPr>
              <a:spLocks noChangeShapeType="1"/>
            </p:cNvSpPr>
            <p:nvPr/>
          </p:nvSpPr>
          <p:spPr bwMode="auto">
            <a:xfrm>
              <a:off x="1905000" y="3810000"/>
              <a:ext cx="5399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8221" name="Text Box 29"/>
            <p:cNvSpPr txBox="1">
              <a:spLocks noChangeArrowheads="1"/>
            </p:cNvSpPr>
            <p:nvPr/>
          </p:nvSpPr>
          <p:spPr bwMode="auto">
            <a:xfrm>
              <a:off x="7377430" y="3581400"/>
              <a:ext cx="36554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b="1"/>
                <a:t>R</a:t>
              </a:r>
              <a:endParaRPr lang="en-US" b="1"/>
            </a:p>
          </p:txBody>
        </p:sp>
      </p:grpSp>
      <p:sp>
        <p:nvSpPr>
          <p:cNvPr id="27" name="Nadpis 1"/>
          <p:cNvSpPr txBox="1">
            <a:spLocks/>
          </p:cNvSpPr>
          <p:nvPr/>
        </p:nvSpPr>
        <p:spPr>
          <a:xfrm>
            <a:off x="2362200" y="260648"/>
            <a:ext cx="6512511" cy="114300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smtClean="0"/>
              <a:t>Doplnok</a:t>
            </a:r>
            <a:endParaRPr lang="sk-SK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/>
        </p:nvGraphicFramePr>
        <p:xfrm>
          <a:off x="304800" y="1365250"/>
          <a:ext cx="403066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Rovnice" r:id="rId6" imgW="1218671" imgH="253890" progId="Equation.3">
                  <p:embed/>
                </p:oleObj>
              </mc:Choice>
              <mc:Fallback>
                <p:oleObj name="Rovnice" r:id="rId6" imgW="1218671" imgH="25389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65250"/>
                        <a:ext cx="4030663" cy="615950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1075372" y="5892080"/>
            <a:ext cx="70583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>
                <a:solidFill>
                  <a:srgbClr val="FF0066"/>
                </a:solidFill>
              </a:rPr>
              <a:t>Doplnok </a:t>
            </a:r>
            <a:r>
              <a:rPr lang="sk-SK" sz="2400" b="1" smtClean="0">
                <a:solidFill>
                  <a:srgbClr val="FF0066"/>
                </a:solidFill>
              </a:rPr>
              <a:t>  A‘</a:t>
            </a:r>
            <a:r>
              <a:rPr lang="sk-SK" sz="2400" b="1" baseline="-25000" smtClean="0">
                <a:solidFill>
                  <a:srgbClr val="FF0066"/>
                </a:solidFill>
              </a:rPr>
              <a:t>R</a:t>
            </a:r>
            <a:r>
              <a:rPr lang="sk-SK" sz="2400" b="1" smtClean="0">
                <a:solidFill>
                  <a:srgbClr val="FF0066"/>
                </a:solidFill>
              </a:rPr>
              <a:t>   </a:t>
            </a:r>
            <a:r>
              <a:rPr lang="sk-SK" sz="2400" b="1">
                <a:solidFill>
                  <a:srgbClr val="FF0066"/>
                </a:solidFill>
              </a:rPr>
              <a:t>dopĺňa interval </a:t>
            </a:r>
            <a:r>
              <a:rPr lang="sk-SK" sz="2400" b="1" smtClean="0">
                <a:solidFill>
                  <a:srgbClr val="FF0066"/>
                </a:solidFill>
              </a:rPr>
              <a:t>A do množiny R </a:t>
            </a:r>
            <a:endParaRPr lang="en-US" sz="2400" b="1">
              <a:solidFill>
                <a:srgbClr val="FF0066"/>
              </a:solidFill>
            </a:endParaRPr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>
            <a:off x="1905001" y="1988839"/>
            <a:ext cx="1447800" cy="121156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2508827" y="1988839"/>
            <a:ext cx="2396548" cy="121156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3467100" y="1988839"/>
            <a:ext cx="2095500" cy="121156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1820705" y="439733"/>
            <a:ext cx="17606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mtClean="0"/>
              <a:t>2 patrí </a:t>
            </a:r>
            <a:endParaRPr lang="sk-SK"/>
          </a:p>
          <a:p>
            <a:pPr eaLnBrk="1" hangingPunct="1"/>
            <a:r>
              <a:rPr lang="sk-SK" smtClean="0"/>
              <a:t>do množiny A</a:t>
            </a:r>
            <a:endParaRPr lang="en-US"/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69776" y="439733"/>
            <a:ext cx="18352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mtClean="0"/>
              <a:t>-3 nepatrí</a:t>
            </a:r>
            <a:endParaRPr lang="sk-SK"/>
          </a:p>
          <a:p>
            <a:pPr eaLnBrk="1" hangingPunct="1"/>
            <a:r>
              <a:rPr lang="sk-SK"/>
              <a:t>do </a:t>
            </a:r>
            <a:r>
              <a:rPr lang="sk-SK" smtClean="0"/>
              <a:t>množiny A</a:t>
            </a:r>
            <a:endParaRPr lang="en-US"/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1273131" y="4947135"/>
            <a:ext cx="1374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mtClean="0"/>
              <a:t>-3 patrí</a:t>
            </a:r>
            <a:endParaRPr lang="sk-SK"/>
          </a:p>
          <a:p>
            <a:pPr eaLnBrk="1" hangingPunct="1"/>
            <a:r>
              <a:rPr lang="sk-SK"/>
              <a:t>do </a:t>
            </a:r>
            <a:r>
              <a:rPr lang="sk-SK" smtClean="0"/>
              <a:t>doplnku</a:t>
            </a:r>
            <a:endParaRPr lang="en-US"/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6084168" y="4325034"/>
            <a:ext cx="16588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mtClean="0"/>
              <a:t>2 nepatrí </a:t>
            </a:r>
            <a:endParaRPr lang="sk-SK"/>
          </a:p>
          <a:p>
            <a:pPr eaLnBrk="1" hangingPunct="1"/>
            <a:r>
              <a:rPr lang="sk-SK" smtClean="0"/>
              <a:t>do doplnku</a:t>
            </a:r>
            <a:endParaRPr lang="en-US"/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3384353" y="439733"/>
            <a:ext cx="18352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mtClean="0"/>
              <a:t>5 nepatrí</a:t>
            </a:r>
            <a:endParaRPr lang="sk-SK"/>
          </a:p>
          <a:p>
            <a:pPr eaLnBrk="1" hangingPunct="1"/>
            <a:r>
              <a:rPr lang="sk-SK"/>
              <a:t>do </a:t>
            </a:r>
            <a:r>
              <a:rPr lang="sk-SK" smtClean="0"/>
              <a:t>množiny A</a:t>
            </a:r>
            <a:endParaRPr lang="en-US"/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7406483" y="5036655"/>
            <a:ext cx="11979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mtClean="0"/>
              <a:t>5 patrí do doplnku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4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63688" y="5373216"/>
            <a:ext cx="6512511" cy="1143000"/>
          </a:xfrm>
        </p:spPr>
        <p:txBody>
          <a:bodyPr/>
          <a:lstStyle/>
          <a:p>
            <a:r>
              <a:rPr lang="sk-SK" smtClean="0"/>
              <a:t>Motivácia</a:t>
            </a:r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67544" y="548680"/>
            <a:ext cx="7992888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/>
              <a:t>Dané sú dve množiny: </a:t>
            </a:r>
            <a:r>
              <a:rPr lang="sk-SK" sz="2000" b="1"/>
              <a:t>A</a:t>
            </a:r>
            <a:r>
              <a:rPr lang="sk-SK" sz="2000"/>
              <a:t> = {x∈N; 2&lt;x&lt;7}, </a:t>
            </a:r>
            <a:r>
              <a:rPr lang="sk-SK" sz="2000" b="1"/>
              <a:t>B</a:t>
            </a:r>
            <a:r>
              <a:rPr lang="sk-SK" sz="2000"/>
              <a:t> = {x∈R; 2&lt;x&lt;7}. Zapíšte tieto množiny vymenovaním prvkov</a:t>
            </a:r>
            <a:r>
              <a:rPr lang="sk-SK" sz="2000" smtClean="0"/>
              <a:t>.</a:t>
            </a:r>
          </a:p>
          <a:p>
            <a:pPr marL="4572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sk-SK" sz="1800"/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467544" y="1628800"/>
            <a:ext cx="799288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smtClean="0"/>
              <a:t>Množinu</a:t>
            </a:r>
            <a:r>
              <a:rPr lang="sk-SK" sz="1800"/>
              <a:t> </a:t>
            </a:r>
            <a:r>
              <a:rPr lang="sk-SK" sz="1800" b="1"/>
              <a:t>A</a:t>
            </a:r>
            <a:r>
              <a:rPr lang="sk-SK" sz="1800"/>
              <a:t> </a:t>
            </a:r>
            <a:r>
              <a:rPr lang="sk-SK" sz="1800" smtClean="0"/>
              <a:t>vieme </a:t>
            </a:r>
            <a:r>
              <a:rPr lang="sk-SK" sz="1800"/>
              <a:t>zapísať vymenovaním </a:t>
            </a:r>
            <a:r>
              <a:rPr lang="sk-SK" sz="1800" smtClean="0"/>
              <a:t>prvkov:</a:t>
            </a:r>
            <a:r>
              <a:rPr lang="sk-SK" sz="1800"/>
              <a:t> </a:t>
            </a:r>
            <a:r>
              <a:rPr lang="sk-SK" sz="1800" b="1"/>
              <a:t>A</a:t>
            </a:r>
            <a:r>
              <a:rPr lang="sk-SK" sz="1800"/>
              <a:t> = {3; 4; 5; 6</a:t>
            </a:r>
            <a:r>
              <a:rPr lang="sk-SK" sz="1800" smtClean="0"/>
              <a:t>}.</a:t>
            </a:r>
          </a:p>
          <a:p>
            <a:pPr marL="4572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sk-SK" sz="1800"/>
          </a:p>
        </p:txBody>
      </p:sp>
      <p:sp>
        <p:nvSpPr>
          <p:cNvPr id="6" name="Zástupný symbol obsahu 2"/>
          <p:cNvSpPr txBox="1">
            <a:spLocks/>
          </p:cNvSpPr>
          <p:nvPr/>
        </p:nvSpPr>
        <p:spPr>
          <a:xfrm>
            <a:off x="467544" y="2564904"/>
            <a:ext cx="7992888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smtClean="0"/>
              <a:t>Ako </a:t>
            </a:r>
            <a:r>
              <a:rPr lang="sk-SK" sz="1800"/>
              <a:t>ale </a:t>
            </a:r>
            <a:r>
              <a:rPr lang="sk-SK" sz="1800" smtClean="0"/>
              <a:t>zapíšeme množinu</a:t>
            </a:r>
            <a:r>
              <a:rPr lang="sk-SK" sz="1800"/>
              <a:t> </a:t>
            </a:r>
            <a:r>
              <a:rPr lang="sk-SK" sz="1800" b="1"/>
              <a:t>B</a:t>
            </a:r>
            <a:r>
              <a:rPr lang="sk-SK" sz="1800" smtClean="0"/>
              <a:t>?</a:t>
            </a:r>
          </a:p>
          <a:p>
            <a:pPr marL="4572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smtClean="0"/>
              <a:t>Bude to  množina {2.001;</a:t>
            </a:r>
            <a:r>
              <a:rPr lang="sk-SK" sz="1800"/>
              <a:t> </a:t>
            </a:r>
            <a:r>
              <a:rPr lang="sk-SK" sz="1800" smtClean="0"/>
              <a:t>2.002;2.150;</a:t>
            </a:r>
            <a:r>
              <a:rPr lang="sk-SK" sz="1800"/>
              <a:t> 5; 6</a:t>
            </a:r>
            <a:r>
              <a:rPr lang="sk-SK" sz="1800" smtClean="0"/>
              <a:t>} ?</a:t>
            </a:r>
          </a:p>
          <a:p>
            <a:pPr marL="4572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smtClean="0"/>
              <a:t>Alebo táto množina {2.00001</a:t>
            </a:r>
            <a:r>
              <a:rPr lang="sk-SK" sz="1800"/>
              <a:t>; </a:t>
            </a:r>
            <a:r>
              <a:rPr lang="sk-SK" sz="1800" smtClean="0"/>
              <a:t>2.0000002;2.00150</a:t>
            </a:r>
            <a:r>
              <a:rPr lang="sk-SK" sz="1800"/>
              <a:t>; </a:t>
            </a:r>
            <a:r>
              <a:rPr lang="sk-SK" sz="1800" smtClean="0"/>
              <a:t>3.1;4.555;</a:t>
            </a:r>
            <a:r>
              <a:rPr lang="sk-SK" sz="1800"/>
              <a:t> 6} ?</a:t>
            </a:r>
          </a:p>
          <a:p>
            <a:pPr marL="4572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sk-SK" sz="1800"/>
          </a:p>
        </p:txBody>
      </p:sp>
      <p:sp>
        <p:nvSpPr>
          <p:cNvPr id="7" name="Zástupný symbol obsahu 2"/>
          <p:cNvSpPr txBox="1">
            <a:spLocks/>
          </p:cNvSpPr>
          <p:nvPr/>
        </p:nvSpPr>
        <p:spPr>
          <a:xfrm>
            <a:off x="479412" y="3789040"/>
            <a:ext cx="7992888" cy="12898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800" smtClean="0"/>
              <a:t>Určite </a:t>
            </a:r>
            <a:r>
              <a:rPr lang="sk-SK" sz="1800"/>
              <a:t>nie, pretože by sme museli zapísať i číslo 2,1 alebo 2,23 alebo 2,2346 alebo 2,007 atď. </a:t>
            </a:r>
            <a:r>
              <a:rPr lang="sk-SK" sz="1800" smtClean="0"/>
              <a:t>, pretože </a:t>
            </a:r>
            <a:r>
              <a:rPr lang="sk-SK" sz="1800"/>
              <a:t>všetko sú to reálne čísla väčšie ako 2 a zároveň menšie ako 7. </a:t>
            </a:r>
            <a:r>
              <a:rPr lang="sk-SK" sz="1800" smtClean="0"/>
              <a:t>Vymenovaním </a:t>
            </a:r>
            <a:r>
              <a:rPr lang="sk-SK" sz="1800"/>
              <a:t>prvkov sa nám množinu </a:t>
            </a:r>
            <a:r>
              <a:rPr lang="sk-SK" sz="1800" b="1"/>
              <a:t>B</a:t>
            </a:r>
            <a:r>
              <a:rPr lang="sk-SK" sz="1800"/>
              <a:t> nepodarí zapísať. Vždy by sme našli ďalšie a ďalšie čísla, ktoré by neboli zapísané</a:t>
            </a:r>
            <a:r>
              <a:rPr lang="sk-SK" sz="1800" smtClean="0"/>
              <a:t>.</a:t>
            </a:r>
            <a:endParaRPr lang="sk-SK" sz="1800"/>
          </a:p>
        </p:txBody>
      </p:sp>
    </p:spTree>
    <p:extLst>
      <p:ext uri="{BB962C8B-B14F-4D97-AF65-F5344CB8AC3E}">
        <p14:creationId xmlns:p14="http://schemas.microsoft.com/office/powerpoint/2010/main" val="115080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835696" y="5301208"/>
            <a:ext cx="6512511" cy="1143000"/>
          </a:xfrm>
        </p:spPr>
        <p:txBody>
          <a:bodyPr/>
          <a:lstStyle/>
          <a:p>
            <a:r>
              <a:rPr lang="sk-SK" smtClean="0"/>
              <a:t>Definícia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3"/>
          </p:nvPr>
        </p:nvSpPr>
        <p:spPr>
          <a:xfrm>
            <a:off x="1075617" y="4005064"/>
            <a:ext cx="6400800" cy="1257320"/>
          </a:xfrm>
        </p:spPr>
        <p:txBody>
          <a:bodyPr/>
          <a:lstStyle/>
          <a:p>
            <a:pPr marL="45720" indent="0">
              <a:buNone/>
            </a:pPr>
            <a:r>
              <a:rPr lang="sk-SK" b="1" smtClean="0"/>
              <a:t>Interval</a:t>
            </a:r>
            <a:r>
              <a:rPr lang="sk-SK"/>
              <a:t> </a:t>
            </a:r>
            <a:r>
              <a:rPr lang="sk-SK" smtClean="0"/>
              <a:t>je množina </a:t>
            </a:r>
            <a:r>
              <a:rPr lang="sk-SK"/>
              <a:t>reálnych čísel, ktoré ležia medzi dvomi určenými bodmi označovanými ako hraničné body intervalu.</a:t>
            </a:r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1043608" y="548680"/>
            <a:ext cx="6696744" cy="158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fontAlgn="base">
              <a:lnSpc>
                <a:spcPct val="130000"/>
              </a:lnSpc>
              <a:buNone/>
            </a:pPr>
            <a:r>
              <a:rPr lang="sk-SK" sz="2400"/>
              <a:t>Množina </a:t>
            </a:r>
            <a:r>
              <a:rPr lang="sk-SK" sz="2400" b="1"/>
              <a:t>B</a:t>
            </a:r>
            <a:r>
              <a:rPr lang="sk-SK" sz="2400"/>
              <a:t> patrí medzi tie množiny reálnych čísel, ktoré je možné zobraziť na číselnej osi úsečkou, polpriamkou alebo priamkou, pričom krajné body tejto úsečky alebo začiatočný bod polpriamky môžu, ale nemusia patriť k týmto množinám. Takéto </a:t>
            </a:r>
            <a:r>
              <a:rPr lang="sk-SK" sz="2400" smtClean="0"/>
              <a:t>množiny </a:t>
            </a:r>
            <a:r>
              <a:rPr lang="sk-SK" sz="2400"/>
              <a:t>nazývame </a:t>
            </a:r>
            <a:r>
              <a:rPr lang="sk-SK" sz="2400" b="1" smtClean="0"/>
              <a:t>intervaly</a:t>
            </a:r>
            <a:r>
              <a:rPr lang="sk-SK" sz="2400" smtClean="0"/>
              <a:t>.</a:t>
            </a:r>
            <a:endParaRPr lang="sk-SK" sz="2400"/>
          </a:p>
          <a:p>
            <a:pPr marL="45720" indent="0" fontAlgn="base">
              <a:buNone/>
            </a:pPr>
            <a:endParaRPr lang="sk-SK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4" b="22231"/>
          <a:stretch/>
        </p:blipFill>
        <p:spPr>
          <a:xfrm>
            <a:off x="2714625" y="2348880"/>
            <a:ext cx="3714750" cy="139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0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/>
          </p:cNvSpPr>
          <p:nvPr/>
        </p:nvSpPr>
        <p:spPr>
          <a:xfrm>
            <a:off x="1835696" y="5301208"/>
            <a:ext cx="6512511" cy="114300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smtClean="0"/>
              <a:t>Ohraničené intervaly</a:t>
            </a:r>
            <a:endParaRPr lang="sk-SK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"/>
          <a:stretch/>
        </p:blipFill>
        <p:spPr bwMode="auto">
          <a:xfrm>
            <a:off x="890588" y="1844823"/>
            <a:ext cx="7362825" cy="3193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ástupný symbol obsahu 2"/>
          <p:cNvSpPr txBox="1">
            <a:spLocks/>
          </p:cNvSpPr>
          <p:nvPr/>
        </p:nvSpPr>
        <p:spPr>
          <a:xfrm>
            <a:off x="827584" y="476672"/>
            <a:ext cx="7362825" cy="864096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sk-SK" b="1"/>
              <a:t>Ohraničené intervaly </a:t>
            </a:r>
            <a:r>
              <a:rPr lang="sk-SK"/>
              <a:t>sú intervaly, ktoré je možné na číselnej osi zobraziť pomocou úsečky. </a:t>
            </a:r>
          </a:p>
        </p:txBody>
      </p:sp>
    </p:spTree>
    <p:extLst>
      <p:ext uri="{BB962C8B-B14F-4D97-AF65-F5344CB8AC3E}">
        <p14:creationId xmlns:p14="http://schemas.microsoft.com/office/powerpoint/2010/main" val="64378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/>
          </p:cNvSpPr>
          <p:nvPr/>
        </p:nvSpPr>
        <p:spPr>
          <a:xfrm>
            <a:off x="1115616" y="5301208"/>
            <a:ext cx="7232591" cy="114300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smtClean="0"/>
              <a:t>Neohraničené intervaly</a:t>
            </a:r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827584" y="476672"/>
            <a:ext cx="7362825" cy="864096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sk-SK" b="1" smtClean="0"/>
              <a:t>Neohraničené </a:t>
            </a:r>
            <a:r>
              <a:rPr lang="sk-SK" b="1"/>
              <a:t>intervaly </a:t>
            </a:r>
            <a:r>
              <a:rPr lang="sk-SK"/>
              <a:t>sú intervaly, ktoré je možné na číselnej osi zobraziť pomocou </a:t>
            </a:r>
            <a:r>
              <a:rPr lang="sk-SK" smtClean="0"/>
              <a:t>polpriamky alebo priamky. </a:t>
            </a:r>
            <a:endParaRPr lang="sk-SK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990725"/>
            <a:ext cx="81057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7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/>
          </p:cNvSpPr>
          <p:nvPr/>
        </p:nvSpPr>
        <p:spPr>
          <a:xfrm>
            <a:off x="1115616" y="5301208"/>
            <a:ext cx="7232591" cy="114300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smtClean="0"/>
              <a:t>Operácie s intervalmi</a:t>
            </a:r>
            <a:endParaRPr lang="sk-SK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832917" y="400003"/>
            <a:ext cx="7362825" cy="1080120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sk-SK" smtClean="0"/>
              <a:t>Pretože interval je množina, môžeme určovať </a:t>
            </a:r>
            <a:r>
              <a:rPr lang="sk-SK" b="1" smtClean="0"/>
              <a:t>zjednotenie, prienik, rozdiel intervalov i doplnok </a:t>
            </a:r>
            <a:r>
              <a:rPr lang="sk-SK" smtClean="0"/>
              <a:t>intervalu vzhľadom na množinu R.</a:t>
            </a:r>
          </a:p>
        </p:txBody>
      </p:sp>
      <p:sp>
        <p:nvSpPr>
          <p:cNvPr id="5" name="Zástupný symbol obsahu 2"/>
          <p:cNvSpPr txBox="1">
            <a:spLocks/>
          </p:cNvSpPr>
          <p:nvPr/>
        </p:nvSpPr>
        <p:spPr>
          <a:xfrm>
            <a:off x="826094" y="1687747"/>
            <a:ext cx="7362825" cy="831304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sk-SK" sz="2000" b="1" smtClean="0"/>
              <a:t>Zjednotenie dvoch intervalov </a:t>
            </a:r>
            <a:r>
              <a:rPr lang="sk-SK" sz="2000" smtClean="0"/>
              <a:t>- je interval, ktorého čísla sú čísla z prvého alebo druhého intervalu.</a:t>
            </a:r>
          </a:p>
        </p:txBody>
      </p:sp>
      <p:sp>
        <p:nvSpPr>
          <p:cNvPr id="6" name="Zástupný symbol obsahu 2"/>
          <p:cNvSpPr txBox="1">
            <a:spLocks/>
          </p:cNvSpPr>
          <p:nvPr/>
        </p:nvSpPr>
        <p:spPr>
          <a:xfrm>
            <a:off x="826093" y="3429098"/>
            <a:ext cx="7362825" cy="961891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sk-SK" sz="2000" b="1" smtClean="0"/>
              <a:t>Rozdiel dvoch intervalov</a:t>
            </a:r>
            <a:r>
              <a:rPr lang="sk-SK" sz="2000" smtClean="0"/>
              <a:t> – je interval, ktorého čísla sú čísla nachádzajúce sa v prvom intervale ale nenachádzajú sa v druhom intervale. </a:t>
            </a:r>
          </a:p>
        </p:txBody>
      </p:sp>
      <p:sp>
        <p:nvSpPr>
          <p:cNvPr id="7" name="Zástupný symbol obsahu 2"/>
          <p:cNvSpPr txBox="1">
            <a:spLocks/>
          </p:cNvSpPr>
          <p:nvPr/>
        </p:nvSpPr>
        <p:spPr>
          <a:xfrm>
            <a:off x="804425" y="4509692"/>
            <a:ext cx="7362825" cy="792088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sk-SK" sz="2000" b="1" smtClean="0"/>
              <a:t>Doplnok intervalu</a:t>
            </a:r>
            <a:r>
              <a:rPr lang="sk-SK" sz="2000" smtClean="0"/>
              <a:t> – je interval, ktorého čísla sú čísla, čo nepatria do daného intervalu.</a:t>
            </a:r>
          </a:p>
        </p:txBody>
      </p:sp>
      <p:sp>
        <p:nvSpPr>
          <p:cNvPr id="8" name="Zástupný symbol obsahu 2"/>
          <p:cNvSpPr txBox="1">
            <a:spLocks/>
          </p:cNvSpPr>
          <p:nvPr/>
        </p:nvSpPr>
        <p:spPr>
          <a:xfrm>
            <a:off x="832917" y="2559789"/>
            <a:ext cx="7362825" cy="751802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sk-SK" sz="2000" b="1" smtClean="0"/>
              <a:t>Prienik dvoch intervalov</a:t>
            </a:r>
            <a:r>
              <a:rPr lang="sk-SK" sz="2000" smtClean="0"/>
              <a:t> –je interval, ktorého čísla sú čísla nachádzajúce v prvom a zároveň v druhom intervale.</a:t>
            </a:r>
          </a:p>
          <a:p>
            <a:pPr marL="45720" indent="0">
              <a:buNone/>
            </a:pPr>
            <a:endParaRPr lang="sk-SK" sz="2000" smtClean="0"/>
          </a:p>
        </p:txBody>
      </p:sp>
    </p:spTree>
    <p:extLst>
      <p:ext uri="{BB962C8B-B14F-4D97-AF65-F5344CB8AC3E}">
        <p14:creationId xmlns:p14="http://schemas.microsoft.com/office/powerpoint/2010/main" val="147735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/>
        </p:nvGrpSpPr>
        <p:grpSpPr>
          <a:xfrm>
            <a:off x="3657600" y="3575051"/>
            <a:ext cx="1676400" cy="692149"/>
            <a:chOff x="3657600" y="3575051"/>
            <a:chExt cx="1676400" cy="692149"/>
          </a:xfrm>
        </p:grpSpPr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3733800" y="3733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>
              <a:off x="5257800" y="3575051"/>
              <a:ext cx="0" cy="692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grpSp>
          <p:nvGrpSpPr>
            <p:cNvPr id="4" name="Skupina 3"/>
            <p:cNvGrpSpPr/>
            <p:nvPr/>
          </p:nvGrpSpPr>
          <p:grpSpPr>
            <a:xfrm>
              <a:off x="3657600" y="3581400"/>
              <a:ext cx="1676400" cy="158750"/>
              <a:chOff x="3657600" y="3581400"/>
              <a:chExt cx="1676400" cy="158750"/>
            </a:xfrm>
          </p:grpSpPr>
          <p:sp>
            <p:nvSpPr>
              <p:cNvPr id="9225" name="Oval 9"/>
              <p:cNvSpPr>
                <a:spLocks noChangeArrowheads="1"/>
              </p:cNvSpPr>
              <p:nvPr/>
            </p:nvSpPr>
            <p:spPr bwMode="auto">
              <a:xfrm>
                <a:off x="3657600" y="3581400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226" name="Oval 10"/>
              <p:cNvSpPr>
                <a:spLocks noChangeArrowheads="1"/>
              </p:cNvSpPr>
              <p:nvPr/>
            </p:nvSpPr>
            <p:spPr bwMode="auto">
              <a:xfrm>
                <a:off x="5211763" y="3581400"/>
                <a:ext cx="122237" cy="122238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25400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9227" name="Line 11"/>
              <p:cNvSpPr>
                <a:spLocks noChangeShapeType="1"/>
              </p:cNvSpPr>
              <p:nvPr/>
            </p:nvSpPr>
            <p:spPr bwMode="auto">
              <a:xfrm>
                <a:off x="3810000" y="3657600"/>
                <a:ext cx="1447800" cy="0"/>
              </a:xfrm>
              <a:prstGeom prst="line">
                <a:avLst/>
              </a:prstGeom>
              <a:noFill/>
              <a:ln w="38100">
                <a:solidFill>
                  <a:schemeClr val="accent3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</p:grpSp>
      </p:grpSp>
      <p:grpSp>
        <p:nvGrpSpPr>
          <p:cNvPr id="9" name="Skupina 8"/>
          <p:cNvGrpSpPr/>
          <p:nvPr/>
        </p:nvGrpSpPr>
        <p:grpSpPr>
          <a:xfrm>
            <a:off x="1905000" y="4191000"/>
            <a:ext cx="6248400" cy="440768"/>
            <a:chOff x="1905000" y="4191000"/>
            <a:chExt cx="6248400" cy="440768"/>
          </a:xfrm>
        </p:grpSpPr>
        <p:sp>
          <p:nvSpPr>
            <p:cNvPr id="9220" name="Line 4"/>
            <p:cNvSpPr>
              <a:spLocks noChangeShapeType="1"/>
            </p:cNvSpPr>
            <p:nvPr/>
          </p:nvSpPr>
          <p:spPr bwMode="auto">
            <a:xfrm>
              <a:off x="1905000" y="4191000"/>
              <a:ext cx="6248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3609975" y="4343400"/>
              <a:ext cx="304800" cy="288368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sz="1600" b="1"/>
                <a:t>0</a:t>
              </a:r>
            </a:p>
          </p:txBody>
        </p:sp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5095875" y="4343400"/>
              <a:ext cx="457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sz="1600" b="1"/>
                <a:t>7</a:t>
              </a:r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2362200" y="4343400"/>
              <a:ext cx="457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sz="1600" b="1"/>
                <a:t>-3</a:t>
              </a:r>
            </a:p>
          </p:txBody>
        </p:sp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3914775" y="4343400"/>
              <a:ext cx="276225" cy="288368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sz="1600" b="1"/>
                <a:t>2</a:t>
              </a:r>
            </a:p>
          </p:txBody>
        </p:sp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4724400" y="4343400"/>
              <a:ext cx="234950" cy="26193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sz="1600" b="1"/>
                <a:t>5</a:t>
              </a:r>
            </a:p>
          </p:txBody>
        </p:sp>
      </p:grpSp>
      <p:grpSp>
        <p:nvGrpSpPr>
          <p:cNvPr id="10" name="Skupina 9"/>
          <p:cNvGrpSpPr/>
          <p:nvPr/>
        </p:nvGrpSpPr>
        <p:grpSpPr>
          <a:xfrm>
            <a:off x="2590800" y="3124200"/>
            <a:ext cx="3810000" cy="1143000"/>
            <a:chOff x="2590800" y="3124200"/>
            <a:chExt cx="3810000" cy="1143000"/>
          </a:xfrm>
        </p:grpSpPr>
        <p:grpSp>
          <p:nvGrpSpPr>
            <p:cNvPr id="6" name="Skupina 5"/>
            <p:cNvGrpSpPr/>
            <p:nvPr/>
          </p:nvGrpSpPr>
          <p:grpSpPr>
            <a:xfrm>
              <a:off x="2590800" y="3124200"/>
              <a:ext cx="1646238" cy="1143000"/>
              <a:chOff x="2590800" y="3124200"/>
              <a:chExt cx="1646238" cy="1143000"/>
            </a:xfrm>
          </p:grpSpPr>
          <p:sp>
            <p:nvSpPr>
              <p:cNvPr id="9232" name="Line 16"/>
              <p:cNvSpPr>
                <a:spLocks noChangeShapeType="1"/>
              </p:cNvSpPr>
              <p:nvPr/>
            </p:nvSpPr>
            <p:spPr bwMode="auto">
              <a:xfrm>
                <a:off x="2667000" y="3282950"/>
                <a:ext cx="0" cy="984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9233" name="Line 17"/>
              <p:cNvSpPr>
                <a:spLocks noChangeShapeType="1"/>
              </p:cNvSpPr>
              <p:nvPr/>
            </p:nvSpPr>
            <p:spPr bwMode="auto">
              <a:xfrm>
                <a:off x="4191000" y="3200400"/>
                <a:ext cx="0" cy="1066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grpSp>
            <p:nvGrpSpPr>
              <p:cNvPr id="2" name="Skupina 1"/>
              <p:cNvGrpSpPr/>
              <p:nvPr/>
            </p:nvGrpSpPr>
            <p:grpSpPr>
              <a:xfrm>
                <a:off x="2590800" y="3124200"/>
                <a:ext cx="1646238" cy="158750"/>
                <a:chOff x="2590800" y="3124200"/>
                <a:chExt cx="1646238" cy="158750"/>
              </a:xfrm>
            </p:grpSpPr>
            <p:sp>
              <p:nvSpPr>
                <p:cNvPr id="9235" name="Oval 19"/>
                <p:cNvSpPr>
                  <a:spLocks noChangeArrowheads="1"/>
                </p:cNvSpPr>
                <p:nvPr/>
              </p:nvSpPr>
              <p:spPr bwMode="auto">
                <a:xfrm>
                  <a:off x="2590800" y="3124200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9236" name="Oval 20"/>
                <p:cNvSpPr>
                  <a:spLocks noChangeArrowheads="1"/>
                </p:cNvSpPr>
                <p:nvPr/>
              </p:nvSpPr>
              <p:spPr bwMode="auto">
                <a:xfrm>
                  <a:off x="4114800" y="3124200"/>
                  <a:ext cx="122238" cy="122238"/>
                </a:xfrm>
                <a:prstGeom prst="ellipse">
                  <a:avLst/>
                </a:prstGeom>
                <a:solidFill>
                  <a:srgbClr val="3366FF"/>
                </a:solidFill>
                <a:ln w="254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9237" name="Line 21"/>
                <p:cNvSpPr>
                  <a:spLocks noChangeShapeType="1"/>
                </p:cNvSpPr>
                <p:nvPr/>
              </p:nvSpPr>
              <p:spPr bwMode="auto">
                <a:xfrm>
                  <a:off x="2743200" y="3200400"/>
                  <a:ext cx="1477108" cy="0"/>
                </a:xfrm>
                <a:prstGeom prst="line">
                  <a:avLst/>
                </a:prstGeom>
                <a:noFill/>
                <a:ln w="38100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  <p:grpSp>
          <p:nvGrpSpPr>
            <p:cNvPr id="7" name="Skupina 6"/>
            <p:cNvGrpSpPr/>
            <p:nvPr/>
          </p:nvGrpSpPr>
          <p:grpSpPr>
            <a:xfrm>
              <a:off x="4800600" y="3124200"/>
              <a:ext cx="1600200" cy="1143000"/>
              <a:chOff x="4800600" y="3124200"/>
              <a:chExt cx="1600200" cy="1143000"/>
            </a:xfrm>
          </p:grpSpPr>
          <p:sp>
            <p:nvSpPr>
              <p:cNvPr id="9234" name="Line 18"/>
              <p:cNvSpPr>
                <a:spLocks noChangeShapeType="1"/>
              </p:cNvSpPr>
              <p:nvPr/>
            </p:nvSpPr>
            <p:spPr bwMode="auto">
              <a:xfrm>
                <a:off x="4876800" y="3282950"/>
                <a:ext cx="0" cy="984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grpSp>
            <p:nvGrpSpPr>
              <p:cNvPr id="3" name="Skupina 2"/>
              <p:cNvGrpSpPr/>
              <p:nvPr/>
            </p:nvGrpSpPr>
            <p:grpSpPr>
              <a:xfrm>
                <a:off x="4800600" y="3124200"/>
                <a:ext cx="1600200" cy="158750"/>
                <a:chOff x="4800600" y="3124200"/>
                <a:chExt cx="1600200" cy="158750"/>
              </a:xfrm>
            </p:grpSpPr>
            <p:sp>
              <p:nvSpPr>
                <p:cNvPr id="9238" name="Oval 22"/>
                <p:cNvSpPr>
                  <a:spLocks noChangeArrowheads="1"/>
                </p:cNvSpPr>
                <p:nvPr/>
              </p:nvSpPr>
              <p:spPr bwMode="auto">
                <a:xfrm>
                  <a:off x="4800600" y="3124200"/>
                  <a:ext cx="158750" cy="158750"/>
                </a:xfrm>
                <a:prstGeom prst="ellipse">
                  <a:avLst/>
                </a:prstGeom>
                <a:noFill/>
                <a:ln w="25400">
                  <a:solidFill>
                    <a:srgbClr val="00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9239" name="Line 23"/>
                <p:cNvSpPr>
                  <a:spLocks noChangeShapeType="1"/>
                </p:cNvSpPr>
                <p:nvPr/>
              </p:nvSpPr>
              <p:spPr bwMode="auto">
                <a:xfrm>
                  <a:off x="4953000" y="3200400"/>
                  <a:ext cx="1447800" cy="0"/>
                </a:xfrm>
                <a:prstGeom prst="line">
                  <a:avLst/>
                </a:prstGeom>
                <a:noFill/>
                <a:ln w="38100">
                  <a:solidFill>
                    <a:srgbClr val="0066FF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sk-SK"/>
                </a:p>
              </p:txBody>
            </p:sp>
          </p:grpSp>
        </p:grpSp>
      </p:grpSp>
      <p:graphicFrame>
        <p:nvGraphicFramePr>
          <p:cNvPr id="924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507456"/>
              </p:ext>
            </p:extLst>
          </p:nvPr>
        </p:nvGraphicFramePr>
        <p:xfrm>
          <a:off x="258763" y="1628775"/>
          <a:ext cx="39465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Rovnica" r:id="rId4" imgW="1193760" imgH="253800" progId="Equation.3">
                  <p:embed/>
                </p:oleObj>
              </mc:Choice>
              <mc:Fallback>
                <p:oleObj name="Rovnica" r:id="rId4" imgW="1193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1628775"/>
                        <a:ext cx="3946525" cy="615950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19616"/>
              </p:ext>
            </p:extLst>
          </p:nvPr>
        </p:nvGraphicFramePr>
        <p:xfrm>
          <a:off x="271463" y="2347913"/>
          <a:ext cx="13620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Rovnica" r:id="rId6" imgW="596880" imgH="253800" progId="Equation.3">
                  <p:embed/>
                </p:oleObj>
              </mc:Choice>
              <mc:Fallback>
                <p:oleObj name="Rovnica" r:id="rId6" imgW="596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3" y="2347913"/>
                        <a:ext cx="1362075" cy="5842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Skupina 4"/>
          <p:cNvGrpSpPr/>
          <p:nvPr/>
        </p:nvGrpSpPr>
        <p:grpSpPr>
          <a:xfrm>
            <a:off x="2590800" y="4114800"/>
            <a:ext cx="4038600" cy="158750"/>
            <a:chOff x="2590800" y="4114800"/>
            <a:chExt cx="4038600" cy="158750"/>
          </a:xfrm>
        </p:grpSpPr>
        <p:sp>
          <p:nvSpPr>
            <p:cNvPr id="9242" name="Oval 26"/>
            <p:cNvSpPr>
              <a:spLocks noChangeArrowheads="1"/>
            </p:cNvSpPr>
            <p:nvPr/>
          </p:nvSpPr>
          <p:spPr bwMode="auto">
            <a:xfrm>
              <a:off x="2590800" y="4114800"/>
              <a:ext cx="158750" cy="158750"/>
            </a:xfrm>
            <a:prstGeom prst="ellips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244" name="Line 28"/>
            <p:cNvSpPr>
              <a:spLocks noChangeShapeType="1"/>
            </p:cNvSpPr>
            <p:nvPr/>
          </p:nvSpPr>
          <p:spPr bwMode="auto">
            <a:xfrm>
              <a:off x="2749550" y="4191000"/>
              <a:ext cx="3879850" cy="0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4122" name="Rectangle 3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924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134654"/>
              </p:ext>
            </p:extLst>
          </p:nvPr>
        </p:nvGraphicFramePr>
        <p:xfrm>
          <a:off x="2692400" y="5013176"/>
          <a:ext cx="33591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Rovnice" r:id="rId8" imgW="1028520" imgH="215640" progId="Equation.3">
                  <p:embed/>
                </p:oleObj>
              </mc:Choice>
              <mc:Fallback>
                <p:oleObj name="Rovnice" r:id="rId8" imgW="102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5013176"/>
                        <a:ext cx="3359150" cy="714375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1017723" y="6003367"/>
            <a:ext cx="67085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>
                <a:solidFill>
                  <a:srgbClr val="FF0066"/>
                </a:solidFill>
              </a:rPr>
              <a:t>Všetky prvky z množiny A </a:t>
            </a:r>
            <a:r>
              <a:rPr lang="sk-SK" sz="2400" b="1" smtClean="0">
                <a:solidFill>
                  <a:srgbClr val="FF0066"/>
                </a:solidFill>
              </a:rPr>
              <a:t>alebo z množiny </a:t>
            </a:r>
            <a:r>
              <a:rPr lang="sk-SK" sz="2400" b="1">
                <a:solidFill>
                  <a:srgbClr val="FF0066"/>
                </a:solidFill>
              </a:rPr>
              <a:t>B</a:t>
            </a:r>
          </a:p>
        </p:txBody>
      </p:sp>
      <p:sp>
        <p:nvSpPr>
          <p:cNvPr id="30" name="Nadpis 1"/>
          <p:cNvSpPr txBox="1">
            <a:spLocks/>
          </p:cNvSpPr>
          <p:nvPr/>
        </p:nvSpPr>
        <p:spPr>
          <a:xfrm>
            <a:off x="2362200" y="260648"/>
            <a:ext cx="6512511" cy="114300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smtClean="0"/>
              <a:t>Zjednotenie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255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3" descr="Široký šikmo nahor"/>
          <p:cNvSpPr>
            <a:spLocks noChangeArrowheads="1"/>
          </p:cNvSpPr>
          <p:nvPr/>
        </p:nvSpPr>
        <p:spPr bwMode="auto">
          <a:xfrm>
            <a:off x="5111523" y="2375210"/>
            <a:ext cx="467097" cy="1657111"/>
          </a:xfrm>
          <a:prstGeom prst="rect">
            <a:avLst/>
          </a:prstGeom>
          <a:gradFill flip="none" rotWithShape="1">
            <a:gsLst>
              <a:gs pos="48000">
                <a:schemeClr val="accent6">
                  <a:tint val="66000"/>
                  <a:satMod val="160000"/>
                </a:schemeClr>
              </a:gs>
              <a:gs pos="73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0" name="Rectangle 33" descr="Široký šikmo nahor"/>
          <p:cNvSpPr>
            <a:spLocks noChangeArrowheads="1"/>
          </p:cNvSpPr>
          <p:nvPr/>
        </p:nvSpPr>
        <p:spPr bwMode="auto">
          <a:xfrm>
            <a:off x="3962400" y="2364059"/>
            <a:ext cx="467097" cy="1674540"/>
          </a:xfrm>
          <a:prstGeom prst="rect">
            <a:avLst/>
          </a:prstGeom>
          <a:gradFill flip="none" rotWithShape="1">
            <a:gsLst>
              <a:gs pos="48000">
                <a:schemeClr val="accent6">
                  <a:tint val="66000"/>
                  <a:satMod val="160000"/>
                </a:schemeClr>
              </a:gs>
              <a:gs pos="73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txBody>
          <a:bodyPr wrap="none" anchor="ctr"/>
          <a:lstStyle/>
          <a:p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2133600" y="4038600"/>
            <a:ext cx="6248400" cy="390236"/>
            <a:chOff x="2133600" y="4038600"/>
            <a:chExt cx="6248400" cy="390236"/>
          </a:xfrm>
        </p:grpSpPr>
        <p:sp>
          <p:nvSpPr>
            <p:cNvPr id="10244" name="Line 4"/>
            <p:cNvSpPr>
              <a:spLocks noChangeShapeType="1"/>
            </p:cNvSpPr>
            <p:nvPr/>
          </p:nvSpPr>
          <p:spPr bwMode="auto">
            <a:xfrm>
              <a:off x="2133600" y="4038600"/>
              <a:ext cx="6248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0245" name="Text Box 5"/>
            <p:cNvSpPr txBox="1">
              <a:spLocks noChangeArrowheads="1"/>
            </p:cNvSpPr>
            <p:nvPr/>
          </p:nvSpPr>
          <p:spPr bwMode="auto">
            <a:xfrm>
              <a:off x="3838575" y="4191000"/>
              <a:ext cx="457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sz="1600" b="1"/>
                <a:t>0</a:t>
              </a:r>
            </a:p>
          </p:txBody>
        </p:sp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5410200" y="4200236"/>
              <a:ext cx="457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sz="1600" b="1"/>
                <a:t>7</a:t>
              </a:r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2562225" y="4191000"/>
              <a:ext cx="457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sz="1600" b="1"/>
                <a:t>-3</a:t>
              </a:r>
            </a:p>
          </p:txBody>
        </p:sp>
        <p:sp>
          <p:nvSpPr>
            <p:cNvPr id="10253" name="Text Box 13"/>
            <p:cNvSpPr txBox="1">
              <a:spLocks noChangeArrowheads="1"/>
            </p:cNvSpPr>
            <p:nvPr/>
          </p:nvSpPr>
          <p:spPr bwMode="auto">
            <a:xfrm>
              <a:off x="4269508" y="4200236"/>
              <a:ext cx="457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sz="1600" b="1"/>
                <a:t>2</a:t>
              </a:r>
            </a:p>
          </p:txBody>
        </p:sp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4953000" y="4191000"/>
              <a:ext cx="457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sz="1600" b="1"/>
                <a:t>5</a:t>
              </a:r>
            </a:p>
          </p:txBody>
        </p:sp>
      </p:grpSp>
      <p:graphicFrame>
        <p:nvGraphicFramePr>
          <p:cNvPr id="102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550868"/>
              </p:ext>
            </p:extLst>
          </p:nvPr>
        </p:nvGraphicFramePr>
        <p:xfrm>
          <a:off x="346075" y="1295400"/>
          <a:ext cx="39465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Rovnica" r:id="rId4" imgW="1193760" imgH="253800" progId="Equation.3">
                  <p:embed/>
                </p:oleObj>
              </mc:Choice>
              <mc:Fallback>
                <p:oleObj name="Rovnica" r:id="rId4" imgW="11937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1295400"/>
                        <a:ext cx="3946525" cy="615950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684797"/>
              </p:ext>
            </p:extLst>
          </p:nvPr>
        </p:nvGraphicFramePr>
        <p:xfrm>
          <a:off x="354013" y="2195513"/>
          <a:ext cx="15763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Rovnica" r:id="rId6" imgW="596880" imgH="253800" progId="Equation.3">
                  <p:embed/>
                </p:oleObj>
              </mc:Choice>
              <mc:Fallback>
                <p:oleObj name="Rovnica" r:id="rId6" imgW="596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2195513"/>
                        <a:ext cx="1576387" cy="5842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Skupina 4"/>
          <p:cNvGrpSpPr/>
          <p:nvPr/>
        </p:nvGrpSpPr>
        <p:grpSpPr>
          <a:xfrm>
            <a:off x="3879417" y="3431730"/>
            <a:ext cx="1759383" cy="683070"/>
            <a:chOff x="3879417" y="3431730"/>
            <a:chExt cx="1759383" cy="683070"/>
          </a:xfrm>
        </p:grpSpPr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>
              <a:off x="3962400" y="3581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0248" name="Line 8"/>
            <p:cNvSpPr>
              <a:spLocks noChangeShapeType="1"/>
            </p:cNvSpPr>
            <p:nvPr/>
          </p:nvSpPr>
          <p:spPr bwMode="auto">
            <a:xfrm>
              <a:off x="5569322" y="3520281"/>
              <a:ext cx="9298" cy="594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0251" name="Line 11"/>
            <p:cNvSpPr>
              <a:spLocks noChangeShapeType="1"/>
            </p:cNvSpPr>
            <p:nvPr/>
          </p:nvSpPr>
          <p:spPr bwMode="auto">
            <a:xfrm>
              <a:off x="4038600" y="3505200"/>
              <a:ext cx="1447800" cy="0"/>
            </a:xfrm>
            <a:prstGeom prst="line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0269" name="Oval 29"/>
            <p:cNvSpPr>
              <a:spLocks noChangeArrowheads="1"/>
            </p:cNvSpPr>
            <p:nvPr/>
          </p:nvSpPr>
          <p:spPr bwMode="auto">
            <a:xfrm>
              <a:off x="3879417" y="3431730"/>
              <a:ext cx="158750" cy="158750"/>
            </a:xfrm>
            <a:prstGeom prst="ellipse">
              <a:avLst/>
            </a:prstGeom>
            <a:noFill/>
            <a:ln w="2540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0270" name="Oval 30"/>
            <p:cNvSpPr>
              <a:spLocks noChangeArrowheads="1"/>
            </p:cNvSpPr>
            <p:nvPr/>
          </p:nvSpPr>
          <p:spPr bwMode="auto">
            <a:xfrm>
              <a:off x="5486400" y="3440906"/>
              <a:ext cx="152400" cy="12223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4" name="Skupina 3"/>
          <p:cNvGrpSpPr/>
          <p:nvPr/>
        </p:nvGrpSpPr>
        <p:grpSpPr>
          <a:xfrm>
            <a:off x="2806842" y="2967182"/>
            <a:ext cx="3816350" cy="1143000"/>
            <a:chOff x="2813050" y="2971800"/>
            <a:chExt cx="3816350" cy="1143000"/>
          </a:xfrm>
        </p:grpSpPr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>
              <a:off x="5102225" y="3130550"/>
              <a:ext cx="3175" cy="984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0262" name="Line 22"/>
            <p:cNvSpPr>
              <a:spLocks noChangeShapeType="1"/>
            </p:cNvSpPr>
            <p:nvPr/>
          </p:nvSpPr>
          <p:spPr bwMode="auto">
            <a:xfrm>
              <a:off x="5181600" y="3048000"/>
              <a:ext cx="1447800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grpSp>
          <p:nvGrpSpPr>
            <p:cNvPr id="3" name="Skupina 2"/>
            <p:cNvGrpSpPr/>
            <p:nvPr/>
          </p:nvGrpSpPr>
          <p:grpSpPr>
            <a:xfrm>
              <a:off x="2813050" y="2971800"/>
              <a:ext cx="1685058" cy="1143000"/>
              <a:chOff x="2813050" y="2971800"/>
              <a:chExt cx="1685058" cy="1143000"/>
            </a:xfrm>
          </p:grpSpPr>
          <p:sp>
            <p:nvSpPr>
              <p:cNvPr id="10255" name="Line 15"/>
              <p:cNvSpPr>
                <a:spLocks noChangeShapeType="1"/>
              </p:cNvSpPr>
              <p:nvPr/>
            </p:nvSpPr>
            <p:spPr bwMode="auto">
              <a:xfrm>
                <a:off x="2892425" y="3130550"/>
                <a:ext cx="3175" cy="984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56" name="Line 16"/>
              <p:cNvSpPr>
                <a:spLocks noChangeShapeType="1"/>
              </p:cNvSpPr>
              <p:nvPr/>
            </p:nvSpPr>
            <p:spPr bwMode="auto">
              <a:xfrm>
                <a:off x="4419600" y="3048000"/>
                <a:ext cx="0" cy="1066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58" name="Oval 18"/>
              <p:cNvSpPr>
                <a:spLocks noChangeArrowheads="1"/>
              </p:cNvSpPr>
              <p:nvPr/>
            </p:nvSpPr>
            <p:spPr bwMode="auto">
              <a:xfrm>
                <a:off x="2813050" y="2971800"/>
                <a:ext cx="158750" cy="158750"/>
              </a:xfrm>
              <a:prstGeom prst="ellipse">
                <a:avLst/>
              </a:prstGeom>
              <a:noFill/>
              <a:ln w="254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0260" name="Line 20"/>
              <p:cNvSpPr>
                <a:spLocks noChangeShapeType="1"/>
              </p:cNvSpPr>
              <p:nvPr/>
            </p:nvSpPr>
            <p:spPr bwMode="auto">
              <a:xfrm>
                <a:off x="2971800" y="3048000"/>
                <a:ext cx="1447800" cy="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0271" name="Oval 31"/>
              <p:cNvSpPr>
                <a:spLocks noChangeArrowheads="1"/>
              </p:cNvSpPr>
              <p:nvPr/>
            </p:nvSpPr>
            <p:spPr bwMode="auto">
              <a:xfrm>
                <a:off x="4343399" y="2971800"/>
                <a:ext cx="154709" cy="15875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25400">
                <a:solidFill>
                  <a:schemeClr val="bg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sp>
          <p:nvSpPr>
            <p:cNvPr id="10272" name="Oval 32"/>
            <p:cNvSpPr>
              <a:spLocks noChangeArrowheads="1"/>
            </p:cNvSpPr>
            <p:nvPr/>
          </p:nvSpPr>
          <p:spPr bwMode="auto">
            <a:xfrm>
              <a:off x="5022850" y="2971800"/>
              <a:ext cx="158750" cy="15875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</p:grpSp>
      <p:graphicFrame>
        <p:nvGraphicFramePr>
          <p:cNvPr id="10275" name="Object 35"/>
          <p:cNvGraphicFramePr>
            <a:graphicFrameLocks noChangeAspect="1"/>
          </p:cNvGraphicFramePr>
          <p:nvPr/>
        </p:nvGraphicFramePr>
        <p:xfrm>
          <a:off x="2438400" y="4724400"/>
          <a:ext cx="43656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Rovnice" r:id="rId8" imgW="1320480" imgH="253800" progId="Equation.3">
                  <p:embed/>
                </p:oleObj>
              </mc:Choice>
              <mc:Fallback>
                <p:oleObj name="Rovnice" r:id="rId8" imgW="1320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724400"/>
                        <a:ext cx="4365625" cy="615950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Nadpis 1"/>
          <p:cNvSpPr txBox="1">
            <a:spLocks/>
          </p:cNvSpPr>
          <p:nvPr/>
        </p:nvSpPr>
        <p:spPr>
          <a:xfrm>
            <a:off x="2362200" y="260648"/>
            <a:ext cx="6512511" cy="114300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smtClean="0"/>
              <a:t>Prienik</a:t>
            </a:r>
            <a:endParaRPr lang="sk-SK"/>
          </a:p>
        </p:txBody>
      </p:sp>
      <p:grpSp>
        <p:nvGrpSpPr>
          <p:cNvPr id="6" name="Skupina 5"/>
          <p:cNvGrpSpPr/>
          <p:nvPr/>
        </p:nvGrpSpPr>
        <p:grpSpPr>
          <a:xfrm>
            <a:off x="3848389" y="2265795"/>
            <a:ext cx="1794020" cy="177800"/>
            <a:chOff x="3848389" y="2265795"/>
            <a:chExt cx="1794020" cy="177800"/>
          </a:xfrm>
        </p:grpSpPr>
        <p:sp>
          <p:nvSpPr>
            <p:cNvPr id="10273" name="Line 33"/>
            <p:cNvSpPr>
              <a:spLocks noChangeShapeType="1"/>
            </p:cNvSpPr>
            <p:nvPr/>
          </p:nvSpPr>
          <p:spPr bwMode="auto">
            <a:xfrm>
              <a:off x="4007139" y="2362200"/>
              <a:ext cx="412461" cy="0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0274" name="Line 34"/>
            <p:cNvSpPr>
              <a:spLocks noChangeShapeType="1"/>
            </p:cNvSpPr>
            <p:nvPr/>
          </p:nvSpPr>
          <p:spPr bwMode="auto">
            <a:xfrm>
              <a:off x="5181600" y="2362200"/>
              <a:ext cx="304800" cy="0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35" name="Oval 18"/>
            <p:cNvSpPr>
              <a:spLocks noChangeArrowheads="1"/>
            </p:cNvSpPr>
            <p:nvPr/>
          </p:nvSpPr>
          <p:spPr bwMode="auto">
            <a:xfrm>
              <a:off x="3848389" y="2282825"/>
              <a:ext cx="158750" cy="15875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6" name="Oval 18"/>
            <p:cNvSpPr>
              <a:spLocks noChangeArrowheads="1"/>
            </p:cNvSpPr>
            <p:nvPr/>
          </p:nvSpPr>
          <p:spPr bwMode="auto">
            <a:xfrm>
              <a:off x="5022850" y="2265795"/>
              <a:ext cx="158750" cy="15875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7" name="Oval 18"/>
            <p:cNvSpPr>
              <a:spLocks noChangeArrowheads="1"/>
            </p:cNvSpPr>
            <p:nvPr/>
          </p:nvSpPr>
          <p:spPr bwMode="auto">
            <a:xfrm>
              <a:off x="5483659" y="2265795"/>
              <a:ext cx="158750" cy="158750"/>
            </a:xfrm>
            <a:prstGeom prst="ellipse">
              <a:avLst/>
            </a:prstGeom>
            <a:solidFill>
              <a:schemeClr val="accent6"/>
            </a:solidFill>
            <a:ln w="254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8" name="Oval 18"/>
            <p:cNvSpPr>
              <a:spLocks noChangeArrowheads="1"/>
            </p:cNvSpPr>
            <p:nvPr/>
          </p:nvSpPr>
          <p:spPr bwMode="auto">
            <a:xfrm>
              <a:off x="4353070" y="2284845"/>
              <a:ext cx="158750" cy="158750"/>
            </a:xfrm>
            <a:prstGeom prst="ellipse">
              <a:avLst/>
            </a:prstGeom>
            <a:solidFill>
              <a:schemeClr val="accent6"/>
            </a:solidFill>
            <a:ln w="2540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655776" y="6045222"/>
            <a:ext cx="73945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>
                <a:solidFill>
                  <a:srgbClr val="FF0066"/>
                </a:solidFill>
              </a:rPr>
              <a:t>Všetky prvky z množiny A </a:t>
            </a:r>
            <a:r>
              <a:rPr lang="sk-SK" sz="2400" b="1" smtClean="0">
                <a:solidFill>
                  <a:srgbClr val="FF0066"/>
                </a:solidFill>
              </a:rPr>
              <a:t>a súčasne z množiny </a:t>
            </a:r>
            <a:r>
              <a:rPr lang="sk-SK" sz="2400" b="1">
                <a:solidFill>
                  <a:srgbClr val="FF0066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6657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pSp>
        <p:nvGrpSpPr>
          <p:cNvPr id="2" name="Skupina 1"/>
          <p:cNvGrpSpPr/>
          <p:nvPr/>
        </p:nvGrpSpPr>
        <p:grpSpPr>
          <a:xfrm>
            <a:off x="2133600" y="4038600"/>
            <a:ext cx="6248400" cy="381000"/>
            <a:chOff x="2133600" y="4038600"/>
            <a:chExt cx="6248400" cy="381000"/>
          </a:xfrm>
        </p:grpSpPr>
        <p:sp>
          <p:nvSpPr>
            <p:cNvPr id="10" name="Line 4"/>
            <p:cNvSpPr>
              <a:spLocks noChangeShapeType="1"/>
            </p:cNvSpPr>
            <p:nvPr/>
          </p:nvSpPr>
          <p:spPr bwMode="auto">
            <a:xfrm>
              <a:off x="2133600" y="4038600"/>
              <a:ext cx="6248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6781800" y="4191000"/>
              <a:ext cx="457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sz="1600" b="1"/>
                <a:t>10</a:t>
              </a: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3048000" y="4191000"/>
              <a:ext cx="457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sz="1600" b="1"/>
                <a:t>- 7</a:t>
              </a: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5410200" y="4191000"/>
              <a:ext cx="457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sk-SK" sz="1600" b="1"/>
                <a:t>5</a:t>
              </a:r>
            </a:p>
          </p:txBody>
        </p:sp>
      </p:grpSp>
      <p:graphicFrame>
        <p:nvGraphicFramePr>
          <p:cNvPr id="29" name="Object 23"/>
          <p:cNvGraphicFramePr>
            <a:graphicFrameLocks noChangeAspect="1"/>
          </p:cNvGraphicFramePr>
          <p:nvPr/>
        </p:nvGraphicFramePr>
        <p:xfrm>
          <a:off x="392113" y="1441450"/>
          <a:ext cx="235108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Rovnica" r:id="rId4" imgW="711000" imgH="253800" progId="Equation.3">
                  <p:embed/>
                </p:oleObj>
              </mc:Choice>
              <mc:Fallback>
                <p:oleObj name="Rovnica" r:id="rId4" imgW="711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1441450"/>
                        <a:ext cx="2351087" cy="615950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4"/>
          <p:cNvGraphicFramePr>
            <a:graphicFrameLocks noChangeAspect="1"/>
          </p:cNvGraphicFramePr>
          <p:nvPr/>
        </p:nvGraphicFramePr>
        <p:xfrm>
          <a:off x="390525" y="2387600"/>
          <a:ext cx="17430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Rovnica" r:id="rId6" imgW="660240" imgH="253800" progId="Equation.3">
                  <p:embed/>
                </p:oleObj>
              </mc:Choice>
              <mc:Fallback>
                <p:oleObj name="Rovnica" r:id="rId6" imgW="6602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2387600"/>
                        <a:ext cx="1743075" cy="584200"/>
                      </a:xfrm>
                      <a:prstGeom prst="rect">
                        <a:avLst/>
                      </a:prstGeom>
                      <a:solidFill>
                        <a:srgbClr val="66FF33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299324"/>
              </p:ext>
            </p:extLst>
          </p:nvPr>
        </p:nvGraphicFramePr>
        <p:xfrm>
          <a:off x="3382963" y="4770438"/>
          <a:ext cx="24765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Rovnica" r:id="rId8" imgW="749160" imgH="215640" progId="Equation.3">
                  <p:embed/>
                </p:oleObj>
              </mc:Choice>
              <mc:Fallback>
                <p:oleObj name="Rovnica" r:id="rId8" imgW="749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963" y="4770438"/>
                        <a:ext cx="2476500" cy="522287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Skupina 4"/>
          <p:cNvGrpSpPr/>
          <p:nvPr/>
        </p:nvGrpSpPr>
        <p:grpSpPr>
          <a:xfrm>
            <a:off x="5480050" y="3048000"/>
            <a:ext cx="1606550" cy="1143000"/>
            <a:chOff x="5480050" y="3048000"/>
            <a:chExt cx="1606550" cy="1143000"/>
          </a:xfrm>
        </p:grpSpPr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7010400" y="3206750"/>
              <a:ext cx="0" cy="984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2" name="Line 8"/>
            <p:cNvSpPr>
              <a:spLocks noChangeShapeType="1"/>
            </p:cNvSpPr>
            <p:nvPr/>
          </p:nvSpPr>
          <p:spPr bwMode="auto">
            <a:xfrm>
              <a:off x="5592763" y="3200399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3" name="Line 11"/>
            <p:cNvSpPr>
              <a:spLocks noChangeShapeType="1"/>
            </p:cNvSpPr>
            <p:nvPr/>
          </p:nvSpPr>
          <p:spPr bwMode="auto">
            <a:xfrm>
              <a:off x="5562600" y="3124199"/>
              <a:ext cx="1401763" cy="3175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4" name="Oval 29"/>
            <p:cNvSpPr>
              <a:spLocks noChangeArrowheads="1"/>
            </p:cNvSpPr>
            <p:nvPr/>
          </p:nvSpPr>
          <p:spPr bwMode="auto">
            <a:xfrm>
              <a:off x="5480050" y="3048000"/>
              <a:ext cx="158750" cy="158750"/>
            </a:xfrm>
            <a:prstGeom prst="ellipse">
              <a:avLst/>
            </a:prstGeom>
            <a:solidFill>
              <a:srgbClr val="66FF33"/>
            </a:solidFill>
            <a:ln w="25400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9" name="Oval 31"/>
            <p:cNvSpPr>
              <a:spLocks noChangeArrowheads="1"/>
            </p:cNvSpPr>
            <p:nvPr/>
          </p:nvSpPr>
          <p:spPr bwMode="auto">
            <a:xfrm>
              <a:off x="6964363" y="3048001"/>
              <a:ext cx="122237" cy="152400"/>
            </a:xfrm>
            <a:prstGeom prst="ellips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4" name="Skupina 3"/>
          <p:cNvGrpSpPr/>
          <p:nvPr/>
        </p:nvGrpSpPr>
        <p:grpSpPr>
          <a:xfrm>
            <a:off x="3230563" y="3505200"/>
            <a:ext cx="2438400" cy="533400"/>
            <a:chOff x="3230563" y="3505200"/>
            <a:chExt cx="2438400" cy="533400"/>
          </a:xfrm>
        </p:grpSpPr>
        <p:sp>
          <p:nvSpPr>
            <p:cNvPr id="48" name="Line 20"/>
            <p:cNvSpPr>
              <a:spLocks noChangeShapeType="1"/>
            </p:cNvSpPr>
            <p:nvPr/>
          </p:nvSpPr>
          <p:spPr bwMode="auto">
            <a:xfrm>
              <a:off x="3382963" y="3581400"/>
              <a:ext cx="2209800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grpSp>
          <p:nvGrpSpPr>
            <p:cNvPr id="3" name="Skupina 2"/>
            <p:cNvGrpSpPr/>
            <p:nvPr/>
          </p:nvGrpSpPr>
          <p:grpSpPr>
            <a:xfrm>
              <a:off x="3230563" y="3505200"/>
              <a:ext cx="2438400" cy="533400"/>
              <a:chOff x="3230563" y="3505200"/>
              <a:chExt cx="2438400" cy="533400"/>
            </a:xfrm>
          </p:grpSpPr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3276600" y="365760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>
                <a:off x="5592763" y="3505200"/>
                <a:ext cx="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sk-SK"/>
              </a:p>
            </p:txBody>
          </p:sp>
          <p:sp>
            <p:nvSpPr>
              <p:cNvPr id="46" name="Oval 18"/>
              <p:cNvSpPr>
                <a:spLocks noChangeArrowheads="1"/>
              </p:cNvSpPr>
              <p:nvPr/>
            </p:nvSpPr>
            <p:spPr bwMode="auto">
              <a:xfrm>
                <a:off x="3230563" y="3505200"/>
                <a:ext cx="152400" cy="152400"/>
              </a:xfrm>
              <a:prstGeom prst="ellipse">
                <a:avLst/>
              </a:prstGeom>
              <a:noFill/>
              <a:ln w="254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50" name="Oval 18"/>
              <p:cNvSpPr>
                <a:spLocks noChangeArrowheads="1"/>
              </p:cNvSpPr>
              <p:nvPr/>
            </p:nvSpPr>
            <p:spPr bwMode="auto">
              <a:xfrm>
                <a:off x="5516563" y="3505200"/>
                <a:ext cx="152400" cy="152400"/>
              </a:xfrm>
              <a:prstGeom prst="ellipse">
                <a:avLst/>
              </a:prstGeom>
              <a:solidFill>
                <a:srgbClr val="0066FF"/>
              </a:solidFill>
              <a:ln w="254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sk-SK"/>
              </a:p>
            </p:txBody>
          </p:sp>
        </p:grpSp>
      </p:grpSp>
      <p:grpSp>
        <p:nvGrpSpPr>
          <p:cNvPr id="6" name="Skupina 5"/>
          <p:cNvGrpSpPr/>
          <p:nvPr/>
        </p:nvGrpSpPr>
        <p:grpSpPr>
          <a:xfrm>
            <a:off x="5516563" y="2590800"/>
            <a:ext cx="122237" cy="1447800"/>
            <a:chOff x="5516563" y="2590800"/>
            <a:chExt cx="122237" cy="1447800"/>
          </a:xfrm>
        </p:grpSpPr>
        <p:sp>
          <p:nvSpPr>
            <p:cNvPr id="51" name="Line 8"/>
            <p:cNvSpPr>
              <a:spLocks noChangeShapeType="1"/>
            </p:cNvSpPr>
            <p:nvPr/>
          </p:nvSpPr>
          <p:spPr bwMode="auto">
            <a:xfrm>
              <a:off x="5592763" y="2590800"/>
              <a:ext cx="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47" name="Oval 19"/>
            <p:cNvSpPr>
              <a:spLocks noChangeArrowheads="1"/>
            </p:cNvSpPr>
            <p:nvPr/>
          </p:nvSpPr>
          <p:spPr bwMode="auto">
            <a:xfrm>
              <a:off x="5516563" y="2590800"/>
              <a:ext cx="122237" cy="122238"/>
            </a:xfrm>
            <a:prstGeom prst="ellipse">
              <a:avLst/>
            </a:prstGeom>
            <a:solidFill>
              <a:srgbClr val="FF0066"/>
            </a:solidFill>
            <a:ln w="25400">
              <a:solidFill>
                <a:srgbClr val="FF00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sp>
        <p:nvSpPr>
          <p:cNvPr id="26" name="Nadpis 1"/>
          <p:cNvSpPr txBox="1">
            <a:spLocks/>
          </p:cNvSpPr>
          <p:nvPr/>
        </p:nvSpPr>
        <p:spPr>
          <a:xfrm>
            <a:off x="2362200" y="260648"/>
            <a:ext cx="6512511" cy="114300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smtClean="0"/>
              <a:t>Prienik</a:t>
            </a:r>
            <a:endParaRPr lang="sk-SK"/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790569" y="6019799"/>
            <a:ext cx="73945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>
                <a:solidFill>
                  <a:srgbClr val="FF0066"/>
                </a:solidFill>
              </a:rPr>
              <a:t>Všetky prvky z množiny A </a:t>
            </a:r>
            <a:r>
              <a:rPr lang="sk-SK" sz="2400" b="1" smtClean="0">
                <a:solidFill>
                  <a:srgbClr val="FF0066"/>
                </a:solidFill>
              </a:rPr>
              <a:t>a súčasne z množiny </a:t>
            </a:r>
            <a:r>
              <a:rPr lang="sk-SK" sz="2400" b="1">
                <a:solidFill>
                  <a:srgbClr val="FF0066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3443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heme/theme1.xml><?xml version="1.0" encoding="utf-8"?>
<a:theme xmlns:a="http://schemas.openxmlformats.org/drawingml/2006/main" name="Aerodynamika">
  <a:themeElements>
    <a:clrScheme name="Aerodynamik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erodynamika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erodynamika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172</TotalTime>
  <Words>268</Words>
  <Application>Microsoft Office PowerPoint</Application>
  <PresentationFormat>Prezentácia na obrazovke (4:3)</PresentationFormat>
  <Paragraphs>92</Paragraphs>
  <Slides>13</Slides>
  <Notes>7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13</vt:i4>
      </vt:variant>
    </vt:vector>
  </HeadingPairs>
  <TitlesOfParts>
    <vt:vector size="20" baseType="lpstr">
      <vt:lpstr>Arial</vt:lpstr>
      <vt:lpstr>Calibri</vt:lpstr>
      <vt:lpstr>Georgia</vt:lpstr>
      <vt:lpstr>Trebuchet MS</vt:lpstr>
      <vt:lpstr>Aerodynamika</vt:lpstr>
      <vt:lpstr>Rovnica</vt:lpstr>
      <vt:lpstr>Rovnice</vt:lpstr>
      <vt:lpstr>INTERVALY a operácie s nimi</vt:lpstr>
      <vt:lpstr>Motivácia</vt:lpstr>
      <vt:lpstr>Definícia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>domov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INTERVALY a operácie s nimi</dc:title>
  <dc:creator>MV</dc:creator>
  <cp:lastModifiedBy>Dušan Andraško</cp:lastModifiedBy>
  <cp:revision>18</cp:revision>
  <dcterms:created xsi:type="dcterms:W3CDTF">2019-10-28T14:00:09Z</dcterms:created>
  <dcterms:modified xsi:type="dcterms:W3CDTF">2020-10-20T04:33:56Z</dcterms:modified>
</cp:coreProperties>
</file>