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0"/>
  </p:notesMasterIdLst>
  <p:sldIdLst>
    <p:sldId id="374" r:id="rId2"/>
    <p:sldId id="380" r:id="rId3"/>
    <p:sldId id="381" r:id="rId4"/>
    <p:sldId id="382" r:id="rId5"/>
    <p:sldId id="383" r:id="rId6"/>
    <p:sldId id="384" r:id="rId7"/>
    <p:sldId id="385" r:id="rId8"/>
    <p:sldId id="386" r:id="rId9"/>
    <p:sldId id="387" r:id="rId10"/>
    <p:sldId id="440" r:id="rId11"/>
    <p:sldId id="554" r:id="rId12"/>
    <p:sldId id="388" r:id="rId13"/>
    <p:sldId id="389" r:id="rId14"/>
    <p:sldId id="390" r:id="rId15"/>
    <p:sldId id="391" r:id="rId16"/>
    <p:sldId id="441" r:id="rId17"/>
    <p:sldId id="445" r:id="rId18"/>
    <p:sldId id="392" r:id="rId19"/>
    <p:sldId id="443" r:id="rId20"/>
    <p:sldId id="442" r:id="rId21"/>
    <p:sldId id="393" r:id="rId22"/>
    <p:sldId id="394" r:id="rId23"/>
    <p:sldId id="629" r:id="rId24"/>
    <p:sldId id="396" r:id="rId25"/>
    <p:sldId id="555" r:id="rId26"/>
    <p:sldId id="444" r:id="rId27"/>
    <p:sldId id="556" r:id="rId28"/>
    <p:sldId id="630" r:id="rId29"/>
  </p:sldIdLst>
  <p:sldSz cx="9144000" cy="6858000" type="screen4x3"/>
  <p:notesSz cx="6858000" cy="91440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bg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81"/>
    <a:srgbClr val="FFFF99"/>
    <a:srgbClr val="FFFF66"/>
    <a:srgbClr val="99FF99"/>
    <a:srgbClr val="FF5BFF"/>
    <a:srgbClr val="D62900"/>
    <a:srgbClr val="0000EA"/>
    <a:srgbClr val="4F0E01"/>
    <a:srgbClr val="135E25"/>
    <a:srgbClr val="006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9" autoAdjust="0"/>
    <p:restoredTop sz="94660"/>
  </p:normalViewPr>
  <p:slideViewPr>
    <p:cSldViewPr>
      <p:cViewPr varScale="1">
        <p:scale>
          <a:sx n="63" d="100"/>
          <a:sy n="63" d="100"/>
        </p:scale>
        <p:origin x="1351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AAFF03-2D5E-43BB-9A55-4440E9EA8E4E}" type="datetimeFigureOut">
              <a:rPr lang="sk-SK" smtClean="0"/>
              <a:t>10. 11. 2020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B4D36-14B1-48DA-9846-D05EB4CD763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50978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5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/>
              <a:ahLst/>
              <a:cxnLst>
                <a:cxn ang="0">
                  <a:pos x="329" y="66"/>
                </a:cxn>
                <a:cxn ang="0">
                  <a:pos x="161" y="3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161" y="42"/>
                </a:cxn>
                <a:cxn ang="0">
                  <a:pos x="323" y="78"/>
                </a:cxn>
                <a:cxn ang="0">
                  <a:pos x="556" y="150"/>
                </a:cxn>
                <a:cxn ang="0">
                  <a:pos x="777" y="245"/>
                </a:cxn>
                <a:cxn ang="0">
                  <a:pos x="993" y="365"/>
                </a:cxn>
                <a:cxn ang="0">
                  <a:pos x="1196" y="503"/>
                </a:cxn>
                <a:cxn ang="0">
                  <a:pos x="1381" y="653"/>
                </a:cxn>
                <a:cxn ang="0">
                  <a:pos x="1555" y="827"/>
                </a:cxn>
                <a:cxn ang="0">
                  <a:pos x="1710" y="1019"/>
                </a:cxn>
                <a:cxn ang="0">
                  <a:pos x="1854" y="1229"/>
                </a:cxn>
                <a:cxn ang="0">
                  <a:pos x="1937" y="1366"/>
                </a:cxn>
                <a:cxn ang="0">
                  <a:pos x="2009" y="1510"/>
                </a:cxn>
                <a:cxn ang="0">
                  <a:pos x="2069" y="1654"/>
                </a:cxn>
                <a:cxn ang="0">
                  <a:pos x="2123" y="1804"/>
                </a:cxn>
                <a:cxn ang="0">
                  <a:pos x="2135" y="1804"/>
                </a:cxn>
                <a:cxn ang="0">
                  <a:pos x="2081" y="1654"/>
                </a:cxn>
                <a:cxn ang="0">
                  <a:pos x="2021" y="1510"/>
                </a:cxn>
                <a:cxn ang="0">
                  <a:pos x="1949" y="1366"/>
                </a:cxn>
                <a:cxn ang="0">
                  <a:pos x="1866" y="1223"/>
                </a:cxn>
                <a:cxn ang="0">
                  <a:pos x="1722" y="1013"/>
                </a:cxn>
                <a:cxn ang="0">
                  <a:pos x="1561" y="821"/>
                </a:cxn>
                <a:cxn ang="0">
                  <a:pos x="1387" y="647"/>
                </a:cxn>
                <a:cxn ang="0">
                  <a:pos x="1202" y="491"/>
                </a:cxn>
                <a:cxn ang="0">
                  <a:pos x="999" y="353"/>
                </a:cxn>
                <a:cxn ang="0">
                  <a:pos x="783" y="239"/>
                </a:cxn>
                <a:cxn ang="0">
                  <a:pos x="562" y="138"/>
                </a:cxn>
                <a:cxn ang="0">
                  <a:pos x="329" y="66"/>
                </a:cxn>
                <a:cxn ang="0">
                  <a:pos x="329" y="66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/>
              <a:ahLst/>
              <a:cxnLst>
                <a:cxn ang="0">
                  <a:pos x="1854" y="1858"/>
                </a:cxn>
                <a:cxn ang="0">
                  <a:pos x="0" y="1858"/>
                </a:cxn>
                <a:cxn ang="0">
                  <a:pos x="0" y="0"/>
                </a:cxn>
                <a:cxn ang="0">
                  <a:pos x="1854" y="1858"/>
                </a:cxn>
                <a:cxn ang="0">
                  <a:pos x="1854" y="1858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/>
              <a:ahLst/>
              <a:cxnLst>
                <a:cxn ang="0">
                  <a:pos x="1640" y="1377"/>
                </a:cxn>
                <a:cxn ang="0">
                  <a:pos x="1692" y="1479"/>
                </a:cxn>
                <a:cxn ang="0">
                  <a:pos x="1732" y="1577"/>
                </a:cxn>
                <a:cxn ang="0">
                  <a:pos x="1745" y="1577"/>
                </a:cxn>
                <a:cxn ang="0">
                  <a:pos x="1703" y="1469"/>
                </a:cxn>
                <a:cxn ang="0">
                  <a:pos x="1649" y="1367"/>
                </a:cxn>
                <a:cxn ang="0">
                  <a:pos x="1535" y="1157"/>
                </a:cxn>
                <a:cxn ang="0">
                  <a:pos x="1395" y="951"/>
                </a:cxn>
                <a:cxn ang="0">
                  <a:pos x="1236" y="756"/>
                </a:cxn>
                <a:cxn ang="0">
                  <a:pos x="1061" y="582"/>
                </a:cxn>
                <a:cxn ang="0">
                  <a:pos x="876" y="426"/>
                </a:cxn>
                <a:cxn ang="0">
                  <a:pos x="672" y="294"/>
                </a:cxn>
                <a:cxn ang="0">
                  <a:pos x="455" y="174"/>
                </a:cxn>
                <a:cxn ang="0">
                  <a:pos x="234" y="78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22" y="89"/>
                </a:cxn>
                <a:cxn ang="0">
                  <a:pos x="446" y="185"/>
                </a:cxn>
                <a:cxn ang="0">
                  <a:pos x="662" y="305"/>
                </a:cxn>
                <a:cxn ang="0">
                  <a:pos x="866" y="437"/>
                </a:cxn>
                <a:cxn ang="0">
                  <a:pos x="1052" y="593"/>
                </a:cxn>
                <a:cxn ang="0">
                  <a:pos x="1226" y="767"/>
                </a:cxn>
                <a:cxn ang="0">
                  <a:pos x="1385" y="960"/>
                </a:cxn>
                <a:cxn ang="0">
                  <a:pos x="1526" y="1167"/>
                </a:cxn>
                <a:cxn ang="0">
                  <a:pos x="1640" y="1377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210" y="88"/>
                </a:cxn>
                <a:cxn ang="0">
                  <a:pos x="426" y="190"/>
                </a:cxn>
                <a:cxn ang="0">
                  <a:pos x="630" y="304"/>
                </a:cxn>
                <a:cxn ang="0">
                  <a:pos x="818" y="442"/>
                </a:cxn>
                <a:cxn ang="0">
                  <a:pos x="998" y="592"/>
                </a:cxn>
                <a:cxn ang="0">
                  <a:pos x="1164" y="766"/>
                </a:cxn>
                <a:cxn ang="0">
                  <a:pos x="1310" y="942"/>
                </a:cxn>
                <a:cxn ang="0">
                  <a:pos x="1454" y="1146"/>
                </a:cxn>
                <a:cxn ang="0">
                  <a:pos x="1536" y="1298"/>
                </a:cxn>
                <a:cxn ang="0">
                  <a:pos x="1614" y="1456"/>
                </a:cxn>
                <a:cxn ang="0">
                  <a:pos x="1682" y="1616"/>
                </a:cxn>
                <a:cxn ang="0">
                  <a:pos x="1733" y="1768"/>
                </a:cxn>
                <a:cxn ang="0">
                  <a:pos x="1745" y="1768"/>
                </a:cxn>
                <a:cxn ang="0">
                  <a:pos x="1691" y="1606"/>
                </a:cxn>
                <a:cxn ang="0">
                  <a:pos x="1623" y="1445"/>
                </a:cxn>
                <a:cxn ang="0">
                  <a:pos x="1547" y="1288"/>
                </a:cxn>
                <a:cxn ang="0">
                  <a:pos x="1463" y="1136"/>
                </a:cxn>
                <a:cxn ang="0">
                  <a:pos x="1320" y="932"/>
                </a:cxn>
                <a:cxn ang="0">
                  <a:pos x="1173" y="755"/>
                </a:cxn>
                <a:cxn ang="0">
                  <a:pos x="1008" y="581"/>
                </a:cxn>
                <a:cxn ang="0">
                  <a:pos x="827" y="431"/>
                </a:cxn>
                <a:cxn ang="0">
                  <a:pos x="642" y="293"/>
                </a:cxn>
                <a:cxn ang="0">
                  <a:pos x="437" y="179"/>
                </a:cxn>
                <a:cxn ang="0">
                  <a:pos x="222" y="7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8202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</p:spPr>
        <p:txBody>
          <a:bodyPr/>
          <a:lstStyle>
            <a:lvl1pPr>
              <a:defRPr sz="4800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8203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sk-SK"/>
              <a:t>Kliknite sem a upravte štýl predlohy podnadpisov.</a:t>
            </a: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9972E-B50C-4F1F-8BA3-5B01EB7A1D58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07610668"/>
      </p:ext>
    </p:extLst>
  </p:cSld>
  <p:clrMapOvr>
    <a:masterClrMapping/>
  </p:clrMapOvr>
  <p:transition spd="med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1479E8-8710-4F44-9901-4058DB9E425E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67847893"/>
      </p:ext>
    </p:extLst>
  </p:cSld>
  <p:clrMapOvr>
    <a:masterClrMapping/>
  </p:clrMapOvr>
  <p:transition spd="med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7FBE19-D5AA-41E5-BE7D-9FCD80059573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69027102"/>
      </p:ext>
    </p:extLst>
  </p:cSld>
  <p:clrMapOvr>
    <a:masterClrMapping/>
  </p:clrMapOvr>
  <p:transition spd="med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6CA877-F26D-4134-90E4-A0A078B1F8E8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38558131"/>
      </p:ext>
    </p:extLst>
  </p:cSld>
  <p:clrMapOvr>
    <a:masterClrMapping/>
  </p:clrMapOvr>
  <p:transition spd="med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47ED42-DA6B-4AF5-B829-33A3188F3841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23847415"/>
      </p:ext>
    </p:extLst>
  </p:cSld>
  <p:clrMapOvr>
    <a:masterClrMapping/>
  </p:clrMapOvr>
  <p:transition spd="med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87A46-6A10-4395-9099-8E7BE012A4B9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5180690"/>
      </p:ext>
    </p:extLst>
  </p:cSld>
  <p:clrMapOvr>
    <a:masterClrMapping/>
  </p:clrMapOvr>
  <p:transition spd="med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EEE080-FBA9-4748-ABA0-E3FCAF9C99E6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80589272"/>
      </p:ext>
    </p:extLst>
  </p:cSld>
  <p:clrMapOvr>
    <a:masterClrMapping/>
  </p:clrMapOvr>
  <p:transition spd="med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497CFD-0998-4A02-BFF2-484B0F6FFDB6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80395494"/>
      </p:ext>
    </p:extLst>
  </p:cSld>
  <p:clrMapOvr>
    <a:masterClrMapping/>
  </p:clrMapOvr>
  <p:transition spd="med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61281-9181-4619-8930-0339D5F1C36D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06510116"/>
      </p:ext>
    </p:extLst>
  </p:cSld>
  <p:clrMapOvr>
    <a:masterClrMapping/>
  </p:clrMapOvr>
  <p:transition spd="med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3B199E-AD6A-4B18-A561-3F1AA9F29FCD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90533913"/>
      </p:ext>
    </p:extLst>
  </p:cSld>
  <p:clrMapOvr>
    <a:masterClrMapping/>
  </p:clrMapOvr>
  <p:transition spd="med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k-SK" noProof="0" smtClean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D1B41A-D7EF-45CD-8965-1CA2697C431B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11580853"/>
      </p:ext>
    </p:extLst>
  </p:cSld>
  <p:clrMapOvr>
    <a:masterClrMapping/>
  </p:clrMapOvr>
  <p:transition spd="med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7171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/>
              <a:ahLst/>
              <a:cxnLst>
                <a:cxn ang="0">
                  <a:pos x="329" y="66"/>
                </a:cxn>
                <a:cxn ang="0">
                  <a:pos x="161" y="3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161" y="42"/>
                </a:cxn>
                <a:cxn ang="0">
                  <a:pos x="323" y="78"/>
                </a:cxn>
                <a:cxn ang="0">
                  <a:pos x="556" y="150"/>
                </a:cxn>
                <a:cxn ang="0">
                  <a:pos x="777" y="245"/>
                </a:cxn>
                <a:cxn ang="0">
                  <a:pos x="993" y="365"/>
                </a:cxn>
                <a:cxn ang="0">
                  <a:pos x="1196" y="503"/>
                </a:cxn>
                <a:cxn ang="0">
                  <a:pos x="1381" y="653"/>
                </a:cxn>
                <a:cxn ang="0">
                  <a:pos x="1555" y="827"/>
                </a:cxn>
                <a:cxn ang="0">
                  <a:pos x="1710" y="1019"/>
                </a:cxn>
                <a:cxn ang="0">
                  <a:pos x="1854" y="1229"/>
                </a:cxn>
                <a:cxn ang="0">
                  <a:pos x="1937" y="1366"/>
                </a:cxn>
                <a:cxn ang="0">
                  <a:pos x="2009" y="1510"/>
                </a:cxn>
                <a:cxn ang="0">
                  <a:pos x="2069" y="1654"/>
                </a:cxn>
                <a:cxn ang="0">
                  <a:pos x="2123" y="1804"/>
                </a:cxn>
                <a:cxn ang="0">
                  <a:pos x="2135" y="1804"/>
                </a:cxn>
                <a:cxn ang="0">
                  <a:pos x="2081" y="1654"/>
                </a:cxn>
                <a:cxn ang="0">
                  <a:pos x="2021" y="1510"/>
                </a:cxn>
                <a:cxn ang="0">
                  <a:pos x="1949" y="1366"/>
                </a:cxn>
                <a:cxn ang="0">
                  <a:pos x="1866" y="1223"/>
                </a:cxn>
                <a:cxn ang="0">
                  <a:pos x="1722" y="1013"/>
                </a:cxn>
                <a:cxn ang="0">
                  <a:pos x="1561" y="821"/>
                </a:cxn>
                <a:cxn ang="0">
                  <a:pos x="1387" y="647"/>
                </a:cxn>
                <a:cxn ang="0">
                  <a:pos x="1202" y="491"/>
                </a:cxn>
                <a:cxn ang="0">
                  <a:pos x="999" y="353"/>
                </a:cxn>
                <a:cxn ang="0">
                  <a:pos x="783" y="239"/>
                </a:cxn>
                <a:cxn ang="0">
                  <a:pos x="562" y="138"/>
                </a:cxn>
                <a:cxn ang="0">
                  <a:pos x="329" y="66"/>
                </a:cxn>
                <a:cxn ang="0">
                  <a:pos x="329" y="66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7172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/>
              <a:ahLst/>
              <a:cxnLst>
                <a:cxn ang="0">
                  <a:pos x="1854" y="1858"/>
                </a:cxn>
                <a:cxn ang="0">
                  <a:pos x="0" y="1858"/>
                </a:cxn>
                <a:cxn ang="0">
                  <a:pos x="0" y="0"/>
                </a:cxn>
                <a:cxn ang="0">
                  <a:pos x="1854" y="1858"/>
                </a:cxn>
                <a:cxn ang="0">
                  <a:pos x="1854" y="1858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7173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/>
              <a:ahLst/>
              <a:cxnLst>
                <a:cxn ang="0">
                  <a:pos x="1640" y="1377"/>
                </a:cxn>
                <a:cxn ang="0">
                  <a:pos x="1692" y="1479"/>
                </a:cxn>
                <a:cxn ang="0">
                  <a:pos x="1732" y="1577"/>
                </a:cxn>
                <a:cxn ang="0">
                  <a:pos x="1745" y="1577"/>
                </a:cxn>
                <a:cxn ang="0">
                  <a:pos x="1703" y="1469"/>
                </a:cxn>
                <a:cxn ang="0">
                  <a:pos x="1649" y="1367"/>
                </a:cxn>
                <a:cxn ang="0">
                  <a:pos x="1535" y="1157"/>
                </a:cxn>
                <a:cxn ang="0">
                  <a:pos x="1395" y="951"/>
                </a:cxn>
                <a:cxn ang="0">
                  <a:pos x="1236" y="756"/>
                </a:cxn>
                <a:cxn ang="0">
                  <a:pos x="1061" y="582"/>
                </a:cxn>
                <a:cxn ang="0">
                  <a:pos x="876" y="426"/>
                </a:cxn>
                <a:cxn ang="0">
                  <a:pos x="672" y="294"/>
                </a:cxn>
                <a:cxn ang="0">
                  <a:pos x="455" y="174"/>
                </a:cxn>
                <a:cxn ang="0">
                  <a:pos x="234" y="78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22" y="89"/>
                </a:cxn>
                <a:cxn ang="0">
                  <a:pos x="446" y="185"/>
                </a:cxn>
                <a:cxn ang="0">
                  <a:pos x="662" y="305"/>
                </a:cxn>
                <a:cxn ang="0">
                  <a:pos x="866" y="437"/>
                </a:cxn>
                <a:cxn ang="0">
                  <a:pos x="1052" y="593"/>
                </a:cxn>
                <a:cxn ang="0">
                  <a:pos x="1226" y="767"/>
                </a:cxn>
                <a:cxn ang="0">
                  <a:pos x="1385" y="960"/>
                </a:cxn>
                <a:cxn ang="0">
                  <a:pos x="1526" y="1167"/>
                </a:cxn>
                <a:cxn ang="0">
                  <a:pos x="1640" y="1377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7174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210" y="88"/>
                </a:cxn>
                <a:cxn ang="0">
                  <a:pos x="426" y="190"/>
                </a:cxn>
                <a:cxn ang="0">
                  <a:pos x="630" y="304"/>
                </a:cxn>
                <a:cxn ang="0">
                  <a:pos x="818" y="442"/>
                </a:cxn>
                <a:cxn ang="0">
                  <a:pos x="998" y="592"/>
                </a:cxn>
                <a:cxn ang="0">
                  <a:pos x="1164" y="766"/>
                </a:cxn>
                <a:cxn ang="0">
                  <a:pos x="1310" y="942"/>
                </a:cxn>
                <a:cxn ang="0">
                  <a:pos x="1454" y="1146"/>
                </a:cxn>
                <a:cxn ang="0">
                  <a:pos x="1536" y="1298"/>
                </a:cxn>
                <a:cxn ang="0">
                  <a:pos x="1614" y="1456"/>
                </a:cxn>
                <a:cxn ang="0">
                  <a:pos x="1682" y="1616"/>
                </a:cxn>
                <a:cxn ang="0">
                  <a:pos x="1733" y="1768"/>
                </a:cxn>
                <a:cxn ang="0">
                  <a:pos x="1745" y="1768"/>
                </a:cxn>
                <a:cxn ang="0">
                  <a:pos x="1691" y="1606"/>
                </a:cxn>
                <a:cxn ang="0">
                  <a:pos x="1623" y="1445"/>
                </a:cxn>
                <a:cxn ang="0">
                  <a:pos x="1547" y="1288"/>
                </a:cxn>
                <a:cxn ang="0">
                  <a:pos x="1463" y="1136"/>
                </a:cxn>
                <a:cxn ang="0">
                  <a:pos x="1320" y="932"/>
                </a:cxn>
                <a:cxn ang="0">
                  <a:pos x="1173" y="755"/>
                </a:cxn>
                <a:cxn ang="0">
                  <a:pos x="1008" y="581"/>
                </a:cxn>
                <a:cxn ang="0">
                  <a:pos x="827" y="431"/>
                </a:cxn>
                <a:cxn ang="0">
                  <a:pos x="642" y="293"/>
                </a:cxn>
                <a:cxn ang="0">
                  <a:pos x="437" y="179"/>
                </a:cxn>
                <a:cxn ang="0">
                  <a:pos x="222" y="7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1036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1037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1038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71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 predlohy nadpisov.</a:t>
            </a:r>
          </a:p>
        </p:txBody>
      </p:sp>
      <p:sp>
        <p:nvSpPr>
          <p:cNvPr id="7179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</a:p>
        </p:txBody>
      </p:sp>
      <p:sp>
        <p:nvSpPr>
          <p:cNvPr id="7180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182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fld id="{6BC56FBB-29E1-4178-AF6B-BC7211E7CCA6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wipe dir="d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l"/>
        <a:defRPr sz="32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4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e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slide" Target="slide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image" Target="../media/image4.png"/><Relationship Id="rId7" Type="http://schemas.openxmlformats.org/officeDocument/2006/relationships/image" Target="../media/image27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Relationship Id="rId9" Type="http://schemas.openxmlformats.org/officeDocument/2006/relationships/image" Target="../media/image2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slide" Target="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hyperlink" Target="subory/periskop_zrkadlovy.wmv" TargetMode="External"/><Relationship Id="rId5" Type="http://schemas.openxmlformats.org/officeDocument/2006/relationships/image" Target="../media/image32.jpe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4.png"/><Relationship Id="rId2" Type="http://schemas.openxmlformats.org/officeDocument/2006/relationships/hyperlink" Target="subory/ponorka.mp4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subory/ponorka.wmv" TargetMode="External"/><Relationship Id="rId5" Type="http://schemas.openxmlformats.org/officeDocument/2006/relationships/image" Target="../media/image4.png"/><Relationship Id="rId4" Type="http://schemas.openxmlformats.org/officeDocument/2006/relationships/slide" Target="slide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hyperlink" Target="subory/sviecka_voda.wmv" TargetMode="Externa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opticke%20prostredia.exe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hyperlink" Target="subory/obraz_bodu_vZ.wmv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ýbuch 1 3"/>
          <p:cNvSpPr>
            <a:spLocks/>
          </p:cNvSpPr>
          <p:nvPr/>
        </p:nvSpPr>
        <p:spPr bwMode="auto">
          <a:xfrm>
            <a:off x="216000" y="206642"/>
            <a:ext cx="8856984" cy="6444716"/>
          </a:xfrm>
          <a:prstGeom prst="irregularSeal1">
            <a:avLst/>
          </a:prstGeom>
          <a:gradFill flip="none" rotWithShape="1"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108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softEdge rad="1270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" name="Zaoblený obdĺžnik 4"/>
          <p:cNvSpPr/>
          <p:nvPr/>
        </p:nvSpPr>
        <p:spPr>
          <a:xfrm>
            <a:off x="1817694" y="2124000"/>
            <a:ext cx="5508612" cy="212423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0" scaled="1"/>
            <a:tileRect/>
          </a:gradFill>
          <a:effectLst>
            <a:softEdge rad="635000"/>
          </a:effectLst>
        </p:spPr>
        <p:txBody>
          <a:bodyPr wrap="none" lIns="91440" tIns="45720" rIns="91440" bIns="45720" anchor="ctr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5400" b="0" cap="none" spc="140" dirty="0" smtClean="0">
                <a:ln w="38100">
                  <a:solidFill>
                    <a:schemeClr val="tx1"/>
                  </a:solidFill>
                </a:ln>
                <a:solidFill>
                  <a:srgbClr val="00006C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Impact" panose="020B0806030902050204" pitchFamily="34" charset="0"/>
              </a:rPr>
              <a:t>Zobrazovanie</a:t>
            </a:r>
          </a:p>
          <a:p>
            <a:pPr algn="ctr"/>
            <a:r>
              <a:rPr lang="sk-SK" sz="5400" b="0" cap="none" spc="140" dirty="0" smtClean="0">
                <a:ln w="38100">
                  <a:solidFill>
                    <a:schemeClr val="tx1"/>
                  </a:solidFill>
                </a:ln>
                <a:solidFill>
                  <a:srgbClr val="00006C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Impact" panose="020B0806030902050204" pitchFamily="34" charset="0"/>
              </a:rPr>
              <a:t> rovinným zrkadlom</a:t>
            </a:r>
            <a:endParaRPr lang="sk-SK" sz="5400" b="0" cap="none" spc="140" dirty="0">
              <a:ln w="38100">
                <a:solidFill>
                  <a:schemeClr val="tx1"/>
                </a:solidFill>
              </a:ln>
              <a:solidFill>
                <a:srgbClr val="00006C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6" name="Text Box 37"/>
          <p:cNvSpPr txBox="1">
            <a:spLocks noChangeArrowheads="1"/>
          </p:cNvSpPr>
          <p:nvPr/>
        </p:nvSpPr>
        <p:spPr bwMode="auto">
          <a:xfrm>
            <a:off x="5940504" y="5381925"/>
            <a:ext cx="3168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sk-SK" sz="3200" b="1" dirty="0" smtClean="0">
                <a:ln w="3175"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152400" dist="114300" dir="2700000" algn="tl" rotWithShape="0">
                    <a:prstClr val="black">
                      <a:alpha val="58000"/>
                    </a:prstClr>
                  </a:outerShdw>
                </a:effectLst>
                <a:latin typeface="Calibri" panose="020F0502020204030204" pitchFamily="34" charset="0"/>
              </a:rPr>
              <a:t>Zdenka </a:t>
            </a:r>
            <a:r>
              <a:rPr lang="sk-SK" sz="3200" b="1" dirty="0" err="1" smtClean="0">
                <a:ln w="3175"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152400" dist="114300" dir="2700000" algn="tl" rotWithShape="0">
                    <a:prstClr val="black">
                      <a:alpha val="58000"/>
                    </a:prstClr>
                  </a:outerShdw>
                </a:effectLst>
                <a:latin typeface="Calibri" panose="020F0502020204030204" pitchFamily="34" charset="0"/>
              </a:rPr>
              <a:t>Baková</a:t>
            </a:r>
            <a:endParaRPr lang="sk-SK" sz="3200" b="1" dirty="0" smtClean="0">
              <a:ln w="3175">
                <a:solidFill>
                  <a:schemeClr val="bg1"/>
                </a:solidFill>
              </a:ln>
              <a:solidFill>
                <a:schemeClr val="tx1"/>
              </a:solidFill>
              <a:effectLst>
                <a:outerShdw blurRad="152400" dist="114300" dir="2700000" algn="tl" rotWithShape="0">
                  <a:prstClr val="black">
                    <a:alpha val="58000"/>
                  </a:prstClr>
                </a:outerShdw>
              </a:effectLst>
              <a:latin typeface="Calibri" panose="020F0502020204030204" pitchFamily="34" charset="0"/>
            </a:endParaRPr>
          </a:p>
          <a:p>
            <a:pPr algn="ctr" eaLnBrk="0" hangingPunct="0">
              <a:spcBef>
                <a:spcPct val="20000"/>
              </a:spcBef>
              <a:defRPr/>
            </a:pPr>
            <a:r>
              <a:rPr lang="sk-SK" sz="2000" b="1" dirty="0" smtClean="0">
                <a:ln w="3175"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152400" dist="114300" dir="2700000" algn="tl" rotWithShape="0">
                    <a:prstClr val="black">
                      <a:alpha val="58000"/>
                    </a:prstClr>
                  </a:outerShdw>
                </a:effectLst>
                <a:latin typeface="Calibri" panose="020F0502020204030204" pitchFamily="34" charset="0"/>
              </a:rPr>
              <a:t>ZŠ J. Lipského s MŠ</a:t>
            </a:r>
          </a:p>
          <a:p>
            <a:pPr algn="ctr" eaLnBrk="0" hangingPunct="0">
              <a:spcBef>
                <a:spcPct val="20000"/>
              </a:spcBef>
              <a:defRPr/>
            </a:pPr>
            <a:r>
              <a:rPr lang="sk-SK" sz="2000" b="1" dirty="0" smtClean="0">
                <a:ln w="3175"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152400" dist="114300" dir="2700000" algn="tl" rotWithShape="0">
                    <a:prstClr val="black">
                      <a:alpha val="58000"/>
                    </a:prstClr>
                  </a:outerShdw>
                </a:effectLst>
                <a:latin typeface="Calibri" panose="020F0502020204030204" pitchFamily="34" charset="0"/>
              </a:rPr>
              <a:t>Trenčianske Stankovce</a:t>
            </a:r>
            <a:endParaRPr lang="sk-SK" sz="2000" b="1" dirty="0">
              <a:ln w="3175">
                <a:solidFill>
                  <a:schemeClr val="bg1"/>
                </a:solidFill>
              </a:ln>
              <a:solidFill>
                <a:schemeClr val="tx1"/>
              </a:solidFill>
              <a:effectLst>
                <a:outerShdw blurRad="152400" dist="114300" dir="2700000" algn="tl" rotWithShape="0">
                  <a:prstClr val="black">
                    <a:alpha val="58000"/>
                  </a:prstClr>
                </a:outerShdw>
              </a:effectLst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019450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Zaoblený obdĺžnik 21"/>
          <p:cNvSpPr/>
          <p:nvPr/>
        </p:nvSpPr>
        <p:spPr>
          <a:xfrm>
            <a:off x="324000" y="332656"/>
            <a:ext cx="8496000" cy="6255952"/>
          </a:xfrm>
          <a:prstGeom prst="roundRect">
            <a:avLst>
              <a:gd name="adj" fmla="val 5369"/>
            </a:avLst>
          </a:prstGeom>
          <a:solidFill>
            <a:schemeClr val="tx1"/>
          </a:solidFill>
          <a:ln w="57150">
            <a:solidFill>
              <a:srgbClr val="D62900"/>
            </a:solidFill>
          </a:ln>
          <a:effectLst>
            <a:outerShdw blurRad="152400" dist="1143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0" name="BlokTextu 29"/>
          <p:cNvSpPr txBox="1"/>
          <p:nvPr/>
        </p:nvSpPr>
        <p:spPr>
          <a:xfrm>
            <a:off x="2376000" y="792000"/>
            <a:ext cx="62466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600" b="0" dirty="0" smtClean="0">
                <a:latin typeface="Calibri" pitchFamily="34" charset="0"/>
              </a:rPr>
              <a:t>Zostroj obraz telesa na obrázku v zrkadle. Dodrž vzájomnú polohu telesa a zrkadla.</a:t>
            </a:r>
            <a:endParaRPr lang="sk-SK" sz="2600" b="0" dirty="0">
              <a:latin typeface="Calibri" pitchFamily="34" charset="0"/>
            </a:endParaRPr>
          </a:p>
        </p:txBody>
      </p:sp>
      <p:sp>
        <p:nvSpPr>
          <p:cNvPr id="19" name="TextovéPole 11"/>
          <p:cNvSpPr txBox="1"/>
          <p:nvPr/>
        </p:nvSpPr>
        <p:spPr>
          <a:xfrm>
            <a:off x="576000" y="584684"/>
            <a:ext cx="1800000" cy="576000"/>
          </a:xfrm>
          <a:prstGeom prst="roundRect">
            <a:avLst>
              <a:gd name="adj" fmla="val 34137"/>
            </a:avLst>
          </a:prstGeom>
          <a:solidFill>
            <a:srgbClr val="FDE535"/>
          </a:solidFill>
          <a:ln w="57150">
            <a:solidFill>
              <a:srgbClr val="C93209"/>
            </a:solidFill>
          </a:ln>
          <a:effectLst>
            <a:outerShdw blurRad="152400" dist="762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144000" tIns="0" rIns="144000" bIns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sk-SK" sz="2800" b="1" i="1" dirty="0" smtClean="0">
                <a:solidFill>
                  <a:srgbClr val="000066"/>
                </a:solidFill>
                <a:latin typeface="Calibri" pitchFamily="34" charset="0"/>
                <a:ea typeface="Tahoma" pitchFamily="34" charset="0"/>
                <a:cs typeface="Tahoma" pitchFamily="34" charset="0"/>
              </a:rPr>
              <a:t>ÚLOHA 1</a:t>
            </a:r>
          </a:p>
        </p:txBody>
      </p:sp>
      <p:pic>
        <p:nvPicPr>
          <p:cNvPr id="9" name="Picture 34" descr="Home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00392" y="5841268"/>
            <a:ext cx="540000" cy="53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39700" dist="1270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5" name="Skupina 4"/>
          <p:cNvGrpSpPr/>
          <p:nvPr/>
        </p:nvGrpSpPr>
        <p:grpSpPr>
          <a:xfrm>
            <a:off x="2652907" y="1989336"/>
            <a:ext cx="1952858" cy="4464000"/>
            <a:chOff x="3406279" y="1872115"/>
            <a:chExt cx="1952858" cy="4464000"/>
          </a:xfrm>
        </p:grpSpPr>
        <p:sp>
          <p:nvSpPr>
            <p:cNvPr id="2" name="Obdĺžnik 1"/>
            <p:cNvSpPr/>
            <p:nvPr/>
          </p:nvSpPr>
          <p:spPr bwMode="auto">
            <a:xfrm rot="-2340000">
              <a:off x="5251137" y="1872115"/>
              <a:ext cx="108000" cy="4464000"/>
            </a:xfrm>
            <a:prstGeom prst="rect">
              <a:avLst/>
            </a:prstGeom>
            <a:pattFill prst="dkVert">
              <a:fgClr>
                <a:schemeClr val="accent5">
                  <a:lumMod val="90000"/>
                </a:schemeClr>
              </a:fgClr>
              <a:bgClr>
                <a:schemeClr val="tx1">
                  <a:lumMod val="50000"/>
                </a:schemeClr>
              </a:bgClr>
            </a:patt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2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3" name="Rovnoramenný trojuholník 2"/>
            <p:cNvSpPr>
              <a:spLocks noChangeAspect="1"/>
            </p:cNvSpPr>
            <p:nvPr/>
          </p:nvSpPr>
          <p:spPr bwMode="auto">
            <a:xfrm>
              <a:off x="3406279" y="3584363"/>
              <a:ext cx="1237354" cy="2016000"/>
            </a:xfrm>
            <a:prstGeom prst="triangle">
              <a:avLst/>
            </a:prstGeom>
            <a:solidFill>
              <a:srgbClr val="FF6600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2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3350621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Zaoblený obdĺžnik 21"/>
          <p:cNvSpPr/>
          <p:nvPr/>
        </p:nvSpPr>
        <p:spPr>
          <a:xfrm>
            <a:off x="324000" y="332656"/>
            <a:ext cx="8496000" cy="6255952"/>
          </a:xfrm>
          <a:prstGeom prst="roundRect">
            <a:avLst>
              <a:gd name="adj" fmla="val 5369"/>
            </a:avLst>
          </a:prstGeom>
          <a:solidFill>
            <a:schemeClr val="tx1"/>
          </a:solidFill>
          <a:ln w="57150">
            <a:solidFill>
              <a:srgbClr val="D62900"/>
            </a:solidFill>
          </a:ln>
          <a:effectLst>
            <a:outerShdw blurRad="152400" dist="1143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0" name="BlokTextu 29"/>
          <p:cNvSpPr txBox="1"/>
          <p:nvPr/>
        </p:nvSpPr>
        <p:spPr>
          <a:xfrm>
            <a:off x="2520448" y="476672"/>
            <a:ext cx="608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600" b="0" dirty="0" smtClean="0">
                <a:latin typeface="Calibri" pitchFamily="34" charset="0"/>
              </a:rPr>
              <a:t>Najprv zostrojíme súmerne združené vrcholy trojuholníka podľa roviny zrkadla – potom zostrojíme celý trojuholník.</a:t>
            </a:r>
            <a:endParaRPr lang="sk-SK" sz="2600" b="0" dirty="0">
              <a:latin typeface="Calibri" pitchFamily="34" charset="0"/>
            </a:endParaRPr>
          </a:p>
        </p:txBody>
      </p:sp>
      <p:sp>
        <p:nvSpPr>
          <p:cNvPr id="19" name="TextovéPole 11"/>
          <p:cNvSpPr txBox="1"/>
          <p:nvPr/>
        </p:nvSpPr>
        <p:spPr>
          <a:xfrm>
            <a:off x="576000" y="584684"/>
            <a:ext cx="1800000" cy="576000"/>
          </a:xfrm>
          <a:prstGeom prst="roundRect">
            <a:avLst>
              <a:gd name="adj" fmla="val 34137"/>
            </a:avLst>
          </a:prstGeom>
          <a:solidFill>
            <a:srgbClr val="FDE535"/>
          </a:solidFill>
          <a:ln w="57150">
            <a:solidFill>
              <a:srgbClr val="C93209"/>
            </a:solidFill>
          </a:ln>
          <a:effectLst>
            <a:outerShdw blurRad="152400" dist="762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144000" tIns="0" rIns="144000" bIns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sk-SK" sz="2800" b="1" i="1" dirty="0" smtClean="0">
                <a:solidFill>
                  <a:srgbClr val="000066"/>
                </a:solidFill>
                <a:latin typeface="Calibri" pitchFamily="34" charset="0"/>
                <a:ea typeface="Tahoma" pitchFamily="34" charset="0"/>
                <a:cs typeface="Tahoma" pitchFamily="34" charset="0"/>
              </a:rPr>
              <a:t>RIEŠENIE</a:t>
            </a:r>
          </a:p>
        </p:txBody>
      </p:sp>
      <p:pic>
        <p:nvPicPr>
          <p:cNvPr id="9" name="Picture 34" descr="Home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00392" y="5841268"/>
            <a:ext cx="540000" cy="53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39700" dist="1270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5" name="Skupina 4"/>
          <p:cNvGrpSpPr/>
          <p:nvPr/>
        </p:nvGrpSpPr>
        <p:grpSpPr>
          <a:xfrm>
            <a:off x="2652907" y="1989336"/>
            <a:ext cx="1952858" cy="4464000"/>
            <a:chOff x="3406279" y="1872115"/>
            <a:chExt cx="1952858" cy="4464000"/>
          </a:xfrm>
        </p:grpSpPr>
        <p:sp>
          <p:nvSpPr>
            <p:cNvPr id="2" name="Obdĺžnik 1"/>
            <p:cNvSpPr/>
            <p:nvPr/>
          </p:nvSpPr>
          <p:spPr bwMode="auto">
            <a:xfrm rot="-2340000">
              <a:off x="5251137" y="1872115"/>
              <a:ext cx="108000" cy="4464000"/>
            </a:xfrm>
            <a:prstGeom prst="rect">
              <a:avLst/>
            </a:prstGeom>
            <a:pattFill prst="dkVert">
              <a:fgClr>
                <a:schemeClr val="accent5">
                  <a:lumMod val="90000"/>
                </a:schemeClr>
              </a:fgClr>
              <a:bgClr>
                <a:schemeClr val="tx1">
                  <a:lumMod val="50000"/>
                </a:schemeClr>
              </a:bgClr>
            </a:patt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2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3" name="Rovnoramenný trojuholník 2"/>
            <p:cNvSpPr>
              <a:spLocks noChangeAspect="1"/>
            </p:cNvSpPr>
            <p:nvPr/>
          </p:nvSpPr>
          <p:spPr bwMode="auto">
            <a:xfrm>
              <a:off x="3406279" y="3584363"/>
              <a:ext cx="1237354" cy="2016000"/>
            </a:xfrm>
            <a:prstGeom prst="triangle">
              <a:avLst/>
            </a:prstGeom>
            <a:solidFill>
              <a:srgbClr val="FF6600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2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7" name="Rovná spojnica 6"/>
          <p:cNvCxnSpPr>
            <a:endCxn id="31" idx="0"/>
          </p:cNvCxnSpPr>
          <p:nvPr/>
        </p:nvCxnSpPr>
        <p:spPr bwMode="auto">
          <a:xfrm flipV="1">
            <a:off x="3265091" y="2865104"/>
            <a:ext cx="1060545" cy="85324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Rovná spojnica 15"/>
          <p:cNvCxnSpPr>
            <a:endCxn id="31" idx="4"/>
          </p:cNvCxnSpPr>
          <p:nvPr/>
        </p:nvCxnSpPr>
        <p:spPr bwMode="auto">
          <a:xfrm flipV="1">
            <a:off x="3877159" y="3889411"/>
            <a:ext cx="2291793" cy="180784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Rovnoramenný trojuholník 30"/>
          <p:cNvSpPr>
            <a:spLocks noChangeAspect="1"/>
          </p:cNvSpPr>
          <p:nvPr/>
        </p:nvSpPr>
        <p:spPr bwMode="auto">
          <a:xfrm rot="16920000" flipH="1">
            <a:off x="4692932" y="2066679"/>
            <a:ext cx="1237354" cy="2016000"/>
          </a:xfrm>
          <a:prstGeom prst="triangle">
            <a:avLst/>
          </a:prstGeom>
          <a:solidFill>
            <a:srgbClr val="FF660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5" name="Rovná spojnica 14"/>
          <p:cNvCxnSpPr>
            <a:endCxn id="31" idx="2"/>
          </p:cNvCxnSpPr>
          <p:nvPr/>
        </p:nvCxnSpPr>
        <p:spPr bwMode="auto">
          <a:xfrm flipV="1">
            <a:off x="2652907" y="2679097"/>
            <a:ext cx="3773305" cy="303610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Ovál 38"/>
          <p:cNvSpPr>
            <a:spLocks noChangeAspect="1"/>
          </p:cNvSpPr>
          <p:nvPr/>
        </p:nvSpPr>
        <p:spPr bwMode="auto">
          <a:xfrm>
            <a:off x="3218359" y="3645024"/>
            <a:ext cx="108000" cy="108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0" name="Ovál 39"/>
          <p:cNvSpPr>
            <a:spLocks noChangeAspect="1"/>
          </p:cNvSpPr>
          <p:nvPr/>
        </p:nvSpPr>
        <p:spPr bwMode="auto">
          <a:xfrm>
            <a:off x="2581159" y="5652000"/>
            <a:ext cx="108000" cy="108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1" name="Ovál 40"/>
          <p:cNvSpPr>
            <a:spLocks noChangeAspect="1"/>
          </p:cNvSpPr>
          <p:nvPr/>
        </p:nvSpPr>
        <p:spPr bwMode="auto">
          <a:xfrm>
            <a:off x="3841051" y="5652000"/>
            <a:ext cx="108000" cy="108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2" name="Ovál 41"/>
          <p:cNvSpPr>
            <a:spLocks noChangeAspect="1"/>
          </p:cNvSpPr>
          <p:nvPr/>
        </p:nvSpPr>
        <p:spPr bwMode="auto">
          <a:xfrm>
            <a:off x="6114952" y="3835411"/>
            <a:ext cx="108000" cy="108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3" name="Ovál 42"/>
          <p:cNvSpPr>
            <a:spLocks noChangeAspect="1"/>
          </p:cNvSpPr>
          <p:nvPr/>
        </p:nvSpPr>
        <p:spPr bwMode="auto">
          <a:xfrm>
            <a:off x="6372212" y="2636912"/>
            <a:ext cx="108000" cy="108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4" name="Ovál 43"/>
          <p:cNvSpPr>
            <a:spLocks noChangeAspect="1"/>
          </p:cNvSpPr>
          <p:nvPr/>
        </p:nvSpPr>
        <p:spPr bwMode="auto">
          <a:xfrm>
            <a:off x="4271636" y="2811104"/>
            <a:ext cx="108000" cy="108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23851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6" presetClass="entr" presetSubtype="37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37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37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500"/>
                            </p:stCondLst>
                            <p:childTnLst>
                              <p:par>
                                <p:cTn id="35" presetID="16" presetClass="entr" presetSubtype="2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Zaoblený obdĺžnik 33"/>
          <p:cNvSpPr/>
          <p:nvPr/>
        </p:nvSpPr>
        <p:spPr>
          <a:xfrm>
            <a:off x="324000" y="1044000"/>
            <a:ext cx="8496000" cy="5652000"/>
          </a:xfrm>
          <a:prstGeom prst="roundRect">
            <a:avLst>
              <a:gd name="adj" fmla="val 5369"/>
            </a:avLst>
          </a:prstGeom>
          <a:solidFill>
            <a:schemeClr val="tx1"/>
          </a:solidFill>
          <a:ln w="57150">
            <a:solidFill>
              <a:srgbClr val="D62900"/>
            </a:solidFill>
          </a:ln>
          <a:effectLst>
            <a:outerShdw blurRad="152400" dist="1143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Zaoblený obdélník 23"/>
          <p:cNvSpPr/>
          <p:nvPr/>
        </p:nvSpPr>
        <p:spPr>
          <a:xfrm>
            <a:off x="1438925" y="288225"/>
            <a:ext cx="6336000" cy="1061775"/>
          </a:xfrm>
          <a:prstGeom prst="roundRect">
            <a:avLst/>
          </a:prstGeom>
          <a:solidFill>
            <a:srgbClr val="FFFF66"/>
          </a:solidFill>
          <a:ln w="57150">
            <a:solidFill>
              <a:schemeClr val="tx1"/>
            </a:solidFill>
          </a:ln>
          <a:effectLst>
            <a:outerShdw blurRad="139700" dist="1143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216000" tIns="0" rIns="216000" bIns="36000" anchor="ctr">
            <a:spAutoFit/>
          </a:bodyPr>
          <a:lstStyle/>
          <a:p>
            <a:pPr algn="ctr"/>
            <a:r>
              <a:rPr lang="sk-SK" sz="3000" b="1" dirty="0" smtClean="0">
                <a:ln w="6350" cmpd="sng">
                  <a:noFill/>
                  <a:prstDash val="solid"/>
                </a:ln>
                <a:solidFill>
                  <a:srgbClr val="00005C"/>
                </a:solidFill>
                <a:latin typeface="Calibri" pitchFamily="34" charset="0"/>
                <a:cs typeface="Arial" pitchFamily="34" charset="0"/>
              </a:rPr>
              <a:t>OPAKOVANIE - vlastnosti obrazu v rovinnom zrkadle</a:t>
            </a:r>
            <a:endParaRPr lang="cs-CZ" sz="3000" b="1" cap="none" spc="0" dirty="0">
              <a:ln w="6350" cmpd="sng">
                <a:noFill/>
                <a:prstDash val="solid"/>
              </a:ln>
              <a:solidFill>
                <a:srgbClr val="00005C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13" name="BlokTextu 12"/>
          <p:cNvSpPr txBox="1"/>
          <p:nvPr/>
        </p:nvSpPr>
        <p:spPr>
          <a:xfrm>
            <a:off x="4500000" y="2124000"/>
            <a:ext cx="4176000" cy="3420000"/>
          </a:xfrm>
          <a:prstGeom prst="rect">
            <a:avLst/>
          </a:prstGeom>
          <a:noFill/>
          <a:ln w="57150">
            <a:noFill/>
          </a:ln>
          <a:effectLst/>
        </p:spPr>
        <p:txBody>
          <a:bodyPr wrap="square" lIns="108000" tIns="0" rIns="108000" bIns="36000" rtlCol="0" anchor="t">
            <a:noAutofit/>
          </a:bodyPr>
          <a:lstStyle/>
          <a:p>
            <a:pPr marL="450850" indent="-355600">
              <a:spcBef>
                <a:spcPts val="0"/>
              </a:spcBef>
              <a:spcAft>
                <a:spcPts val="2400"/>
              </a:spcAft>
              <a:buFont typeface="Wingdings" pitchFamily="2" charset="2"/>
              <a:buChar char="§"/>
              <a:defRPr/>
            </a:pPr>
            <a:r>
              <a:rPr lang="sk-SK" sz="2400" dirty="0" smtClean="0">
                <a:latin typeface="Calibri" pitchFamily="34" charset="0"/>
              </a:rPr>
              <a:t>zdanlivý (neskutočný)</a:t>
            </a:r>
          </a:p>
          <a:p>
            <a:pPr marL="450850" indent="-355600">
              <a:spcBef>
                <a:spcPts val="0"/>
              </a:spcBef>
              <a:spcAft>
                <a:spcPts val="2400"/>
              </a:spcAft>
              <a:buFont typeface="Wingdings" pitchFamily="2" charset="2"/>
              <a:buChar char="§"/>
              <a:defRPr/>
            </a:pPr>
            <a:r>
              <a:rPr lang="sk-SK" sz="2400" dirty="0" smtClean="0">
                <a:latin typeface="Calibri" pitchFamily="34" charset="0"/>
              </a:rPr>
              <a:t>rovnako veľký ako predmet</a:t>
            </a:r>
          </a:p>
          <a:p>
            <a:pPr marL="450850" indent="-355600">
              <a:spcBef>
                <a:spcPts val="0"/>
              </a:spcBef>
              <a:spcAft>
                <a:spcPts val="2400"/>
              </a:spcAft>
              <a:buFont typeface="Wingdings" pitchFamily="2" charset="2"/>
              <a:buChar char="§"/>
              <a:defRPr/>
            </a:pPr>
            <a:r>
              <a:rPr lang="sk-SK" sz="2400" dirty="0" smtClean="0">
                <a:latin typeface="Calibri" pitchFamily="34" charset="0"/>
              </a:rPr>
              <a:t>priamy</a:t>
            </a:r>
          </a:p>
          <a:p>
            <a:pPr marL="450850" indent="-355600">
              <a:spcBef>
                <a:spcPts val="0"/>
              </a:spcBef>
              <a:spcAft>
                <a:spcPts val="2400"/>
              </a:spcAft>
              <a:buFont typeface="Wingdings" pitchFamily="2" charset="2"/>
              <a:buChar char="§"/>
              <a:defRPr/>
            </a:pPr>
            <a:r>
              <a:rPr lang="sk-SK" sz="2400" dirty="0" smtClean="0">
                <a:latin typeface="Calibri" pitchFamily="34" charset="0"/>
              </a:rPr>
              <a:t>stranovo prevrátený</a:t>
            </a:r>
          </a:p>
          <a:p>
            <a:pPr marL="450850" indent="-355600">
              <a:spcBef>
                <a:spcPts val="0"/>
              </a:spcBef>
              <a:spcAft>
                <a:spcPts val="2400"/>
              </a:spcAft>
              <a:buFont typeface="Wingdings" pitchFamily="2" charset="2"/>
              <a:buChar char="§"/>
              <a:defRPr/>
            </a:pPr>
            <a:r>
              <a:rPr lang="sk-SK" sz="2400" dirty="0" smtClean="0">
                <a:latin typeface="Calibri" pitchFamily="34" charset="0"/>
              </a:rPr>
              <a:t>je v rovnakej vzdialenosti        „za zrkadlom“</a:t>
            </a:r>
            <a:endParaRPr lang="sk-SK" sz="2400" dirty="0">
              <a:latin typeface="Calibri" pitchFamily="34" charset="0"/>
            </a:endParaRPr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4175125" y="5302250"/>
            <a:ext cx="86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sz="1400">
                <a:solidFill>
                  <a:schemeClr val="tx1"/>
                </a:solidFill>
              </a:rPr>
              <a:t>zrkadlo</a:t>
            </a:r>
          </a:p>
        </p:txBody>
      </p:sp>
      <p:pic>
        <p:nvPicPr>
          <p:cNvPr id="8194" name="Picture 2" descr="C:\Users\skola\Desktop\optika-obrazky\Kitten_and_partial_reflection_in_mirror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3568" y="1656000"/>
            <a:ext cx="3730436" cy="4392000"/>
          </a:xfrm>
          <a:prstGeom prst="roundRect">
            <a:avLst>
              <a:gd name="adj" fmla="val 6057"/>
            </a:avLst>
          </a:prstGeom>
          <a:noFill/>
          <a:ln w="57150">
            <a:solidFill>
              <a:srgbClr val="D62900"/>
            </a:solidFill>
          </a:ln>
          <a:effectLst>
            <a:outerShdw blurRad="152400" dist="1016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34" descr="Home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8424" y="224705"/>
            <a:ext cx="540000" cy="53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39700" dist="1270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50" name="Picture 2" descr="D:\optika-obrazky\FergieAndTheMirrorImage.jp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3568" y="1656000"/>
            <a:ext cx="3729600" cy="4392000"/>
          </a:xfrm>
          <a:prstGeom prst="roundRect">
            <a:avLst>
              <a:gd name="adj" fmla="val 5654"/>
            </a:avLst>
          </a:prstGeom>
          <a:solidFill>
            <a:srgbClr val="FFFFFF">
              <a:shade val="85000"/>
            </a:srgbClr>
          </a:solidFill>
          <a:ln w="57150">
            <a:solidFill>
              <a:srgbClr val="D62900"/>
            </a:solidFill>
          </a:ln>
          <a:effectLst>
            <a:outerShdw blurRad="152400" dist="101600" dir="2700000" algn="tl" rotWithShape="0">
              <a:prstClr val="black">
                <a:alpha val="40000"/>
              </a:prst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796836020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0"/>
                            </p:stCondLst>
                            <p:childTnLst>
                              <p:par>
                                <p:cTn id="9" presetID="22" presetClass="exit" presetSubtype="2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Zaoblený obdĺžnik 33"/>
          <p:cNvSpPr/>
          <p:nvPr/>
        </p:nvSpPr>
        <p:spPr>
          <a:xfrm>
            <a:off x="324000" y="260648"/>
            <a:ext cx="8496000" cy="6363352"/>
          </a:xfrm>
          <a:prstGeom prst="roundRect">
            <a:avLst>
              <a:gd name="adj" fmla="val 5369"/>
            </a:avLst>
          </a:prstGeom>
          <a:solidFill>
            <a:schemeClr val="tx1"/>
          </a:solidFill>
          <a:ln w="57150">
            <a:solidFill>
              <a:srgbClr val="D62900"/>
            </a:solidFill>
          </a:ln>
          <a:effectLst>
            <a:outerShdw blurRad="152400" dist="1143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BlokTextu 12"/>
          <p:cNvSpPr txBox="1"/>
          <p:nvPr/>
        </p:nvSpPr>
        <p:spPr>
          <a:xfrm>
            <a:off x="468000" y="476672"/>
            <a:ext cx="7416000" cy="504056"/>
          </a:xfrm>
          <a:prstGeom prst="rect">
            <a:avLst/>
          </a:prstGeom>
          <a:noFill/>
          <a:ln w="57150">
            <a:noFill/>
          </a:ln>
          <a:effectLst/>
        </p:spPr>
        <p:txBody>
          <a:bodyPr wrap="square" lIns="108000" tIns="0" rIns="108000" bIns="36000" rtlCol="0" anchor="t">
            <a:no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  <a:defRPr/>
            </a:pPr>
            <a:r>
              <a:rPr lang="sk-SK" sz="2200" dirty="0" smtClean="0">
                <a:solidFill>
                  <a:srgbClr val="C00000"/>
                </a:solidFill>
                <a:latin typeface="Calibri" pitchFamily="34" charset="0"/>
              </a:rPr>
              <a:t>Orientácia obrazu </a:t>
            </a:r>
            <a:r>
              <a:rPr lang="sk-SK" sz="2200" b="0" dirty="0" smtClean="0">
                <a:latin typeface="Calibri" pitchFamily="34" charset="0"/>
              </a:rPr>
              <a:t>v rovinnom zrkadle závisí </a:t>
            </a:r>
            <a:r>
              <a:rPr lang="sk-SK" sz="2200" dirty="0" smtClean="0">
                <a:solidFill>
                  <a:srgbClr val="C00000"/>
                </a:solidFill>
                <a:latin typeface="Calibri" pitchFamily="34" charset="0"/>
              </a:rPr>
              <a:t>od polohy </a:t>
            </a:r>
            <a:r>
              <a:rPr lang="sk-SK" sz="2200" b="0" dirty="0" smtClean="0">
                <a:latin typeface="Calibri" pitchFamily="34" charset="0"/>
              </a:rPr>
              <a:t>zrkadla:</a:t>
            </a:r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4175125" y="5302250"/>
            <a:ext cx="86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sz="1400">
                <a:solidFill>
                  <a:schemeClr val="tx1"/>
                </a:solidFill>
              </a:rPr>
              <a:t>zrkadlo</a:t>
            </a:r>
          </a:p>
        </p:txBody>
      </p:sp>
      <p:sp>
        <p:nvSpPr>
          <p:cNvPr id="7" name="BlokTextu 6"/>
          <p:cNvSpPr txBox="1"/>
          <p:nvPr/>
        </p:nvSpPr>
        <p:spPr>
          <a:xfrm>
            <a:off x="738000" y="908720"/>
            <a:ext cx="7668000" cy="1584000"/>
          </a:xfrm>
          <a:prstGeom prst="rect">
            <a:avLst/>
          </a:prstGeom>
          <a:noFill/>
          <a:ln w="57150">
            <a:noFill/>
          </a:ln>
          <a:effectLst/>
        </p:spPr>
        <p:txBody>
          <a:bodyPr wrap="square" lIns="108000" tIns="0" rIns="108000" bIns="36000" rtlCol="0" anchor="t">
            <a:noAutofit/>
          </a:bodyPr>
          <a:lstStyle/>
          <a:p>
            <a:pPr marL="355600" indent="-354013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sk-SK" sz="2200" b="0" dirty="0" smtClean="0">
                <a:latin typeface="Calibri" pitchFamily="34" charset="0"/>
              </a:rPr>
              <a:t>ak je zrkadlo orientované zvislo, obraz je prevrátený horizontálne (zľava doprava),</a:t>
            </a:r>
          </a:p>
          <a:p>
            <a:pPr marL="355600" indent="-354013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sk-SK" sz="2200" b="0" dirty="0" smtClean="0">
                <a:latin typeface="Calibri" pitchFamily="34" charset="0"/>
              </a:rPr>
              <a:t>ak je zrkadlo orientované vodorovne, obraz je prevrátený vertikálne (zhora nadol) – napr. hladina vody.</a:t>
            </a:r>
          </a:p>
          <a:p>
            <a:pPr marL="355600" indent="-354013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sk-SK" sz="2200" b="0" dirty="0" smtClean="0">
              <a:latin typeface="Calibri" pitchFamily="34" charset="0"/>
            </a:endParaRPr>
          </a:p>
        </p:txBody>
      </p:sp>
      <p:pic>
        <p:nvPicPr>
          <p:cNvPr id="26626" name="Picture 2" descr="C:\Users\skola\Desktop\optika-obrazky\mirror-lake-84848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5968" y="2528900"/>
            <a:ext cx="7452064" cy="3816000"/>
          </a:xfrm>
          <a:prstGeom prst="roundRect">
            <a:avLst>
              <a:gd name="adj" fmla="val 7190"/>
            </a:avLst>
          </a:prstGeom>
          <a:noFill/>
          <a:ln w="57150">
            <a:solidFill>
              <a:srgbClr val="D62900"/>
            </a:solidFill>
          </a:ln>
          <a:effectLst>
            <a:outerShdw blurRad="152400" dist="1016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34" descr="Home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00392" y="425263"/>
            <a:ext cx="540000" cy="53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39700" dist="1270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7924267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Zaoblený obdĺžnik 33"/>
          <p:cNvSpPr/>
          <p:nvPr/>
        </p:nvSpPr>
        <p:spPr>
          <a:xfrm>
            <a:off x="324000" y="1044000"/>
            <a:ext cx="8496000" cy="5580000"/>
          </a:xfrm>
          <a:prstGeom prst="roundRect">
            <a:avLst>
              <a:gd name="adj" fmla="val 5369"/>
            </a:avLst>
          </a:prstGeom>
          <a:solidFill>
            <a:schemeClr val="tx1"/>
          </a:solidFill>
          <a:ln w="57150">
            <a:solidFill>
              <a:srgbClr val="D62900"/>
            </a:solidFill>
          </a:ln>
          <a:effectLst>
            <a:outerShdw blurRad="152400" dist="1143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Zaoblený obdélník 23"/>
          <p:cNvSpPr/>
          <p:nvPr/>
        </p:nvSpPr>
        <p:spPr>
          <a:xfrm>
            <a:off x="2250000" y="252000"/>
            <a:ext cx="4644000" cy="550997"/>
          </a:xfrm>
          <a:prstGeom prst="roundRect">
            <a:avLst/>
          </a:prstGeom>
          <a:solidFill>
            <a:srgbClr val="FFFF66"/>
          </a:solidFill>
          <a:ln w="57150">
            <a:solidFill>
              <a:schemeClr val="tx1"/>
            </a:solidFill>
          </a:ln>
          <a:effectLst>
            <a:outerShdw blurRad="139700" dist="1143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216000" tIns="0" rIns="216000" bIns="36000" anchor="ctr">
            <a:spAutoFit/>
          </a:bodyPr>
          <a:lstStyle/>
          <a:p>
            <a:pPr algn="ctr"/>
            <a:r>
              <a:rPr lang="sk-SK" sz="3000" dirty="0" smtClean="0">
                <a:ln w="6350" cmpd="sng">
                  <a:noFill/>
                  <a:prstDash val="solid"/>
                </a:ln>
                <a:solidFill>
                  <a:srgbClr val="00005C"/>
                </a:solidFill>
                <a:latin typeface="Calibri" pitchFamily="34" charset="0"/>
                <a:cs typeface="Arial" pitchFamily="34" charset="0"/>
              </a:rPr>
              <a:t>Skutočný a zdanlivý obraz</a:t>
            </a:r>
            <a:endParaRPr lang="cs-CZ" sz="3000" b="1" cap="none" spc="0" dirty="0">
              <a:ln w="6350" cmpd="sng">
                <a:noFill/>
                <a:prstDash val="solid"/>
              </a:ln>
              <a:solidFill>
                <a:srgbClr val="00005C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13" name="BlokTextu 12"/>
          <p:cNvSpPr txBox="1"/>
          <p:nvPr/>
        </p:nvSpPr>
        <p:spPr>
          <a:xfrm>
            <a:off x="468000" y="1268760"/>
            <a:ext cx="8208000" cy="720000"/>
          </a:xfrm>
          <a:prstGeom prst="rect">
            <a:avLst/>
          </a:prstGeom>
          <a:noFill/>
          <a:ln w="57150">
            <a:noFill/>
          </a:ln>
          <a:effectLst/>
        </p:spPr>
        <p:txBody>
          <a:bodyPr wrap="square" lIns="108000" tIns="0" rIns="108000" bIns="36000" rtlCol="0" anchor="t">
            <a:no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  <a:defRPr/>
            </a:pPr>
            <a:r>
              <a:rPr lang="sk-SK" sz="2400" dirty="0" smtClean="0">
                <a:solidFill>
                  <a:srgbClr val="C00000"/>
                </a:solidFill>
                <a:latin typeface="Calibri" pitchFamily="34" charset="0"/>
              </a:rPr>
              <a:t>Skutočný obraz </a:t>
            </a:r>
            <a:r>
              <a:rPr lang="sk-SK" sz="2400" b="0" dirty="0" smtClean="0">
                <a:latin typeface="Calibri" pitchFamily="34" charset="0"/>
              </a:rPr>
              <a:t>– je vytvorený svetelnými lúčmi  na premietacej stene (napr. premietanie </a:t>
            </a:r>
            <a:r>
              <a:rPr lang="sk-SK" sz="2400" b="0" dirty="0" err="1" smtClean="0">
                <a:latin typeface="Calibri" pitchFamily="34" charset="0"/>
              </a:rPr>
              <a:t>dataprojektorom</a:t>
            </a:r>
            <a:r>
              <a:rPr lang="sk-SK" sz="2400" b="0" dirty="0" smtClean="0">
                <a:latin typeface="Calibri" pitchFamily="34" charset="0"/>
              </a:rPr>
              <a:t>  na tabuľu).</a:t>
            </a:r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4175125" y="5302250"/>
            <a:ext cx="86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sz="1400">
                <a:solidFill>
                  <a:schemeClr val="tx1"/>
                </a:solidFill>
              </a:rPr>
              <a:t>zrkadlo</a:t>
            </a:r>
          </a:p>
        </p:txBody>
      </p:sp>
      <p:pic>
        <p:nvPicPr>
          <p:cNvPr id="9221" name="Picture 5" descr="http://farm1.staticflickr.com/244/447238679_63c549c217_z.jpg?zz=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6237" y="2340000"/>
            <a:ext cx="7731527" cy="3960440"/>
          </a:xfrm>
          <a:prstGeom prst="roundRect">
            <a:avLst>
              <a:gd name="adj" fmla="val 8497"/>
            </a:avLst>
          </a:prstGeom>
          <a:noFill/>
          <a:ln w="57150">
            <a:solidFill>
              <a:srgbClr val="D62900"/>
            </a:solidFill>
          </a:ln>
          <a:effectLst>
            <a:outerShdw blurRad="152400" dist="1016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34" descr="Home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8424" y="224705"/>
            <a:ext cx="540000" cy="53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39700" dist="1270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2491378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Zaoblený obdĺžnik 33"/>
          <p:cNvSpPr/>
          <p:nvPr/>
        </p:nvSpPr>
        <p:spPr>
          <a:xfrm>
            <a:off x="324000" y="1044000"/>
            <a:ext cx="8496000" cy="5652000"/>
          </a:xfrm>
          <a:prstGeom prst="roundRect">
            <a:avLst>
              <a:gd name="adj" fmla="val 5369"/>
            </a:avLst>
          </a:prstGeom>
          <a:solidFill>
            <a:schemeClr val="tx1"/>
          </a:solidFill>
          <a:ln w="57150">
            <a:solidFill>
              <a:srgbClr val="D62900"/>
            </a:solidFill>
          </a:ln>
          <a:effectLst>
            <a:outerShdw blurRad="152400" dist="1143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Zaoblený obdélník 23"/>
          <p:cNvSpPr/>
          <p:nvPr/>
        </p:nvSpPr>
        <p:spPr>
          <a:xfrm>
            <a:off x="2250000" y="252000"/>
            <a:ext cx="4644000" cy="550997"/>
          </a:xfrm>
          <a:prstGeom prst="roundRect">
            <a:avLst/>
          </a:prstGeom>
          <a:solidFill>
            <a:srgbClr val="FFFF66"/>
          </a:solidFill>
          <a:ln w="57150">
            <a:solidFill>
              <a:schemeClr val="tx1"/>
            </a:solidFill>
          </a:ln>
          <a:effectLst>
            <a:outerShdw blurRad="139700" dist="1143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216000" tIns="0" rIns="216000" bIns="36000" anchor="ctr">
            <a:spAutoFit/>
          </a:bodyPr>
          <a:lstStyle/>
          <a:p>
            <a:pPr algn="ctr"/>
            <a:r>
              <a:rPr lang="sk-SK" sz="3000" dirty="0" smtClean="0">
                <a:ln w="6350" cmpd="sng">
                  <a:noFill/>
                  <a:prstDash val="solid"/>
                </a:ln>
                <a:solidFill>
                  <a:srgbClr val="00005C"/>
                </a:solidFill>
                <a:latin typeface="Calibri" pitchFamily="34" charset="0"/>
                <a:cs typeface="Arial" pitchFamily="34" charset="0"/>
              </a:rPr>
              <a:t>Skutočný a zdanlivý obraz</a:t>
            </a:r>
            <a:endParaRPr lang="cs-CZ" sz="3000" b="1" cap="none" spc="0" dirty="0">
              <a:ln w="6350" cmpd="sng">
                <a:noFill/>
                <a:prstDash val="solid"/>
              </a:ln>
              <a:solidFill>
                <a:srgbClr val="00005C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4175125" y="5302250"/>
            <a:ext cx="86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sz="1400">
                <a:solidFill>
                  <a:schemeClr val="tx1"/>
                </a:solidFill>
              </a:rPr>
              <a:t>zrkadlo</a:t>
            </a:r>
          </a:p>
        </p:txBody>
      </p:sp>
      <p:pic>
        <p:nvPicPr>
          <p:cNvPr id="9219" name="Picture 3" descr="C:\Users\skola\Desktop\optika-obrazky\Yvonne Shortt - Girl in Mirror 2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2000" y="1556792"/>
            <a:ext cx="3103965" cy="4644516"/>
          </a:xfrm>
          <a:prstGeom prst="roundRect">
            <a:avLst>
              <a:gd name="adj" fmla="val 7422"/>
            </a:avLst>
          </a:prstGeom>
          <a:noFill/>
          <a:ln w="57150">
            <a:solidFill>
              <a:srgbClr val="D62900"/>
            </a:solidFill>
          </a:ln>
          <a:effectLst>
            <a:outerShdw blurRad="152400" dist="1016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BlokTextu 12"/>
          <p:cNvSpPr txBox="1"/>
          <p:nvPr/>
        </p:nvSpPr>
        <p:spPr>
          <a:xfrm>
            <a:off x="4176000" y="2448000"/>
            <a:ext cx="4428000" cy="3105244"/>
          </a:xfrm>
          <a:prstGeom prst="rect">
            <a:avLst/>
          </a:prstGeom>
          <a:noFill/>
          <a:ln w="57150">
            <a:noFill/>
          </a:ln>
          <a:effectLst/>
        </p:spPr>
        <p:txBody>
          <a:bodyPr wrap="square" lIns="108000" tIns="0" rIns="108000" bIns="36000" rtlCol="0" anchor="t">
            <a:noAutofit/>
          </a:bodyPr>
          <a:lstStyle/>
          <a:p>
            <a:pPr algn="ctr">
              <a:spcBef>
                <a:spcPts val="0"/>
              </a:spcBef>
              <a:spcAft>
                <a:spcPts val="2400"/>
              </a:spcAft>
              <a:defRPr/>
            </a:pPr>
            <a:r>
              <a:rPr lang="sk-SK" sz="2800" dirty="0" smtClean="0">
                <a:solidFill>
                  <a:srgbClr val="C00000"/>
                </a:solidFill>
                <a:latin typeface="Calibri" pitchFamily="34" charset="0"/>
              </a:rPr>
              <a:t>Zdanlivý (neskutočný) obraz</a:t>
            </a:r>
            <a:r>
              <a:rPr lang="sk-SK" sz="2400" dirty="0" smtClean="0">
                <a:solidFill>
                  <a:srgbClr val="C00000"/>
                </a:solidFill>
                <a:latin typeface="Calibri" pitchFamily="34" charset="0"/>
              </a:rPr>
              <a:t>            </a:t>
            </a:r>
            <a:r>
              <a:rPr lang="sk-SK" sz="2400" dirty="0" smtClean="0">
                <a:latin typeface="Calibri" pitchFamily="34" charset="0"/>
              </a:rPr>
              <a:t>– je to iba schopnosť nášho oka vytvoriť si vnem obrazu                    z predĺženia svetelných lúčov (napr. zdanlivo „za zrkadlom“), nedá sa zobraziť                                   na premietacej stene                        (nie je tvorený svetelnými lúčmi).</a:t>
            </a:r>
            <a:endParaRPr lang="sk-SK" sz="2400" dirty="0">
              <a:latin typeface="Calibri" pitchFamily="34" charset="0"/>
            </a:endParaRPr>
          </a:p>
        </p:txBody>
      </p:sp>
      <p:pic>
        <p:nvPicPr>
          <p:cNvPr id="7" name="Picture 34" descr="Home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8424" y="224705"/>
            <a:ext cx="540000" cy="53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39700" dist="1270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070709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Zaoblený obdĺžnik 33"/>
          <p:cNvSpPr/>
          <p:nvPr/>
        </p:nvSpPr>
        <p:spPr>
          <a:xfrm>
            <a:off x="324000" y="296652"/>
            <a:ext cx="8496000" cy="6264000"/>
          </a:xfrm>
          <a:prstGeom prst="roundRect">
            <a:avLst>
              <a:gd name="adj" fmla="val 5369"/>
            </a:avLst>
          </a:prstGeom>
          <a:solidFill>
            <a:schemeClr val="tx1"/>
          </a:solidFill>
          <a:ln w="57150">
            <a:solidFill>
              <a:srgbClr val="D62900"/>
            </a:solidFill>
          </a:ln>
          <a:effectLst>
            <a:outerShdw blurRad="152400" dist="1143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4175125" y="5302250"/>
            <a:ext cx="86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sz="1400">
                <a:solidFill>
                  <a:schemeClr val="tx1"/>
                </a:solidFill>
              </a:rPr>
              <a:t>zrkadlo</a:t>
            </a:r>
          </a:p>
        </p:txBody>
      </p:sp>
      <p:sp>
        <p:nvSpPr>
          <p:cNvPr id="13" name="BlokTextu 12"/>
          <p:cNvSpPr txBox="1"/>
          <p:nvPr/>
        </p:nvSpPr>
        <p:spPr>
          <a:xfrm>
            <a:off x="1008000" y="683804"/>
            <a:ext cx="7128000" cy="836984"/>
          </a:xfrm>
          <a:prstGeom prst="rect">
            <a:avLst/>
          </a:prstGeom>
          <a:noFill/>
          <a:ln w="57150">
            <a:noFill/>
          </a:ln>
          <a:effectLst/>
        </p:spPr>
        <p:txBody>
          <a:bodyPr wrap="square" lIns="108000" tIns="0" rIns="108000" bIns="36000" rtlCol="0" anchor="t">
            <a:noAutofit/>
          </a:bodyPr>
          <a:lstStyle/>
          <a:p>
            <a:pPr algn="ctr">
              <a:spcBef>
                <a:spcPts val="0"/>
              </a:spcBef>
              <a:spcAft>
                <a:spcPts val="2400"/>
              </a:spcAft>
              <a:defRPr/>
            </a:pPr>
            <a:r>
              <a:rPr lang="sk-SK" sz="2400" dirty="0" smtClean="0">
                <a:solidFill>
                  <a:srgbClr val="C00000"/>
                </a:solidFill>
                <a:latin typeface="Calibri" pitchFamily="34" charset="0"/>
              </a:rPr>
              <a:t>Zdanlivý obraz </a:t>
            </a:r>
            <a:r>
              <a:rPr lang="sk-SK" sz="2400" b="0" dirty="0" smtClean="0">
                <a:latin typeface="Calibri" pitchFamily="34" charset="0"/>
              </a:rPr>
              <a:t>pozorujeme napr. v rovinnom zrkadle, pri prezeraní lupou, v guľovom zrkadle na križovatke.</a:t>
            </a:r>
            <a:endParaRPr lang="sk-SK" sz="2400" b="0" dirty="0">
              <a:latin typeface="Calibri" pitchFamily="34" charset="0"/>
            </a:endParaRPr>
          </a:p>
        </p:txBody>
      </p:sp>
      <p:pic>
        <p:nvPicPr>
          <p:cNvPr id="7" name="Picture 34" descr="Home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72400" y="440729"/>
            <a:ext cx="540000" cy="53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39700" dist="1270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" name="Skupina 1"/>
          <p:cNvGrpSpPr/>
          <p:nvPr/>
        </p:nvGrpSpPr>
        <p:grpSpPr>
          <a:xfrm>
            <a:off x="755351" y="1809300"/>
            <a:ext cx="7633299" cy="4320000"/>
            <a:chOff x="755125" y="1772816"/>
            <a:chExt cx="7633299" cy="4320000"/>
          </a:xfrm>
        </p:grpSpPr>
        <p:pic>
          <p:nvPicPr>
            <p:cNvPr id="3074" name="Picture 2" descr="D:\optika-obrazky\0002652_3-round-non-lighted-handheld-magnifier-2x-lens-with-a-5x-bifocal.jpeg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55125" y="1772816"/>
              <a:ext cx="3612442" cy="4320000"/>
            </a:xfrm>
            <a:prstGeom prst="rect">
              <a:avLst/>
            </a:prstGeom>
            <a:noFill/>
            <a:ln w="57150">
              <a:solidFill>
                <a:srgbClr val="D62900"/>
              </a:solidFill>
            </a:ln>
            <a:effectLst>
              <a:outerShdw blurRad="152400" dist="1143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88900" h="50800" prst="softRound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5" name="Picture 3" descr="D:\optika-obrazky\P8200006.JPG"/>
            <p:cNvPicPr>
              <a:picLocks noChangeAspect="1" noChangeArrowheads="1"/>
            </p:cNvPicPr>
            <p:nvPr/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689417" y="1772816"/>
              <a:ext cx="3699007" cy="4320000"/>
            </a:xfrm>
            <a:prstGeom prst="rect">
              <a:avLst/>
            </a:prstGeom>
            <a:noFill/>
            <a:ln w="57150">
              <a:solidFill>
                <a:srgbClr val="D62900"/>
              </a:solidFill>
            </a:ln>
            <a:effectLst>
              <a:outerShdw blurRad="152400" dist="1143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88900" h="50800" prst="softRound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71620988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Zaoblený obdĺžnik 33"/>
          <p:cNvSpPr/>
          <p:nvPr/>
        </p:nvSpPr>
        <p:spPr>
          <a:xfrm>
            <a:off x="324000" y="1044000"/>
            <a:ext cx="8496000" cy="5652000"/>
          </a:xfrm>
          <a:prstGeom prst="roundRect">
            <a:avLst>
              <a:gd name="adj" fmla="val 5369"/>
            </a:avLst>
          </a:prstGeom>
          <a:solidFill>
            <a:schemeClr val="tx1"/>
          </a:solidFill>
          <a:ln w="57150">
            <a:solidFill>
              <a:srgbClr val="D62900"/>
            </a:solidFill>
          </a:ln>
          <a:effectLst>
            <a:outerShdw blurRad="152400" dist="1143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Zaoblený obdélník 23"/>
          <p:cNvSpPr/>
          <p:nvPr/>
        </p:nvSpPr>
        <p:spPr>
          <a:xfrm>
            <a:off x="3006000" y="252000"/>
            <a:ext cx="3132000" cy="550997"/>
          </a:xfrm>
          <a:prstGeom prst="roundRect">
            <a:avLst/>
          </a:prstGeom>
          <a:solidFill>
            <a:srgbClr val="FFFF66"/>
          </a:solidFill>
          <a:ln w="57150">
            <a:solidFill>
              <a:schemeClr val="tx1"/>
            </a:solidFill>
          </a:ln>
          <a:effectLst>
            <a:outerShdw blurRad="139700" dist="1143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216000" tIns="0" rIns="216000" bIns="36000" anchor="ctr">
            <a:spAutoFit/>
          </a:bodyPr>
          <a:lstStyle/>
          <a:p>
            <a:pPr algn="ctr"/>
            <a:r>
              <a:rPr lang="sk-SK" sz="3000" dirty="0" smtClean="0">
                <a:ln w="6350" cmpd="sng">
                  <a:noFill/>
                  <a:prstDash val="solid"/>
                </a:ln>
                <a:solidFill>
                  <a:srgbClr val="00005C"/>
                </a:solidFill>
                <a:latin typeface="Calibri" pitchFamily="34" charset="0"/>
                <a:cs typeface="Arial" pitchFamily="34" charset="0"/>
              </a:rPr>
              <a:t>Využitie zrkadiel</a:t>
            </a:r>
            <a:endParaRPr lang="cs-CZ" sz="3000" b="1" cap="none" spc="0" dirty="0">
              <a:ln w="6350" cmpd="sng">
                <a:noFill/>
                <a:prstDash val="solid"/>
              </a:ln>
              <a:solidFill>
                <a:srgbClr val="00005C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13" name="BlokTextu 12"/>
          <p:cNvSpPr txBox="1"/>
          <p:nvPr/>
        </p:nvSpPr>
        <p:spPr>
          <a:xfrm>
            <a:off x="504000" y="1268760"/>
            <a:ext cx="8136000" cy="2088000"/>
          </a:xfrm>
          <a:prstGeom prst="rect">
            <a:avLst/>
          </a:prstGeom>
          <a:noFill/>
          <a:ln w="57150">
            <a:noFill/>
          </a:ln>
          <a:effectLst/>
        </p:spPr>
        <p:txBody>
          <a:bodyPr wrap="square" lIns="108000" tIns="0" rIns="108000" bIns="36000" rtlCol="0" anchor="t">
            <a:noAutofit/>
          </a:bodyPr>
          <a:lstStyle/>
          <a:p>
            <a:pPr algn="ctr">
              <a:spcBef>
                <a:spcPts val="0"/>
              </a:spcBef>
              <a:spcAft>
                <a:spcPts val="2400"/>
              </a:spcAft>
              <a:defRPr/>
            </a:pPr>
            <a:r>
              <a:rPr lang="sk-SK" sz="2200" dirty="0" smtClean="0">
                <a:solidFill>
                  <a:srgbClr val="C00000"/>
                </a:solidFill>
                <a:latin typeface="Calibri" pitchFamily="34" charset="0"/>
              </a:rPr>
              <a:t>Okrem rovinných </a:t>
            </a:r>
            <a:r>
              <a:rPr lang="sk-SK" sz="2200" b="0" dirty="0" smtClean="0">
                <a:latin typeface="Calibri" pitchFamily="34" charset="0"/>
              </a:rPr>
              <a:t>zrkadiel sa v praxi využívajú aj </a:t>
            </a:r>
            <a:r>
              <a:rPr lang="sk-SK" sz="2200" dirty="0" smtClean="0">
                <a:solidFill>
                  <a:srgbClr val="C00000"/>
                </a:solidFill>
                <a:latin typeface="Calibri" pitchFamily="34" charset="0"/>
              </a:rPr>
              <a:t>sférické zrkadlá</a:t>
            </a:r>
            <a:r>
              <a:rPr lang="sk-SK" sz="2200" b="0" dirty="0" smtClean="0">
                <a:latin typeface="Calibri" pitchFamily="34" charset="0"/>
              </a:rPr>
              <a:t>, ktoré vytvárajú obrazy s rôznymi vlastnosťami: skutočné i zdanlivé, zmenšené i zväčšené. So sférickými zrkadlami sa stretneme                       na križovatkách, v spätných zrkadielkach áut, v kozmetike,                             v ďalekohľadoch, fotoaparátoch, spätných projektoroch a inej zobrazovacej technike, v lekárstve, ...</a:t>
            </a:r>
            <a:endParaRPr lang="sk-SK" sz="2200" b="0" dirty="0">
              <a:latin typeface="Calibri" pitchFamily="34" charset="0"/>
            </a:endParaRPr>
          </a:p>
        </p:txBody>
      </p:sp>
      <p:pic>
        <p:nvPicPr>
          <p:cNvPr id="7" name="Picture 34" descr="Home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8424" y="224705"/>
            <a:ext cx="540000" cy="53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39700" dist="1270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" name="Skupina 1"/>
          <p:cNvGrpSpPr/>
          <p:nvPr/>
        </p:nvGrpSpPr>
        <p:grpSpPr>
          <a:xfrm>
            <a:off x="683568" y="3537328"/>
            <a:ext cx="7776865" cy="2844000"/>
            <a:chOff x="683567" y="3428884"/>
            <a:chExt cx="7776865" cy="2844000"/>
          </a:xfrm>
        </p:grpSpPr>
        <p:pic>
          <p:nvPicPr>
            <p:cNvPr id="3074" name="Picture 2" descr="C:\Users\zdenka\Desktop\Car-SideMirror.jpg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7" y="3428884"/>
              <a:ext cx="3925603" cy="2844000"/>
            </a:xfrm>
            <a:prstGeom prst="rect">
              <a:avLst/>
            </a:prstGeom>
            <a:noFill/>
            <a:ln w="38100">
              <a:solidFill>
                <a:srgbClr val="D62900"/>
              </a:solidFill>
            </a:ln>
            <a:effectLst>
              <a:outerShdw blurRad="152400" dist="1143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5" name="Picture 3" descr="D:\optika-obrazky\Figure 26_07_06.jpg"/>
            <p:cNvPicPr>
              <a:picLocks noChangeAspect="1" noChangeArrowheads="1"/>
            </p:cNvPicPr>
            <p:nvPr/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878812" y="3428884"/>
              <a:ext cx="3581620" cy="2844000"/>
            </a:xfrm>
            <a:prstGeom prst="rect">
              <a:avLst/>
            </a:prstGeom>
            <a:noFill/>
            <a:ln w="38100">
              <a:solidFill>
                <a:srgbClr val="D62900"/>
              </a:solidFill>
            </a:ln>
            <a:effectLst>
              <a:outerShdw blurRad="152400" dist="1143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7664398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Zaoblený obdĺžnik 33"/>
          <p:cNvSpPr/>
          <p:nvPr/>
        </p:nvSpPr>
        <p:spPr>
          <a:xfrm>
            <a:off x="252000" y="260648"/>
            <a:ext cx="8640000" cy="6363352"/>
          </a:xfrm>
          <a:prstGeom prst="roundRect">
            <a:avLst>
              <a:gd name="adj" fmla="val 5369"/>
            </a:avLst>
          </a:prstGeom>
          <a:solidFill>
            <a:schemeClr val="tx1"/>
          </a:solidFill>
          <a:ln w="57150">
            <a:solidFill>
              <a:srgbClr val="D62900"/>
            </a:solidFill>
          </a:ln>
          <a:effectLst>
            <a:outerShdw blurRad="152400" dist="1143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4175125" y="5302250"/>
            <a:ext cx="86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sz="1400">
                <a:solidFill>
                  <a:schemeClr val="tx1"/>
                </a:solidFill>
              </a:rPr>
              <a:t>zrkadlo</a:t>
            </a:r>
          </a:p>
        </p:txBody>
      </p:sp>
      <p:sp>
        <p:nvSpPr>
          <p:cNvPr id="8" name="BlokTextu 7"/>
          <p:cNvSpPr txBox="1"/>
          <p:nvPr/>
        </p:nvSpPr>
        <p:spPr>
          <a:xfrm>
            <a:off x="648000" y="720000"/>
            <a:ext cx="2016000" cy="1116000"/>
          </a:xfrm>
          <a:prstGeom prst="roundRect">
            <a:avLst/>
          </a:prstGeom>
          <a:solidFill>
            <a:srgbClr val="FFFF99"/>
          </a:solidFill>
          <a:ln w="57150">
            <a:solidFill>
              <a:srgbClr val="D62900"/>
            </a:solidFill>
          </a:ln>
          <a:effectLst>
            <a:outerShdw blurRad="152400" dist="1016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0" rIns="108000" bIns="0" rtlCol="0" anchor="ctr">
            <a:no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  <a:tabLst>
                <a:tab pos="0" algn="l"/>
              </a:tabLst>
              <a:defRPr/>
            </a:pPr>
            <a:r>
              <a:rPr lang="sk-SK" sz="3600" dirty="0" smtClean="0">
                <a:solidFill>
                  <a:srgbClr val="C00000"/>
                </a:solidFill>
                <a:latin typeface="Calibri" pitchFamily="34" charset="0"/>
              </a:rPr>
              <a:t>Viac    zrkadiel</a:t>
            </a:r>
            <a:endParaRPr lang="sk-SK" sz="3600" dirty="0">
              <a:solidFill>
                <a:srgbClr val="C00000"/>
              </a:solidFill>
              <a:latin typeface="Calibri" pitchFamily="34" charset="0"/>
            </a:endParaRPr>
          </a:p>
        </p:txBody>
      </p:sp>
      <p:pic>
        <p:nvPicPr>
          <p:cNvPr id="27652" name="Picture 4" descr="C:\Users\skola\Desktop\optika-obrazky\mirror-mirror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576000" y="2304000"/>
            <a:ext cx="2692128" cy="4032000"/>
          </a:xfrm>
          <a:prstGeom prst="roundRect">
            <a:avLst>
              <a:gd name="adj" fmla="val 11091"/>
            </a:avLst>
          </a:prstGeom>
          <a:noFill/>
          <a:ln w="57150">
            <a:solidFill>
              <a:srgbClr val="D62900"/>
            </a:solidFill>
          </a:ln>
          <a:effectLst>
            <a:outerShdw blurRad="152400" dist="1016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7651" name="Picture 3" descr="C:\Users\skola\Desktop\optika-obrazky\mirrorsKaleidoscope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59832" y="548680"/>
            <a:ext cx="5544172" cy="4156007"/>
          </a:xfrm>
          <a:prstGeom prst="roundRect">
            <a:avLst>
              <a:gd name="adj" fmla="val 7361"/>
            </a:avLst>
          </a:prstGeom>
          <a:noFill/>
          <a:ln w="57150">
            <a:solidFill>
              <a:srgbClr val="D62900"/>
            </a:solidFill>
          </a:ln>
          <a:effectLst>
            <a:outerShdw blurRad="152400" dist="1016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BlokTextu 10"/>
          <p:cNvSpPr txBox="1"/>
          <p:nvPr/>
        </p:nvSpPr>
        <p:spPr>
          <a:xfrm>
            <a:off x="3816000" y="5049180"/>
            <a:ext cx="419446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  <a:tabLst>
                <a:tab pos="0" algn="l"/>
              </a:tabLst>
              <a:defRPr/>
            </a:pPr>
            <a:r>
              <a:rPr lang="sk-SK" sz="2600" dirty="0" smtClean="0">
                <a:latin typeface="Calibri" pitchFamily="34" charset="0"/>
              </a:rPr>
              <a:t>Pomocou 2 zrkadiel môžeme vytvoriť rôzny počet obrazov toho istého predmetu.</a:t>
            </a:r>
            <a:endParaRPr lang="sk-SK" sz="2600" dirty="0">
              <a:latin typeface="Calibri" pitchFamily="34" charset="0"/>
            </a:endParaRPr>
          </a:p>
        </p:txBody>
      </p:sp>
      <p:pic>
        <p:nvPicPr>
          <p:cNvPr id="9" name="Picture 34" descr="Home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72460" y="5913276"/>
            <a:ext cx="540000" cy="53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39700" dist="1270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3391628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Zaoblený obdĺžnik 33"/>
          <p:cNvSpPr/>
          <p:nvPr/>
        </p:nvSpPr>
        <p:spPr>
          <a:xfrm>
            <a:off x="252000" y="260648"/>
            <a:ext cx="8640000" cy="6363352"/>
          </a:xfrm>
          <a:prstGeom prst="roundRect">
            <a:avLst>
              <a:gd name="adj" fmla="val 5369"/>
            </a:avLst>
          </a:prstGeom>
          <a:solidFill>
            <a:schemeClr val="tx1"/>
          </a:solidFill>
          <a:ln w="57150">
            <a:solidFill>
              <a:srgbClr val="D62900"/>
            </a:solidFill>
          </a:ln>
          <a:effectLst>
            <a:outerShdw blurRad="152400" dist="1143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4175125" y="5302250"/>
            <a:ext cx="86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sz="1400">
                <a:solidFill>
                  <a:schemeClr val="tx1"/>
                </a:solidFill>
              </a:rPr>
              <a:t>zrkadlo</a:t>
            </a:r>
          </a:p>
        </p:txBody>
      </p:sp>
      <p:sp>
        <p:nvSpPr>
          <p:cNvPr id="11" name="BlokTextu 10"/>
          <p:cNvSpPr txBox="1"/>
          <p:nvPr/>
        </p:nvSpPr>
        <p:spPr>
          <a:xfrm>
            <a:off x="692554" y="404664"/>
            <a:ext cx="77588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  <a:tabLst>
                <a:tab pos="0" algn="l"/>
              </a:tabLst>
              <a:defRPr/>
            </a:pPr>
            <a:r>
              <a:rPr lang="sk-SK" sz="2600" dirty="0" smtClean="0">
                <a:latin typeface="Calibri" pitchFamily="34" charset="0"/>
              </a:rPr>
              <a:t>Počet obrazov závisí od veľkosti uhla medzi zrkadlami.</a:t>
            </a:r>
            <a:endParaRPr lang="sk-SK" sz="2600" dirty="0">
              <a:latin typeface="Calibri" pitchFamily="34" charset="0"/>
            </a:endParaRPr>
          </a:p>
        </p:txBody>
      </p:sp>
      <p:pic>
        <p:nvPicPr>
          <p:cNvPr id="9" name="Picture 34" descr="Home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00392" y="5841268"/>
            <a:ext cx="540000" cy="53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39700" dist="1270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6" name="Skupina 5"/>
          <p:cNvGrpSpPr/>
          <p:nvPr/>
        </p:nvGrpSpPr>
        <p:grpSpPr>
          <a:xfrm>
            <a:off x="1107820" y="1063813"/>
            <a:ext cx="6928361" cy="2425846"/>
            <a:chOff x="1083413" y="1063813"/>
            <a:chExt cx="6928361" cy="2425846"/>
          </a:xfrm>
        </p:grpSpPr>
        <p:pic>
          <p:nvPicPr>
            <p:cNvPr id="4100" name="Picture 4" descr="D:\optika-obrazky\Angles60deg.jpg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264188" y="1063813"/>
              <a:ext cx="1747586" cy="2425846"/>
            </a:xfrm>
            <a:prstGeom prst="rect">
              <a:avLst/>
            </a:prstGeom>
            <a:noFill/>
            <a:ln w="38100">
              <a:solidFill>
                <a:srgbClr val="D62900"/>
              </a:solidFill>
            </a:ln>
            <a:effectLst>
              <a:outerShdw blurRad="152400" dist="1016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Picture 6" descr="D:\optika-obrazky\Angles90deg.jpg"/>
            <p:cNvPicPr>
              <a:picLocks noChangeAspect="1" noChangeArrowheads="1"/>
            </p:cNvPicPr>
            <p:nvPr/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3670935" y="1063813"/>
              <a:ext cx="2206321" cy="2425846"/>
            </a:xfrm>
            <a:prstGeom prst="rect">
              <a:avLst/>
            </a:prstGeom>
            <a:noFill/>
            <a:ln w="38100">
              <a:solidFill>
                <a:srgbClr val="D62900"/>
              </a:solidFill>
            </a:ln>
            <a:effectLst>
              <a:outerShdw blurRad="152400" dist="1016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3" name="Picture 7" descr="D:\optika-obrazky\Angles120deg.jpg"/>
            <p:cNvPicPr>
              <a:picLocks noChangeAspect="1" noChangeArrowheads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1083413" y="1063813"/>
              <a:ext cx="2200589" cy="2425846"/>
            </a:xfrm>
            <a:prstGeom prst="rect">
              <a:avLst/>
            </a:prstGeom>
            <a:noFill/>
            <a:ln w="38100">
              <a:solidFill>
                <a:srgbClr val="D62900"/>
              </a:solidFill>
            </a:ln>
            <a:effectLst>
              <a:outerShdw blurRad="152400" dist="1016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Skupina 6"/>
          <p:cNvGrpSpPr/>
          <p:nvPr/>
        </p:nvGrpSpPr>
        <p:grpSpPr>
          <a:xfrm>
            <a:off x="1108800" y="3861048"/>
            <a:ext cx="6365529" cy="2412000"/>
            <a:chOff x="1013661" y="3861048"/>
            <a:chExt cx="6365529" cy="2412000"/>
          </a:xfrm>
        </p:grpSpPr>
        <p:pic>
          <p:nvPicPr>
            <p:cNvPr id="4099" name="Picture 3" descr="D:\optika-obrazky\Angles45deg.jpg"/>
            <p:cNvPicPr>
              <a:picLocks noChangeAspect="1" noChangeArrowheads="1"/>
            </p:cNvPicPr>
            <p:nvPr/>
          </p:nvPicPr>
          <p:blipFill rotWithShape="1"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3563888" y="3861048"/>
              <a:ext cx="1840820" cy="2412000"/>
            </a:xfrm>
            <a:prstGeom prst="rect">
              <a:avLst/>
            </a:prstGeom>
            <a:noFill/>
            <a:ln w="38100">
              <a:solidFill>
                <a:srgbClr val="D62900"/>
              </a:solidFill>
            </a:ln>
            <a:effectLst>
              <a:outerShdw blurRad="152400" dist="1016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8" name="Picture 2" descr="D:\optika-obrazky\AnglesParallel.jpg"/>
            <p:cNvPicPr>
              <a:picLocks noChangeAspect="1" noChangeArrowheads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5832140" y="3861048"/>
              <a:ext cx="1547050" cy="2412000"/>
            </a:xfrm>
            <a:prstGeom prst="rect">
              <a:avLst/>
            </a:prstGeom>
            <a:noFill/>
            <a:ln w="38100">
              <a:solidFill>
                <a:srgbClr val="D62900"/>
              </a:solidFill>
            </a:ln>
            <a:effectLst>
              <a:outerShdw blurRad="152400" dist="1016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1" name="Picture 5" descr="D:\optika-obrazky\Angles72deg.jpg"/>
            <p:cNvPicPr>
              <a:picLocks noChangeAspect="1" noChangeArrowheads="1"/>
            </p:cNvPicPr>
            <p:nvPr/>
          </p:nvPicPr>
          <p:blipFill rotWithShape="1"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1013661" y="3861048"/>
              <a:ext cx="2127250" cy="2412000"/>
            </a:xfrm>
            <a:prstGeom prst="rect">
              <a:avLst/>
            </a:prstGeom>
            <a:noFill/>
            <a:ln w="38100">
              <a:solidFill>
                <a:srgbClr val="D62900"/>
              </a:solidFill>
            </a:ln>
            <a:effectLst>
              <a:outerShdw blurRad="152400" dist="1016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10048678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aoblený obdélník 23"/>
          <p:cNvSpPr/>
          <p:nvPr/>
        </p:nvSpPr>
        <p:spPr>
          <a:xfrm>
            <a:off x="288000" y="252000"/>
            <a:ext cx="1763339" cy="585049"/>
          </a:xfrm>
          <a:prstGeom prst="roundRect">
            <a:avLst/>
          </a:prstGeom>
          <a:solidFill>
            <a:srgbClr val="FFFF66"/>
          </a:solidFill>
          <a:ln w="57150">
            <a:solidFill>
              <a:schemeClr val="tx1"/>
            </a:solidFill>
          </a:ln>
          <a:effectLst>
            <a:outerShdw blurRad="139700" dist="1143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216000" tIns="0" rIns="216000" bIns="36000" anchor="ctr">
            <a:spAutoFit/>
          </a:bodyPr>
          <a:lstStyle/>
          <a:p>
            <a:pPr algn="ctr"/>
            <a:r>
              <a:rPr lang="sk-SK" sz="3200" b="1" dirty="0" smtClean="0">
                <a:ln w="6350" cmpd="sng">
                  <a:noFill/>
                  <a:prstDash val="solid"/>
                </a:ln>
                <a:solidFill>
                  <a:srgbClr val="00005C"/>
                </a:solidFill>
                <a:latin typeface="Calibri" pitchFamily="34" charset="0"/>
                <a:cs typeface="Arial" pitchFamily="34" charset="0"/>
              </a:rPr>
              <a:t>Zrkadlo</a:t>
            </a:r>
            <a:endParaRPr lang="cs-CZ" sz="3200" b="1" cap="none" spc="0" dirty="0">
              <a:ln w="6350" cmpd="sng">
                <a:noFill/>
                <a:prstDash val="solid"/>
              </a:ln>
              <a:solidFill>
                <a:srgbClr val="00005C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2" name="BlokTextu 1"/>
          <p:cNvSpPr txBox="1"/>
          <p:nvPr/>
        </p:nvSpPr>
        <p:spPr>
          <a:xfrm>
            <a:off x="2448000" y="252000"/>
            <a:ext cx="6300000" cy="1728000"/>
          </a:xfrm>
          <a:prstGeom prst="roundRect">
            <a:avLst/>
          </a:prstGeom>
          <a:solidFill>
            <a:schemeClr val="tx1"/>
          </a:solidFill>
          <a:ln w="57150">
            <a:solidFill>
              <a:srgbClr val="D62900"/>
            </a:solidFill>
          </a:ln>
          <a:effectLst>
            <a:outerShdw blurRad="152400" dist="1016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0" rIns="108000" bIns="0" rtlCol="0" anchor="ctr">
            <a:no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sk-SK" sz="2400" dirty="0" smtClean="0">
                <a:solidFill>
                  <a:srgbClr val="C00000"/>
                </a:solidFill>
                <a:latin typeface="Calibri" pitchFamily="34" charset="0"/>
              </a:rPr>
              <a:t>Zrkadlo </a:t>
            </a:r>
            <a:r>
              <a:rPr lang="sk-SK" sz="2400" dirty="0" smtClean="0">
                <a:latin typeface="Calibri" pitchFamily="34" charset="0"/>
              </a:rPr>
              <a:t>je dokonale hladká plocha, ktorá odráža takmer všetko dopadajúce svetlo – podľa zakrivenia odrazovej plochy môže byť </a:t>
            </a:r>
            <a:r>
              <a:rPr lang="sk-SK" sz="2400" dirty="0" smtClean="0">
                <a:solidFill>
                  <a:srgbClr val="C00000"/>
                </a:solidFill>
                <a:latin typeface="Calibri" pitchFamily="34" charset="0"/>
              </a:rPr>
              <a:t>rovinné</a:t>
            </a:r>
            <a:r>
              <a:rPr lang="sk-SK" sz="2400" dirty="0" smtClean="0">
                <a:latin typeface="Calibri" pitchFamily="34" charset="0"/>
              </a:rPr>
              <a:t> alebo </a:t>
            </a:r>
            <a:r>
              <a:rPr lang="sk-SK" sz="2400" dirty="0" smtClean="0">
                <a:solidFill>
                  <a:srgbClr val="C00000"/>
                </a:solidFill>
                <a:latin typeface="Calibri" pitchFamily="34" charset="0"/>
              </a:rPr>
              <a:t>sférické</a:t>
            </a:r>
            <a:r>
              <a:rPr lang="sk-SK" sz="2400" dirty="0" smtClean="0">
                <a:latin typeface="Calibri" pitchFamily="34" charset="0"/>
              </a:rPr>
              <a:t> (guľové).</a:t>
            </a:r>
            <a:endParaRPr lang="sk-SK" sz="2400" dirty="0">
              <a:latin typeface="Calibri" pitchFamily="34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985376" y="2232000"/>
            <a:ext cx="7173248" cy="4392000"/>
            <a:chOff x="827584" y="2232000"/>
            <a:chExt cx="7173248" cy="4392000"/>
          </a:xfrm>
        </p:grpSpPr>
        <p:pic>
          <p:nvPicPr>
            <p:cNvPr id="1028" name="Picture 4" descr="C:\Users\skola\Desktop\optika-obrazky\viapro-dopravne-zrkadlo-02.png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6832" y="2232000"/>
              <a:ext cx="3294000" cy="4392000"/>
            </a:xfrm>
            <a:prstGeom prst="roundRect">
              <a:avLst>
                <a:gd name="adj" fmla="val 7474"/>
              </a:avLst>
            </a:prstGeom>
            <a:noFill/>
            <a:ln w="57150">
              <a:solidFill>
                <a:srgbClr val="D62900"/>
              </a:solidFill>
            </a:ln>
            <a:effectLst>
              <a:outerShdw blurRad="152400" dist="1143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29" name="Picture 5" descr="C:\Users\skola\Desktop\optika-obrazky\Yvonne Shortt - Girl in Mirror 2.jpg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2232000"/>
              <a:ext cx="3441592" cy="4392000"/>
            </a:xfrm>
            <a:prstGeom prst="roundRect">
              <a:avLst>
                <a:gd name="adj" fmla="val 8510"/>
              </a:avLst>
            </a:prstGeom>
            <a:noFill/>
            <a:ln w="57150">
              <a:solidFill>
                <a:srgbClr val="D62900"/>
              </a:solidFill>
            </a:ln>
            <a:effectLst>
              <a:outerShdw blurRad="152400" dist="114300" dir="2700000" algn="tl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7" name="Picture 34" descr="Home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60432" y="6129361"/>
            <a:ext cx="540000" cy="53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39700" dist="1270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02208044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Zaoblený obdĺžnik 33"/>
          <p:cNvSpPr/>
          <p:nvPr/>
        </p:nvSpPr>
        <p:spPr>
          <a:xfrm>
            <a:off x="252000" y="260648"/>
            <a:ext cx="8640000" cy="6363352"/>
          </a:xfrm>
          <a:prstGeom prst="roundRect">
            <a:avLst>
              <a:gd name="adj" fmla="val 5369"/>
            </a:avLst>
          </a:prstGeom>
          <a:solidFill>
            <a:schemeClr val="tx1"/>
          </a:solidFill>
          <a:ln w="57150">
            <a:solidFill>
              <a:srgbClr val="D62900"/>
            </a:solidFill>
          </a:ln>
          <a:effectLst>
            <a:outerShdw blurRad="152400" dist="1143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4175125" y="5302250"/>
            <a:ext cx="86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sz="1400">
                <a:solidFill>
                  <a:schemeClr val="tx1"/>
                </a:solidFill>
              </a:rPr>
              <a:t>zrkadlo</a:t>
            </a:r>
          </a:p>
        </p:txBody>
      </p:sp>
      <p:sp>
        <p:nvSpPr>
          <p:cNvPr id="11" name="BlokTextu 10"/>
          <p:cNvSpPr txBox="1"/>
          <p:nvPr/>
        </p:nvSpPr>
        <p:spPr>
          <a:xfrm>
            <a:off x="684000" y="368660"/>
            <a:ext cx="7776000" cy="90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  <a:tabLst>
                <a:tab pos="0" algn="l"/>
              </a:tabLst>
              <a:defRPr/>
            </a:pPr>
            <a:r>
              <a:rPr lang="sk-SK" sz="2400" b="0" dirty="0" smtClean="0">
                <a:latin typeface="Calibri" pitchFamily="34" charset="0"/>
              </a:rPr>
              <a:t>Vhodným umiestnením 2 alebo viacerých zrkadiel môžeme tiež posunúť prijímaný odrazený lúč a tým aj obraz predmetu.</a:t>
            </a:r>
            <a:endParaRPr lang="sk-SK" sz="2400" b="0" dirty="0">
              <a:latin typeface="Calibri" pitchFamily="34" charset="0"/>
            </a:endParaRPr>
          </a:p>
        </p:txBody>
      </p:sp>
      <p:pic>
        <p:nvPicPr>
          <p:cNvPr id="9" name="Picture 34" descr="Home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72460" y="5913276"/>
            <a:ext cx="540000" cy="53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39700" dist="1270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" name="Skupina 2"/>
          <p:cNvGrpSpPr/>
          <p:nvPr/>
        </p:nvGrpSpPr>
        <p:grpSpPr>
          <a:xfrm>
            <a:off x="1547732" y="1268760"/>
            <a:ext cx="6048536" cy="4898632"/>
            <a:chOff x="1583804" y="1413276"/>
            <a:chExt cx="6048536" cy="4898632"/>
          </a:xfrm>
        </p:grpSpPr>
        <p:pic>
          <p:nvPicPr>
            <p:cNvPr id="5122" name="Picture 2" descr="D:\optika-obrazky\projector-reflection.png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7684" y="1413276"/>
              <a:ext cx="5503610" cy="45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BlokTextu 1"/>
            <p:cNvSpPr txBox="1"/>
            <p:nvPr/>
          </p:nvSpPr>
          <p:spPr>
            <a:xfrm>
              <a:off x="6408340" y="5911798"/>
              <a:ext cx="1224000" cy="400110"/>
            </a:xfrm>
            <a:prstGeom prst="rect">
              <a:avLst/>
            </a:prstGeom>
            <a:solidFill>
              <a:srgbClr val="99FF99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sk-SK" b="0" dirty="0" smtClean="0"/>
                <a:t>zrkadlo 1</a:t>
              </a:r>
              <a:endParaRPr lang="sk-SK" b="0" dirty="0"/>
            </a:p>
          </p:txBody>
        </p:sp>
        <p:sp>
          <p:nvSpPr>
            <p:cNvPr id="12" name="BlokTextu 11"/>
            <p:cNvSpPr txBox="1"/>
            <p:nvPr/>
          </p:nvSpPr>
          <p:spPr>
            <a:xfrm>
              <a:off x="1583804" y="5909210"/>
              <a:ext cx="1224000" cy="400110"/>
            </a:xfrm>
            <a:prstGeom prst="rect">
              <a:avLst/>
            </a:prstGeom>
            <a:solidFill>
              <a:srgbClr val="DC97FF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sk-SK" b="0" dirty="0" smtClean="0"/>
                <a:t>zrkadlo 2</a:t>
              </a:r>
              <a:endParaRPr lang="sk-SK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6965821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Zaoblený obdĺžnik 33"/>
          <p:cNvSpPr/>
          <p:nvPr/>
        </p:nvSpPr>
        <p:spPr>
          <a:xfrm>
            <a:off x="252000" y="260648"/>
            <a:ext cx="8640000" cy="6363352"/>
          </a:xfrm>
          <a:prstGeom prst="roundRect">
            <a:avLst>
              <a:gd name="adj" fmla="val 5369"/>
            </a:avLst>
          </a:prstGeom>
          <a:solidFill>
            <a:schemeClr val="tx1"/>
          </a:solidFill>
          <a:ln w="57150">
            <a:solidFill>
              <a:srgbClr val="D62900"/>
            </a:solidFill>
          </a:ln>
          <a:effectLst>
            <a:outerShdw blurRad="152400" dist="1143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BlokTextu 9"/>
          <p:cNvSpPr txBox="1"/>
          <p:nvPr/>
        </p:nvSpPr>
        <p:spPr>
          <a:xfrm>
            <a:off x="288000" y="607346"/>
            <a:ext cx="8604000" cy="1669526"/>
          </a:xfrm>
          <a:prstGeom prst="rect">
            <a:avLst/>
          </a:prstGeom>
          <a:noFill/>
          <a:ln w="57150">
            <a:noFill/>
          </a:ln>
          <a:effectLst/>
        </p:spPr>
        <p:txBody>
          <a:bodyPr wrap="square" lIns="108000" tIns="0" rIns="108000" bIns="36000" rtlCol="0" anchor="t">
            <a:noAutofit/>
          </a:bodyPr>
          <a:lstStyle/>
          <a:p>
            <a:r>
              <a:rPr lang="sk-SK" sz="2600" dirty="0" smtClean="0">
                <a:latin typeface="Calibri" pitchFamily="34" charset="0"/>
              </a:rPr>
              <a:t>                                        Periskop</a:t>
            </a:r>
            <a:r>
              <a:rPr lang="sk-SK" sz="2600" dirty="0">
                <a:latin typeface="Calibri" pitchFamily="34" charset="0"/>
              </a:rPr>
              <a:t> je optické zariadenie</a:t>
            </a:r>
            <a:r>
              <a:rPr lang="sk-SK" sz="2600" dirty="0" smtClean="0">
                <a:latin typeface="Calibri" pitchFamily="34" charset="0"/>
              </a:rPr>
              <a:t>,          </a:t>
            </a:r>
          </a:p>
          <a:p>
            <a:r>
              <a:rPr lang="sk-SK" sz="2600" dirty="0">
                <a:latin typeface="Calibri" pitchFamily="34" charset="0"/>
              </a:rPr>
              <a:t> </a:t>
            </a:r>
            <a:r>
              <a:rPr lang="sk-SK" sz="2600" dirty="0" smtClean="0">
                <a:latin typeface="Calibri" pitchFamily="34" charset="0"/>
              </a:rPr>
              <a:t>                                       ktoré umožňuje posun prijímaného </a:t>
            </a:r>
          </a:p>
          <a:p>
            <a:r>
              <a:rPr lang="sk-SK" sz="2600" dirty="0">
                <a:latin typeface="Calibri" pitchFamily="34" charset="0"/>
              </a:rPr>
              <a:t> </a:t>
            </a:r>
            <a:r>
              <a:rPr lang="sk-SK" sz="2600" dirty="0" smtClean="0">
                <a:latin typeface="Calibri" pitchFamily="34" charset="0"/>
              </a:rPr>
              <a:t>   svetelného </a:t>
            </a:r>
            <a:r>
              <a:rPr lang="sk-SK" sz="2600" dirty="0">
                <a:latin typeface="Calibri" pitchFamily="34" charset="0"/>
              </a:rPr>
              <a:t>lúča. </a:t>
            </a:r>
            <a:r>
              <a:rPr lang="sk-SK" sz="2600" dirty="0" smtClean="0">
                <a:latin typeface="Calibri" pitchFamily="34" charset="0"/>
              </a:rPr>
              <a:t>Používa </a:t>
            </a:r>
            <a:r>
              <a:rPr lang="sk-SK" sz="2600" dirty="0">
                <a:latin typeface="Calibri" pitchFamily="34" charset="0"/>
              </a:rPr>
              <a:t>sa najmä v ponorkách a bojovej </a:t>
            </a:r>
            <a:endParaRPr lang="sk-SK" sz="2600" dirty="0" smtClean="0">
              <a:latin typeface="Calibri" pitchFamily="34" charset="0"/>
            </a:endParaRPr>
          </a:p>
          <a:p>
            <a:r>
              <a:rPr lang="sk-SK" sz="2600" dirty="0">
                <a:latin typeface="Calibri" pitchFamily="34" charset="0"/>
              </a:rPr>
              <a:t> </a:t>
            </a:r>
            <a:r>
              <a:rPr lang="sk-SK" sz="2600" dirty="0" smtClean="0">
                <a:latin typeface="Calibri" pitchFamily="34" charset="0"/>
              </a:rPr>
              <a:t>   technike, ale aj v mnohých ďalších odboroch.</a:t>
            </a:r>
            <a:endParaRPr lang="sk-SK" sz="2600" dirty="0">
              <a:latin typeface="Calibri" pitchFamily="34" charset="0"/>
            </a:endParaRPr>
          </a:p>
        </p:txBody>
      </p:sp>
      <p:sp>
        <p:nvSpPr>
          <p:cNvPr id="8" name="BlokTextu 7"/>
          <p:cNvSpPr txBox="1"/>
          <p:nvPr/>
        </p:nvSpPr>
        <p:spPr>
          <a:xfrm>
            <a:off x="683828" y="656756"/>
            <a:ext cx="2340000" cy="576000"/>
          </a:xfrm>
          <a:prstGeom prst="roundRect">
            <a:avLst/>
          </a:prstGeom>
          <a:solidFill>
            <a:srgbClr val="FFFF99"/>
          </a:solidFill>
          <a:ln w="57150">
            <a:solidFill>
              <a:srgbClr val="D62900"/>
            </a:solidFill>
          </a:ln>
          <a:effectLst>
            <a:outerShdw blurRad="152400" dist="1016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0" rIns="108000" bIns="0" rtlCol="0" anchor="ctr">
            <a:no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  <a:tabLst>
                <a:tab pos="0" algn="l"/>
              </a:tabLst>
              <a:defRPr/>
            </a:pPr>
            <a:r>
              <a:rPr lang="sk-SK" sz="3600" dirty="0" smtClean="0">
                <a:solidFill>
                  <a:srgbClr val="C00000"/>
                </a:solidFill>
                <a:latin typeface="Calibri" pitchFamily="34" charset="0"/>
              </a:rPr>
              <a:t>PERISKOP</a:t>
            </a:r>
            <a:endParaRPr lang="sk-SK" sz="3600" dirty="0">
              <a:solidFill>
                <a:srgbClr val="C00000"/>
              </a:solidFill>
              <a:latin typeface="Calibri" pitchFamily="34" charset="0"/>
            </a:endParaRPr>
          </a:p>
        </p:txBody>
      </p:sp>
      <p:pic>
        <p:nvPicPr>
          <p:cNvPr id="9" name="Picture 34" descr="Home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08404" y="404725"/>
            <a:ext cx="540000" cy="53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39700" dist="1270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" name="Skupina 1"/>
          <p:cNvGrpSpPr>
            <a:grpSpLocks noChangeAspect="1"/>
          </p:cNvGrpSpPr>
          <p:nvPr/>
        </p:nvGrpSpPr>
        <p:grpSpPr>
          <a:xfrm>
            <a:off x="1003199" y="2456892"/>
            <a:ext cx="7137603" cy="3780000"/>
            <a:chOff x="870626" y="2484000"/>
            <a:chExt cx="6797718" cy="3600000"/>
          </a:xfrm>
        </p:grpSpPr>
        <p:pic>
          <p:nvPicPr>
            <p:cNvPr id="1027" name="Picture 3" descr="G:\optika-obrazky\Bez názvu (2)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70626" y="2484000"/>
              <a:ext cx="4342366" cy="3600000"/>
            </a:xfrm>
            <a:prstGeom prst="rect">
              <a:avLst/>
            </a:prstGeom>
            <a:noFill/>
            <a:ln w="57150">
              <a:solidFill>
                <a:srgbClr val="D62900"/>
              </a:solidFill>
            </a:ln>
            <a:effectLst>
              <a:outerShdw blurRad="152400" dist="1143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6" name="Picture 2" descr="D:\optika-obrazky\174873_ts.jpg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3762" y="2484000"/>
              <a:ext cx="2084582" cy="3600000"/>
            </a:xfrm>
            <a:prstGeom prst="rect">
              <a:avLst/>
            </a:prstGeom>
            <a:noFill/>
            <a:ln w="57150">
              <a:solidFill>
                <a:srgbClr val="D62900"/>
              </a:solidFill>
            </a:ln>
            <a:effectLst>
              <a:outerShdw blurRad="152400" dist="1143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4338" name="Picture 2" descr="C:\Users\zdenka\Desktop\Obrázok4.png">
            <a:hlinkClick r:id="rId6" action="ppaction://hlinkfile"/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1540" y="5883673"/>
            <a:ext cx="1541463" cy="706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55415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Zaoblený obdĺžnik 33"/>
          <p:cNvSpPr/>
          <p:nvPr/>
        </p:nvSpPr>
        <p:spPr>
          <a:xfrm>
            <a:off x="252000" y="260648"/>
            <a:ext cx="8640000" cy="6363352"/>
          </a:xfrm>
          <a:prstGeom prst="roundRect">
            <a:avLst>
              <a:gd name="adj" fmla="val 5369"/>
            </a:avLst>
          </a:prstGeom>
          <a:solidFill>
            <a:schemeClr val="tx1"/>
          </a:solidFill>
          <a:ln w="57150">
            <a:solidFill>
              <a:srgbClr val="D62900"/>
            </a:solidFill>
          </a:ln>
          <a:effectLst>
            <a:outerShdw blurRad="152400" dist="1143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4175125" y="5302250"/>
            <a:ext cx="86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sz="1400">
                <a:solidFill>
                  <a:schemeClr val="tx1"/>
                </a:solidFill>
              </a:rPr>
              <a:t>zrkadlo</a:t>
            </a:r>
          </a:p>
        </p:txBody>
      </p:sp>
      <p:pic>
        <p:nvPicPr>
          <p:cNvPr id="2050" name="Picture 2" descr="C:\Users\ucitel\Desktop\Obrázok5.png">
            <a:hlinkClick r:id="rId2" action="ppaction://hlinkfile"/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708596" y="1148858"/>
            <a:ext cx="5129108" cy="5475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BlokTextu 9"/>
          <p:cNvSpPr txBox="1"/>
          <p:nvPr/>
        </p:nvSpPr>
        <p:spPr>
          <a:xfrm>
            <a:off x="3204000" y="4752000"/>
            <a:ext cx="5688152" cy="1710650"/>
          </a:xfrm>
          <a:prstGeom prst="rect">
            <a:avLst/>
          </a:prstGeom>
          <a:noFill/>
          <a:ln w="57150">
            <a:noFill/>
          </a:ln>
          <a:effectLst/>
        </p:spPr>
        <p:txBody>
          <a:bodyPr wrap="square" lIns="108000" tIns="0" rIns="108000" bIns="36000" rtlCol="0" anchor="t">
            <a:noAutofit/>
          </a:bodyPr>
          <a:lstStyle/>
          <a:p>
            <a:pPr algn="ctr"/>
            <a:r>
              <a:rPr lang="sk-SK" sz="2600" dirty="0" smtClean="0">
                <a:latin typeface="Calibri" pitchFamily="34" charset="0"/>
              </a:rPr>
              <a:t>Prvé </a:t>
            </a:r>
            <a:r>
              <a:rPr lang="sk-SK" sz="2600" dirty="0">
                <a:latin typeface="Calibri" pitchFamily="34" charset="0"/>
              </a:rPr>
              <a:t>z nich odrazí svetelný lúč </a:t>
            </a:r>
            <a:r>
              <a:rPr lang="sk-SK" sz="2600" dirty="0" smtClean="0">
                <a:latin typeface="Calibri" pitchFamily="34" charset="0"/>
              </a:rPr>
              <a:t>               kolmo k </a:t>
            </a:r>
            <a:r>
              <a:rPr lang="sk-SK" sz="2600" dirty="0">
                <a:latin typeface="Calibri" pitchFamily="34" charset="0"/>
              </a:rPr>
              <a:t>pôvodnému </a:t>
            </a:r>
            <a:r>
              <a:rPr lang="sk-SK" sz="2600" dirty="0" smtClean="0">
                <a:latin typeface="Calibri" pitchFamily="34" charset="0"/>
              </a:rPr>
              <a:t>smeru                     a </a:t>
            </a:r>
            <a:r>
              <a:rPr lang="sk-SK" sz="2600" dirty="0">
                <a:latin typeface="Calibri" pitchFamily="34" charset="0"/>
              </a:rPr>
              <a:t>druhé späť </a:t>
            </a:r>
            <a:r>
              <a:rPr lang="sk-SK" sz="2600" dirty="0" smtClean="0">
                <a:latin typeface="Calibri" pitchFamily="34" charset="0"/>
              </a:rPr>
              <a:t>do </a:t>
            </a:r>
            <a:r>
              <a:rPr lang="sk-SK" sz="2600" dirty="0">
                <a:latin typeface="Calibri" pitchFamily="34" charset="0"/>
              </a:rPr>
              <a:t>pôvodného smeru, </a:t>
            </a:r>
            <a:r>
              <a:rPr lang="sk-SK" sz="2600" dirty="0" smtClean="0">
                <a:latin typeface="Calibri" pitchFamily="34" charset="0"/>
              </a:rPr>
              <a:t>        len </a:t>
            </a:r>
            <a:r>
              <a:rPr lang="sk-SK" sz="2600" dirty="0">
                <a:latin typeface="Calibri" pitchFamily="34" charset="0"/>
              </a:rPr>
              <a:t>posunutý </a:t>
            </a:r>
            <a:r>
              <a:rPr lang="sk-SK" sz="2600" dirty="0" smtClean="0">
                <a:latin typeface="Calibri" pitchFamily="34" charset="0"/>
              </a:rPr>
              <a:t>o </a:t>
            </a:r>
            <a:r>
              <a:rPr lang="sk-SK" sz="2600" dirty="0">
                <a:latin typeface="Calibri" pitchFamily="34" charset="0"/>
              </a:rPr>
              <a:t>vzdialenosť zrkadiel. </a:t>
            </a:r>
          </a:p>
        </p:txBody>
      </p:sp>
      <p:sp>
        <p:nvSpPr>
          <p:cNvPr id="11" name="BlokTextu 10"/>
          <p:cNvSpPr txBox="1"/>
          <p:nvPr/>
        </p:nvSpPr>
        <p:spPr>
          <a:xfrm>
            <a:off x="467544" y="468000"/>
            <a:ext cx="7560272" cy="1260000"/>
          </a:xfrm>
          <a:prstGeom prst="rect">
            <a:avLst/>
          </a:prstGeom>
          <a:noFill/>
          <a:ln w="57150">
            <a:noFill/>
          </a:ln>
          <a:effectLst/>
        </p:spPr>
        <p:txBody>
          <a:bodyPr wrap="square" lIns="108000" tIns="0" rIns="108000" bIns="36000" rtlCol="0" anchor="t">
            <a:noAutofit/>
          </a:bodyPr>
          <a:lstStyle/>
          <a:p>
            <a:r>
              <a:rPr lang="sk-SK" sz="2600" dirty="0" smtClean="0">
                <a:latin typeface="Calibri" pitchFamily="34" charset="0"/>
              </a:rPr>
              <a:t>Najjednoduchší periskop </a:t>
            </a:r>
            <a:r>
              <a:rPr lang="sk-SK" sz="2600" dirty="0">
                <a:latin typeface="Calibri" pitchFamily="34" charset="0"/>
              </a:rPr>
              <a:t>je tvorený zvislým </a:t>
            </a:r>
            <a:r>
              <a:rPr lang="sk-SK" sz="2600" dirty="0" smtClean="0">
                <a:latin typeface="Calibri" pitchFamily="34" charset="0"/>
              </a:rPr>
              <a:t>tubusom s </a:t>
            </a:r>
            <a:r>
              <a:rPr lang="sk-SK" sz="2600" dirty="0">
                <a:latin typeface="Calibri" pitchFamily="34" charset="0"/>
              </a:rPr>
              <a:t>dvojicou zrkadiel naklonených pod uhlom 45</a:t>
            </a:r>
            <a:r>
              <a:rPr lang="sk-SK" sz="2600" dirty="0" smtClean="0">
                <a:latin typeface="Calibri" pitchFamily="34" charset="0"/>
              </a:rPr>
              <a:t>°.</a:t>
            </a:r>
          </a:p>
        </p:txBody>
      </p:sp>
      <p:pic>
        <p:nvPicPr>
          <p:cNvPr id="8" name="Picture 34" descr="Home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36396" y="440729"/>
            <a:ext cx="540000" cy="53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39700" dist="1270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362" name="Picture 2" descr="C:\Users\zdenka\Desktop\Obrázok4.png">
            <a:hlinkClick r:id="rId6" action="ppaction://hlinkfile"/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52220" y="3033048"/>
            <a:ext cx="1806717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060518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Zaoblený obdĺžnik 33"/>
          <p:cNvSpPr/>
          <p:nvPr/>
        </p:nvSpPr>
        <p:spPr>
          <a:xfrm>
            <a:off x="756000" y="1044000"/>
            <a:ext cx="7632000" cy="5544000"/>
          </a:xfrm>
          <a:prstGeom prst="roundRect">
            <a:avLst>
              <a:gd name="adj" fmla="val 5369"/>
            </a:avLst>
          </a:prstGeom>
          <a:solidFill>
            <a:schemeClr val="tx1"/>
          </a:solidFill>
          <a:ln w="57150">
            <a:solidFill>
              <a:srgbClr val="D62900"/>
            </a:solidFill>
          </a:ln>
          <a:effectLst>
            <a:outerShdw blurRad="152400" dist="1143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7" name="Picture 34" descr="Home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8424" y="224705"/>
            <a:ext cx="540000" cy="53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39700" dist="127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Zaoblený obdélník 23"/>
          <p:cNvSpPr/>
          <p:nvPr/>
        </p:nvSpPr>
        <p:spPr>
          <a:xfrm>
            <a:off x="2672970" y="215659"/>
            <a:ext cx="3798061" cy="585049"/>
          </a:xfrm>
          <a:prstGeom prst="roundRect">
            <a:avLst/>
          </a:prstGeom>
          <a:solidFill>
            <a:srgbClr val="FFFF66"/>
          </a:solidFill>
          <a:ln w="57150">
            <a:solidFill>
              <a:schemeClr val="tx1"/>
            </a:solidFill>
          </a:ln>
          <a:effectLst>
            <a:outerShdw blurRad="139700" dist="1143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216000" tIns="0" rIns="216000" bIns="36000" anchor="ctr">
            <a:spAutoFit/>
          </a:bodyPr>
          <a:lstStyle/>
          <a:p>
            <a:r>
              <a:rPr lang="sk-SK" sz="3200" b="1" dirty="0" smtClean="0">
                <a:ln w="6350" cmpd="sng">
                  <a:noFill/>
                  <a:prstDash val="solid"/>
                </a:ln>
                <a:solidFill>
                  <a:srgbClr val="00005C"/>
                </a:solidFill>
                <a:effectLst>
                  <a:outerShdw blurRad="88900" dist="25400" dir="3000000" algn="t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cs typeface="Arial" pitchFamily="34" charset="0"/>
              </a:rPr>
              <a:t>Neviditeľné zrkadlo</a:t>
            </a:r>
            <a:endParaRPr lang="cs-CZ" sz="3200" b="1" cap="none" spc="0" dirty="0">
              <a:ln w="6350" cmpd="sng">
                <a:noFill/>
                <a:prstDash val="solid"/>
              </a:ln>
              <a:solidFill>
                <a:srgbClr val="00005C"/>
              </a:solidFill>
              <a:effectLst>
                <a:outerShdw blurRad="88900" dist="25400" dir="3000000" algn="t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  <a:cs typeface="Arial" pitchFamily="34" charset="0"/>
            </a:endParaRPr>
          </a:p>
        </p:txBody>
      </p:sp>
      <p:pic>
        <p:nvPicPr>
          <p:cNvPr id="22530" name="Picture 2" descr="C:\Users\zdenka\Desktop\Bez názvu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6335" y="1701344"/>
            <a:ext cx="6391331" cy="4824000"/>
          </a:xfrm>
          <a:prstGeom prst="roundRect">
            <a:avLst>
              <a:gd name="adj" fmla="val 9926"/>
            </a:avLst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BlokTextu 13"/>
          <p:cNvSpPr txBox="1"/>
          <p:nvPr/>
        </p:nvSpPr>
        <p:spPr>
          <a:xfrm>
            <a:off x="1448653" y="1208365"/>
            <a:ext cx="624669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600" b="0" dirty="0" smtClean="0">
                <a:latin typeface="Calibri" pitchFamily="34" charset="0"/>
              </a:rPr>
              <a:t>Môže sviečka horieť vo vode?</a:t>
            </a:r>
            <a:endParaRPr lang="sk-SK" sz="2600" b="0" dirty="0">
              <a:latin typeface="Calibri" pitchFamily="34" charset="0"/>
            </a:endParaRPr>
          </a:p>
        </p:txBody>
      </p:sp>
      <p:pic>
        <p:nvPicPr>
          <p:cNvPr id="10" name="Picture 2" descr="C:\Users\zdenka\Desktop\Obrázok4.png">
            <a:hlinkClick r:id="rId5" action="ppaction://hlinkfile"/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51620" y="5625244"/>
            <a:ext cx="1806717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844537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Zaoblený obdĺžnik 21"/>
          <p:cNvSpPr/>
          <p:nvPr/>
        </p:nvSpPr>
        <p:spPr>
          <a:xfrm>
            <a:off x="324000" y="332656"/>
            <a:ext cx="8496000" cy="6255952"/>
          </a:xfrm>
          <a:prstGeom prst="roundRect">
            <a:avLst>
              <a:gd name="adj" fmla="val 5369"/>
            </a:avLst>
          </a:prstGeom>
          <a:solidFill>
            <a:schemeClr val="tx1"/>
          </a:solidFill>
          <a:ln w="57150">
            <a:solidFill>
              <a:srgbClr val="D62900"/>
            </a:solidFill>
          </a:ln>
          <a:effectLst>
            <a:outerShdw blurRad="152400" dist="1143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0" name="BlokTextu 29"/>
          <p:cNvSpPr txBox="1"/>
          <p:nvPr/>
        </p:nvSpPr>
        <p:spPr>
          <a:xfrm>
            <a:off x="2628000" y="476672"/>
            <a:ext cx="518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dirty="0">
                <a:latin typeface="Calibri" pitchFamily="34" charset="0"/>
              </a:rPr>
              <a:t>Ktorý z daných odrazených lúčov je nakreslený správne?</a:t>
            </a:r>
          </a:p>
        </p:txBody>
      </p:sp>
      <p:sp>
        <p:nvSpPr>
          <p:cNvPr id="19" name="TextovéPole 11"/>
          <p:cNvSpPr txBox="1"/>
          <p:nvPr/>
        </p:nvSpPr>
        <p:spPr>
          <a:xfrm>
            <a:off x="647764" y="620752"/>
            <a:ext cx="1800000" cy="576000"/>
          </a:xfrm>
          <a:prstGeom prst="roundRect">
            <a:avLst>
              <a:gd name="adj" fmla="val 34137"/>
            </a:avLst>
          </a:prstGeom>
          <a:solidFill>
            <a:srgbClr val="FDE535"/>
          </a:solidFill>
          <a:ln w="57150">
            <a:solidFill>
              <a:srgbClr val="C93209"/>
            </a:solidFill>
          </a:ln>
          <a:effectLst>
            <a:outerShdw blurRad="152400" dist="762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144000" tIns="0" rIns="144000" bIns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sk-SK" sz="2800" b="1" i="1" dirty="0" smtClean="0">
                <a:solidFill>
                  <a:srgbClr val="000066"/>
                </a:solidFill>
                <a:latin typeface="Calibri" pitchFamily="34" charset="0"/>
                <a:ea typeface="Tahoma" pitchFamily="34" charset="0"/>
                <a:cs typeface="Tahoma" pitchFamily="34" charset="0"/>
              </a:rPr>
              <a:t>ÚLOHA 2</a:t>
            </a:r>
          </a:p>
        </p:txBody>
      </p:sp>
      <p:grpSp>
        <p:nvGrpSpPr>
          <p:cNvPr id="6" name="Skupina 5"/>
          <p:cNvGrpSpPr/>
          <p:nvPr/>
        </p:nvGrpSpPr>
        <p:grpSpPr>
          <a:xfrm>
            <a:off x="837000" y="1620000"/>
            <a:ext cx="7470000" cy="4572000"/>
            <a:chOff x="756000" y="1620000"/>
            <a:chExt cx="7470000" cy="4572000"/>
          </a:xfrm>
        </p:grpSpPr>
        <p:grpSp>
          <p:nvGrpSpPr>
            <p:cNvPr id="4" name="Skupina 3"/>
            <p:cNvGrpSpPr/>
            <p:nvPr/>
          </p:nvGrpSpPr>
          <p:grpSpPr>
            <a:xfrm>
              <a:off x="4842000" y="4104000"/>
              <a:ext cx="3384000" cy="2088000"/>
              <a:chOff x="4788000" y="4104000"/>
              <a:chExt cx="3384000" cy="2088000"/>
            </a:xfrm>
          </p:grpSpPr>
          <p:pic>
            <p:nvPicPr>
              <p:cNvPr id="1029" name="Picture 5" descr="D:\optika-obrazky\dve zrkadla3.PNG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88000" y="4104000"/>
                <a:ext cx="2775714" cy="2088000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50000"/>
                    <a:lumOff val="50000"/>
                  </a:schemeClr>
                </a:solidFill>
              </a:ln>
              <a:effectLst>
                <a:outerShdw blurRad="152400" dist="1016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BlokTextu 8"/>
              <p:cNvSpPr txBox="1"/>
              <p:nvPr/>
            </p:nvSpPr>
            <p:spPr>
              <a:xfrm>
                <a:off x="7704000" y="5760000"/>
                <a:ext cx="468000" cy="432000"/>
              </a:xfrm>
              <a:prstGeom prst="rect">
                <a:avLst/>
              </a:prstGeom>
              <a:solidFill>
                <a:srgbClr val="FFFF75"/>
              </a:solidFill>
              <a:ln w="19050">
                <a:solidFill>
                  <a:schemeClr val="bg1"/>
                </a:solidFill>
              </a:ln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sk-SK" dirty="0" smtClean="0"/>
                  <a:t>D</a:t>
                </a:r>
                <a:endParaRPr lang="sk-SK" dirty="0"/>
              </a:p>
            </p:txBody>
          </p:sp>
        </p:grpSp>
        <p:grpSp>
          <p:nvGrpSpPr>
            <p:cNvPr id="3" name="Skupina 2"/>
            <p:cNvGrpSpPr/>
            <p:nvPr/>
          </p:nvGrpSpPr>
          <p:grpSpPr>
            <a:xfrm>
              <a:off x="4896025" y="1620000"/>
              <a:ext cx="3275951" cy="2088000"/>
              <a:chOff x="5004049" y="1620000"/>
              <a:chExt cx="3275951" cy="2088000"/>
            </a:xfrm>
          </p:grpSpPr>
          <p:pic>
            <p:nvPicPr>
              <p:cNvPr id="1028" name="Picture 4" descr="D:\optika-obrazky\dve zrkadla2.PNG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04049" y="1620000"/>
                <a:ext cx="2640709" cy="2088000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50000"/>
                    <a:lumOff val="50000"/>
                  </a:schemeClr>
                </a:solidFill>
              </a:ln>
              <a:effectLst>
                <a:outerShdw blurRad="152400" dist="1016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BlokTextu 9"/>
              <p:cNvSpPr txBox="1"/>
              <p:nvPr/>
            </p:nvSpPr>
            <p:spPr>
              <a:xfrm>
                <a:off x="7812000" y="3276000"/>
                <a:ext cx="468000" cy="432000"/>
              </a:xfrm>
              <a:prstGeom prst="rect">
                <a:avLst/>
              </a:prstGeom>
              <a:solidFill>
                <a:srgbClr val="FFAFFF"/>
              </a:solidFill>
              <a:ln w="19050">
                <a:solidFill>
                  <a:schemeClr val="bg1"/>
                </a:solidFill>
              </a:ln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sk-SK" dirty="0" smtClean="0"/>
                  <a:t>B</a:t>
                </a:r>
                <a:endParaRPr lang="sk-SK" dirty="0"/>
              </a:p>
            </p:txBody>
          </p:sp>
        </p:grpSp>
        <p:grpSp>
          <p:nvGrpSpPr>
            <p:cNvPr id="5" name="Skupina 4"/>
            <p:cNvGrpSpPr/>
            <p:nvPr/>
          </p:nvGrpSpPr>
          <p:grpSpPr>
            <a:xfrm>
              <a:off x="918000" y="4104000"/>
              <a:ext cx="3456000" cy="2088000"/>
              <a:chOff x="864000" y="4104000"/>
              <a:chExt cx="3456000" cy="2088000"/>
            </a:xfrm>
          </p:grpSpPr>
          <p:pic>
            <p:nvPicPr>
              <p:cNvPr id="1026" name="Picture 2" descr="D:\optika-obrazky\dve zrkadla4.PNG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4000" y="4104000"/>
                <a:ext cx="2824451" cy="2088000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50000"/>
                    <a:lumOff val="50000"/>
                  </a:schemeClr>
                </a:solidFill>
              </a:ln>
              <a:effectLst>
                <a:outerShdw blurRad="152400" dist="1016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BlokTextu 10"/>
              <p:cNvSpPr txBox="1"/>
              <p:nvPr/>
            </p:nvSpPr>
            <p:spPr>
              <a:xfrm>
                <a:off x="3852000" y="5760000"/>
                <a:ext cx="468000" cy="432000"/>
              </a:xfrm>
              <a:prstGeom prst="rect">
                <a:avLst/>
              </a:prstGeom>
              <a:solidFill>
                <a:srgbClr val="66FFFF"/>
              </a:solidFill>
              <a:ln w="19050">
                <a:solidFill>
                  <a:schemeClr val="bg1"/>
                </a:solidFill>
              </a:ln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sk-SK" dirty="0"/>
                  <a:t>C</a:t>
                </a:r>
              </a:p>
            </p:txBody>
          </p:sp>
        </p:grpSp>
        <p:grpSp>
          <p:nvGrpSpPr>
            <p:cNvPr id="2" name="Skupina 1"/>
            <p:cNvGrpSpPr/>
            <p:nvPr/>
          </p:nvGrpSpPr>
          <p:grpSpPr>
            <a:xfrm>
              <a:off x="756000" y="1620000"/>
              <a:ext cx="3780000" cy="2088000"/>
              <a:chOff x="756000" y="1620000"/>
              <a:chExt cx="3780000" cy="2088000"/>
            </a:xfrm>
          </p:grpSpPr>
          <p:pic>
            <p:nvPicPr>
              <p:cNvPr id="1027" name="Picture 3" descr="D:\optika-obrazky\dve zrkadla1.PNG"/>
              <p:cNvPicPr>
                <a:picLocks noChangeAspect="1" noChangeArrowheads="1"/>
              </p:cNvPicPr>
              <p:nvPr/>
            </p:nvPicPr>
            <p:blipFill rotWithShape="1"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756000" y="1620000"/>
                <a:ext cx="3144019" cy="2088000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50000"/>
                    <a:lumOff val="50000"/>
                  </a:schemeClr>
                </a:solidFill>
              </a:ln>
              <a:effectLst>
                <a:outerShdw blurRad="152400" dist="1016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BlokTextu 11"/>
              <p:cNvSpPr txBox="1"/>
              <p:nvPr/>
            </p:nvSpPr>
            <p:spPr>
              <a:xfrm>
                <a:off x="4068000" y="3276000"/>
                <a:ext cx="468000" cy="432000"/>
              </a:xfrm>
              <a:prstGeom prst="rect">
                <a:avLst/>
              </a:prstGeom>
              <a:solidFill>
                <a:srgbClr val="75FF75"/>
              </a:solidFill>
              <a:ln w="19050">
                <a:solidFill>
                  <a:schemeClr val="bg1"/>
                </a:solidFill>
              </a:ln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sk-SK" dirty="0" smtClean="0"/>
                  <a:t>A</a:t>
                </a:r>
                <a:endParaRPr lang="sk-SK" dirty="0"/>
              </a:p>
            </p:txBody>
          </p:sp>
        </p:grpSp>
      </p:grpSp>
      <p:pic>
        <p:nvPicPr>
          <p:cNvPr id="18" name="Picture 34" descr="Home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00392" y="476733"/>
            <a:ext cx="540000" cy="53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39700" dist="1270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6195802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Zaoblený obdĺžnik 21"/>
          <p:cNvSpPr/>
          <p:nvPr/>
        </p:nvSpPr>
        <p:spPr>
          <a:xfrm>
            <a:off x="324000" y="332656"/>
            <a:ext cx="8496000" cy="6255952"/>
          </a:xfrm>
          <a:prstGeom prst="roundRect">
            <a:avLst>
              <a:gd name="adj" fmla="val 5369"/>
            </a:avLst>
          </a:prstGeom>
          <a:solidFill>
            <a:schemeClr val="tx1"/>
          </a:solidFill>
          <a:ln w="57150">
            <a:solidFill>
              <a:srgbClr val="D62900"/>
            </a:solidFill>
          </a:ln>
          <a:effectLst>
            <a:outerShdw blurRad="152400" dist="1143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0" name="BlokTextu 29"/>
          <p:cNvSpPr txBox="1"/>
          <p:nvPr/>
        </p:nvSpPr>
        <p:spPr>
          <a:xfrm>
            <a:off x="2411760" y="476672"/>
            <a:ext cx="579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200" b="0" dirty="0" smtClean="0">
                <a:latin typeface="Calibri" pitchFamily="34" charset="0"/>
              </a:rPr>
              <a:t>Každý z lúčov sa musí odraziť pod rovnakým uhlom, pod akým dopadol na odrazovú plochu.</a:t>
            </a:r>
            <a:endParaRPr lang="sk-SK" sz="2200" b="0" dirty="0">
              <a:latin typeface="Calibri" pitchFamily="34" charset="0"/>
            </a:endParaRPr>
          </a:p>
        </p:txBody>
      </p:sp>
      <p:sp>
        <p:nvSpPr>
          <p:cNvPr id="19" name="TextovéPole 11"/>
          <p:cNvSpPr txBox="1"/>
          <p:nvPr/>
        </p:nvSpPr>
        <p:spPr>
          <a:xfrm>
            <a:off x="539552" y="548680"/>
            <a:ext cx="1800000" cy="576000"/>
          </a:xfrm>
          <a:prstGeom prst="roundRect">
            <a:avLst>
              <a:gd name="adj" fmla="val 34137"/>
            </a:avLst>
          </a:prstGeom>
          <a:solidFill>
            <a:srgbClr val="FDE535"/>
          </a:solidFill>
          <a:ln w="57150">
            <a:solidFill>
              <a:srgbClr val="C93209"/>
            </a:solidFill>
          </a:ln>
          <a:effectLst>
            <a:outerShdw blurRad="152400" dist="762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144000" tIns="0" rIns="144000" bIns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sk-SK" sz="2800" b="1" i="1" dirty="0" smtClean="0">
                <a:solidFill>
                  <a:srgbClr val="000066"/>
                </a:solidFill>
                <a:latin typeface="Calibri" pitchFamily="34" charset="0"/>
                <a:ea typeface="Tahoma" pitchFamily="34" charset="0"/>
                <a:cs typeface="Tahoma" pitchFamily="34" charset="0"/>
              </a:rPr>
              <a:t>RIEŠENIE</a:t>
            </a:r>
          </a:p>
        </p:txBody>
      </p:sp>
      <p:grpSp>
        <p:nvGrpSpPr>
          <p:cNvPr id="6" name="Skupina 5"/>
          <p:cNvGrpSpPr/>
          <p:nvPr/>
        </p:nvGrpSpPr>
        <p:grpSpPr>
          <a:xfrm>
            <a:off x="837000" y="1620000"/>
            <a:ext cx="7470000" cy="4572000"/>
            <a:chOff x="756000" y="1620000"/>
            <a:chExt cx="7470000" cy="4572000"/>
          </a:xfrm>
        </p:grpSpPr>
        <p:grpSp>
          <p:nvGrpSpPr>
            <p:cNvPr id="4" name="Skupina 3"/>
            <p:cNvGrpSpPr/>
            <p:nvPr/>
          </p:nvGrpSpPr>
          <p:grpSpPr>
            <a:xfrm>
              <a:off x="4842000" y="4104000"/>
              <a:ext cx="3384000" cy="2088000"/>
              <a:chOff x="4788000" y="4104000"/>
              <a:chExt cx="3384000" cy="2088000"/>
            </a:xfrm>
          </p:grpSpPr>
          <p:pic>
            <p:nvPicPr>
              <p:cNvPr id="1029" name="Picture 5" descr="D:\optika-obrazky\dve zrkadla3.PNG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88000" y="4104000"/>
                <a:ext cx="2775714" cy="2088000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50000"/>
                    <a:lumOff val="50000"/>
                  </a:schemeClr>
                </a:solidFill>
              </a:ln>
              <a:effectLst>
                <a:outerShdw blurRad="152400" dist="1016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BlokTextu 8"/>
              <p:cNvSpPr txBox="1"/>
              <p:nvPr/>
            </p:nvSpPr>
            <p:spPr>
              <a:xfrm>
                <a:off x="7704000" y="5760000"/>
                <a:ext cx="468000" cy="432000"/>
              </a:xfrm>
              <a:prstGeom prst="rect">
                <a:avLst/>
              </a:prstGeom>
              <a:solidFill>
                <a:srgbClr val="FFFF75"/>
              </a:solidFill>
              <a:ln w="19050">
                <a:solidFill>
                  <a:schemeClr val="bg1"/>
                </a:solidFill>
              </a:ln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sk-SK" dirty="0" smtClean="0"/>
                  <a:t>D</a:t>
                </a:r>
                <a:endParaRPr lang="sk-SK" dirty="0"/>
              </a:p>
            </p:txBody>
          </p:sp>
        </p:grpSp>
        <p:grpSp>
          <p:nvGrpSpPr>
            <p:cNvPr id="3" name="Skupina 2"/>
            <p:cNvGrpSpPr/>
            <p:nvPr/>
          </p:nvGrpSpPr>
          <p:grpSpPr>
            <a:xfrm>
              <a:off x="4896025" y="1620000"/>
              <a:ext cx="3275951" cy="2088000"/>
              <a:chOff x="5004049" y="1620000"/>
              <a:chExt cx="3275951" cy="2088000"/>
            </a:xfrm>
          </p:grpSpPr>
          <p:pic>
            <p:nvPicPr>
              <p:cNvPr id="1028" name="Picture 4" descr="D:\optika-obrazky\dve zrkadla2.PNG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04049" y="1620000"/>
                <a:ext cx="2640709" cy="2088000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50000"/>
                    <a:lumOff val="50000"/>
                  </a:schemeClr>
                </a:solidFill>
              </a:ln>
              <a:effectLst>
                <a:outerShdw blurRad="152400" dist="1016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BlokTextu 9"/>
              <p:cNvSpPr txBox="1"/>
              <p:nvPr/>
            </p:nvSpPr>
            <p:spPr>
              <a:xfrm>
                <a:off x="7812000" y="3276000"/>
                <a:ext cx="468000" cy="432000"/>
              </a:xfrm>
              <a:prstGeom prst="rect">
                <a:avLst/>
              </a:prstGeom>
              <a:solidFill>
                <a:srgbClr val="FFAFFF"/>
              </a:solidFill>
              <a:ln w="19050">
                <a:solidFill>
                  <a:schemeClr val="bg1"/>
                </a:solidFill>
              </a:ln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sk-SK" dirty="0" smtClean="0"/>
                  <a:t>B</a:t>
                </a:r>
                <a:endParaRPr lang="sk-SK" dirty="0"/>
              </a:p>
            </p:txBody>
          </p:sp>
        </p:grpSp>
        <p:grpSp>
          <p:nvGrpSpPr>
            <p:cNvPr id="5" name="Skupina 4"/>
            <p:cNvGrpSpPr/>
            <p:nvPr/>
          </p:nvGrpSpPr>
          <p:grpSpPr>
            <a:xfrm>
              <a:off x="918000" y="4104000"/>
              <a:ext cx="3456000" cy="2088000"/>
              <a:chOff x="864000" y="4104000"/>
              <a:chExt cx="3456000" cy="2088000"/>
            </a:xfrm>
          </p:grpSpPr>
          <p:pic>
            <p:nvPicPr>
              <p:cNvPr id="1026" name="Picture 2" descr="D:\optika-obrazky\dve zrkadla4.PNG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4000" y="4104000"/>
                <a:ext cx="2824451" cy="2088000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50000"/>
                    <a:lumOff val="50000"/>
                  </a:schemeClr>
                </a:solidFill>
              </a:ln>
              <a:effectLst>
                <a:outerShdw blurRad="152400" dist="1016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BlokTextu 10"/>
              <p:cNvSpPr txBox="1"/>
              <p:nvPr/>
            </p:nvSpPr>
            <p:spPr>
              <a:xfrm>
                <a:off x="3852000" y="5760000"/>
                <a:ext cx="468000" cy="432000"/>
              </a:xfrm>
              <a:prstGeom prst="rect">
                <a:avLst/>
              </a:prstGeom>
              <a:solidFill>
                <a:srgbClr val="66FFFF"/>
              </a:solidFill>
              <a:ln w="19050">
                <a:solidFill>
                  <a:schemeClr val="bg1"/>
                </a:solidFill>
              </a:ln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sk-SK" dirty="0"/>
                  <a:t>C</a:t>
                </a:r>
              </a:p>
            </p:txBody>
          </p:sp>
        </p:grpSp>
        <p:grpSp>
          <p:nvGrpSpPr>
            <p:cNvPr id="2" name="Skupina 1"/>
            <p:cNvGrpSpPr/>
            <p:nvPr/>
          </p:nvGrpSpPr>
          <p:grpSpPr>
            <a:xfrm>
              <a:off x="756000" y="1620000"/>
              <a:ext cx="3780000" cy="2088000"/>
              <a:chOff x="756000" y="1620000"/>
              <a:chExt cx="3780000" cy="2088000"/>
            </a:xfrm>
          </p:grpSpPr>
          <p:pic>
            <p:nvPicPr>
              <p:cNvPr id="1027" name="Picture 3" descr="D:\optika-obrazky\dve zrkadla1.PNG"/>
              <p:cNvPicPr>
                <a:picLocks noChangeAspect="1" noChangeArrowheads="1"/>
              </p:cNvPicPr>
              <p:nvPr/>
            </p:nvPicPr>
            <p:blipFill rotWithShape="1"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756000" y="1620000"/>
                <a:ext cx="3144019" cy="2088000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50000"/>
                    <a:lumOff val="50000"/>
                  </a:schemeClr>
                </a:solidFill>
              </a:ln>
              <a:effectLst>
                <a:outerShdw blurRad="152400" dist="1016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BlokTextu 11"/>
              <p:cNvSpPr txBox="1"/>
              <p:nvPr/>
            </p:nvSpPr>
            <p:spPr>
              <a:xfrm>
                <a:off x="4068000" y="3276000"/>
                <a:ext cx="468000" cy="432000"/>
              </a:xfrm>
              <a:prstGeom prst="rect">
                <a:avLst/>
              </a:prstGeom>
              <a:solidFill>
                <a:srgbClr val="75FF75"/>
              </a:solidFill>
              <a:ln w="19050">
                <a:solidFill>
                  <a:schemeClr val="bg1"/>
                </a:solidFill>
              </a:ln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sk-SK" dirty="0" smtClean="0"/>
                  <a:t>A</a:t>
                </a:r>
                <a:endParaRPr lang="sk-SK" dirty="0"/>
              </a:p>
            </p:txBody>
          </p:sp>
        </p:grpSp>
      </p:grpSp>
      <p:pic>
        <p:nvPicPr>
          <p:cNvPr id="18" name="Picture 34" descr="Home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00392" y="476733"/>
            <a:ext cx="540000" cy="53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39700" dist="127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BlokTextu 19"/>
          <p:cNvSpPr txBox="1"/>
          <p:nvPr/>
        </p:nvSpPr>
        <p:spPr>
          <a:xfrm>
            <a:off x="4104012" y="2685979"/>
            <a:ext cx="576000" cy="57600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sk-SK" sz="5400" dirty="0" smtClean="0">
                <a:solidFill>
                  <a:srgbClr val="C00000"/>
                </a:solidFill>
                <a:sym typeface="Wingdings"/>
              </a:rPr>
              <a:t></a:t>
            </a:r>
            <a:endParaRPr lang="sk-SK" sz="5400" dirty="0">
              <a:solidFill>
                <a:srgbClr val="C00000"/>
              </a:solidFill>
            </a:endParaRPr>
          </a:p>
        </p:txBody>
      </p:sp>
      <p:sp>
        <p:nvSpPr>
          <p:cNvPr id="21" name="BlokTextu 20"/>
          <p:cNvSpPr txBox="1"/>
          <p:nvPr/>
        </p:nvSpPr>
        <p:spPr>
          <a:xfrm>
            <a:off x="3959996" y="5148000"/>
            <a:ext cx="576000" cy="57600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sk-SK" sz="5400" dirty="0" smtClean="0">
                <a:solidFill>
                  <a:srgbClr val="C00000"/>
                </a:solidFill>
                <a:sym typeface="Wingdings"/>
              </a:rPr>
              <a:t></a:t>
            </a:r>
            <a:endParaRPr lang="sk-SK" sz="5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25885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Zaoblený obdĺžnik 21"/>
          <p:cNvSpPr/>
          <p:nvPr/>
        </p:nvSpPr>
        <p:spPr>
          <a:xfrm>
            <a:off x="324000" y="332656"/>
            <a:ext cx="8496000" cy="6255952"/>
          </a:xfrm>
          <a:prstGeom prst="roundRect">
            <a:avLst>
              <a:gd name="adj" fmla="val 5369"/>
            </a:avLst>
          </a:prstGeom>
          <a:solidFill>
            <a:schemeClr val="tx1"/>
          </a:solidFill>
          <a:ln w="57150">
            <a:solidFill>
              <a:srgbClr val="D62900"/>
            </a:solidFill>
          </a:ln>
          <a:effectLst>
            <a:outerShdw blurRad="152400" dist="1143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0" name="BlokTextu 29"/>
          <p:cNvSpPr txBox="1"/>
          <p:nvPr/>
        </p:nvSpPr>
        <p:spPr>
          <a:xfrm>
            <a:off x="4175956" y="1124744"/>
            <a:ext cx="4356000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sk-SK" sz="2400" b="0" dirty="0" smtClean="0">
                <a:latin typeface="Calibri" pitchFamily="34" charset="0"/>
              </a:rPr>
              <a:t>Muž vysoký 180 cm vidí svoju celú svoju postavu v zrkadle, ak je </a:t>
            </a:r>
          </a:p>
          <a:p>
            <a:pPr algn="ctr">
              <a:spcAft>
                <a:spcPts val="1200"/>
              </a:spcAft>
            </a:pPr>
            <a:r>
              <a:rPr lang="sk-SK" sz="2400" b="0" dirty="0" smtClean="0">
                <a:latin typeface="Calibri" pitchFamily="34" charset="0"/>
              </a:rPr>
              <a:t>aspoň ........ cm vysoké. </a:t>
            </a:r>
          </a:p>
          <a:p>
            <a:pPr algn="ctr">
              <a:spcAft>
                <a:spcPts val="600"/>
              </a:spcAft>
            </a:pPr>
            <a:r>
              <a:rPr lang="sk-SK" sz="2400" b="0" dirty="0" smtClean="0">
                <a:latin typeface="Calibri" pitchFamily="34" charset="0"/>
              </a:rPr>
              <a:t>Ak je vzdialenosť medzi chodidlami a úrovňou očí muža približne 170 cm, spodný okraj zrkadla by mal byť umiestnený</a:t>
            </a:r>
          </a:p>
          <a:p>
            <a:pPr algn="ctr">
              <a:spcAft>
                <a:spcPts val="1200"/>
              </a:spcAft>
            </a:pPr>
            <a:r>
              <a:rPr lang="sk-SK" sz="2400" b="0" dirty="0" smtClean="0">
                <a:latin typeface="Calibri" pitchFamily="34" charset="0"/>
              </a:rPr>
              <a:t>  vo výške ........ cm. </a:t>
            </a:r>
          </a:p>
          <a:p>
            <a:pPr algn="ctr">
              <a:spcAft>
                <a:spcPts val="1200"/>
              </a:spcAft>
            </a:pPr>
            <a:r>
              <a:rPr lang="sk-SK" sz="2400" b="0" dirty="0" smtClean="0">
                <a:latin typeface="Calibri" pitchFamily="34" charset="0"/>
              </a:rPr>
              <a:t>Závisí zobrazenie celej postavy     v takomto zrkadle od vzdialenosti medzi mužom a zrkadlom?</a:t>
            </a:r>
            <a:endParaRPr lang="sk-SK" sz="2400" b="0" dirty="0">
              <a:latin typeface="Calibri" pitchFamily="34" charset="0"/>
            </a:endParaRPr>
          </a:p>
        </p:txBody>
      </p:sp>
      <p:sp>
        <p:nvSpPr>
          <p:cNvPr id="19" name="TextovéPole 11"/>
          <p:cNvSpPr txBox="1"/>
          <p:nvPr/>
        </p:nvSpPr>
        <p:spPr>
          <a:xfrm>
            <a:off x="647764" y="620752"/>
            <a:ext cx="1800000" cy="576000"/>
          </a:xfrm>
          <a:prstGeom prst="roundRect">
            <a:avLst>
              <a:gd name="adj" fmla="val 34137"/>
            </a:avLst>
          </a:prstGeom>
          <a:solidFill>
            <a:srgbClr val="FDE535"/>
          </a:solidFill>
          <a:ln w="57150">
            <a:solidFill>
              <a:srgbClr val="C93209"/>
            </a:solidFill>
          </a:ln>
          <a:effectLst>
            <a:outerShdw blurRad="152400" dist="762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144000" tIns="0" rIns="144000" bIns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sk-SK" sz="2800" b="1" i="1" smtClean="0">
                <a:solidFill>
                  <a:srgbClr val="000066"/>
                </a:solidFill>
                <a:latin typeface="Calibri" pitchFamily="34" charset="0"/>
                <a:ea typeface="Tahoma" pitchFamily="34" charset="0"/>
                <a:cs typeface="Tahoma" pitchFamily="34" charset="0"/>
              </a:rPr>
              <a:t>ÚLOHA 3</a:t>
            </a:r>
            <a:endParaRPr lang="sk-SK" sz="2800" b="1" i="1" dirty="0" smtClean="0">
              <a:solidFill>
                <a:srgbClr val="000066"/>
              </a:solidFill>
              <a:latin typeface="Calibri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23" name="Skupina 22"/>
          <p:cNvGrpSpPr/>
          <p:nvPr/>
        </p:nvGrpSpPr>
        <p:grpSpPr>
          <a:xfrm>
            <a:off x="575556" y="1241685"/>
            <a:ext cx="3374682" cy="5067300"/>
            <a:chOff x="719572" y="1232557"/>
            <a:chExt cx="3374682" cy="5067300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572" y="1232557"/>
              <a:ext cx="3362325" cy="5067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Rectangle 5" descr="Široký šikmo nahor"/>
            <p:cNvSpPr>
              <a:spLocks noChangeArrowheads="1"/>
            </p:cNvSpPr>
            <p:nvPr/>
          </p:nvSpPr>
          <p:spPr bwMode="auto">
            <a:xfrm>
              <a:off x="3968254" y="1772816"/>
              <a:ext cx="126000" cy="3600000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</p:grpSp>
      <p:pic>
        <p:nvPicPr>
          <p:cNvPr id="39" name="Picture 34" descr="Home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00392" y="476733"/>
            <a:ext cx="540000" cy="53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39700" dist="1270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15314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Zaoblený obdĺžnik 21"/>
          <p:cNvSpPr/>
          <p:nvPr/>
        </p:nvSpPr>
        <p:spPr>
          <a:xfrm>
            <a:off x="324000" y="332656"/>
            <a:ext cx="8496000" cy="6255952"/>
          </a:xfrm>
          <a:prstGeom prst="roundRect">
            <a:avLst>
              <a:gd name="adj" fmla="val 5369"/>
            </a:avLst>
          </a:prstGeom>
          <a:solidFill>
            <a:schemeClr val="tx1"/>
          </a:solidFill>
          <a:ln w="57150">
            <a:solidFill>
              <a:srgbClr val="D62900"/>
            </a:solidFill>
          </a:ln>
          <a:effectLst>
            <a:outerShdw blurRad="152400" dist="1143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0" name="BlokTextu 29"/>
          <p:cNvSpPr txBox="1"/>
          <p:nvPr/>
        </p:nvSpPr>
        <p:spPr>
          <a:xfrm>
            <a:off x="4175956" y="1124744"/>
            <a:ext cx="4356000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sk-SK" sz="2400" b="0" dirty="0" smtClean="0">
                <a:latin typeface="Calibri" pitchFamily="34" charset="0"/>
              </a:rPr>
              <a:t>Muž vysoký 180 cm vidí svoju celú svoju postavu v zrkadle, ak je </a:t>
            </a:r>
          </a:p>
          <a:p>
            <a:pPr algn="ctr">
              <a:spcAft>
                <a:spcPts val="1200"/>
              </a:spcAft>
            </a:pPr>
            <a:r>
              <a:rPr lang="sk-SK" sz="2400" b="0" dirty="0" smtClean="0">
                <a:latin typeface="Calibri" pitchFamily="34" charset="0"/>
              </a:rPr>
              <a:t>aspoň ........ cm vysoké. </a:t>
            </a:r>
          </a:p>
          <a:p>
            <a:pPr algn="ctr">
              <a:spcAft>
                <a:spcPts val="600"/>
              </a:spcAft>
            </a:pPr>
            <a:r>
              <a:rPr lang="sk-SK" sz="2400" b="0" dirty="0" smtClean="0">
                <a:latin typeface="Calibri" pitchFamily="34" charset="0"/>
              </a:rPr>
              <a:t>Ak je vzdialenosť medzi chodidlami a úrovňou očí muža približne 170 cm, spodný okraj zrkadla by mal byť umiestnený</a:t>
            </a:r>
          </a:p>
          <a:p>
            <a:pPr algn="ctr">
              <a:spcAft>
                <a:spcPts val="1200"/>
              </a:spcAft>
            </a:pPr>
            <a:r>
              <a:rPr lang="sk-SK" sz="2400" b="0" dirty="0" smtClean="0">
                <a:latin typeface="Calibri" pitchFamily="34" charset="0"/>
              </a:rPr>
              <a:t>  vo výške ........ cm. </a:t>
            </a:r>
          </a:p>
          <a:p>
            <a:pPr algn="ctr">
              <a:spcAft>
                <a:spcPts val="1200"/>
              </a:spcAft>
            </a:pPr>
            <a:r>
              <a:rPr lang="sk-SK" sz="2400" b="0" dirty="0" smtClean="0">
                <a:latin typeface="Calibri" pitchFamily="34" charset="0"/>
              </a:rPr>
              <a:t>Závisí zobrazenie celej postavy     v takomto zrkadle od vzdialenosti medzi mužom a zrkadlom?</a:t>
            </a:r>
            <a:endParaRPr lang="sk-SK" sz="2400" b="0" dirty="0">
              <a:latin typeface="Calibri" pitchFamily="34" charset="0"/>
            </a:endParaRPr>
          </a:p>
        </p:txBody>
      </p:sp>
      <p:sp>
        <p:nvSpPr>
          <p:cNvPr id="19" name="TextovéPole 11"/>
          <p:cNvSpPr txBox="1"/>
          <p:nvPr/>
        </p:nvSpPr>
        <p:spPr>
          <a:xfrm>
            <a:off x="647764" y="620752"/>
            <a:ext cx="1800000" cy="576000"/>
          </a:xfrm>
          <a:prstGeom prst="roundRect">
            <a:avLst>
              <a:gd name="adj" fmla="val 34137"/>
            </a:avLst>
          </a:prstGeom>
          <a:solidFill>
            <a:srgbClr val="FDE535"/>
          </a:solidFill>
          <a:ln w="57150">
            <a:solidFill>
              <a:srgbClr val="C93209"/>
            </a:solidFill>
          </a:ln>
          <a:effectLst>
            <a:outerShdw blurRad="152400" dist="762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144000" tIns="0" rIns="144000" bIns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sk-SK" sz="2800" b="1" i="1" dirty="0" smtClean="0">
                <a:solidFill>
                  <a:srgbClr val="000066"/>
                </a:solidFill>
                <a:latin typeface="Calibri" pitchFamily="34" charset="0"/>
                <a:ea typeface="Tahoma" pitchFamily="34" charset="0"/>
                <a:cs typeface="Tahoma" pitchFamily="34" charset="0"/>
              </a:rPr>
              <a:t>RIEŠENIE</a:t>
            </a:r>
          </a:p>
        </p:txBody>
      </p:sp>
      <p:grpSp>
        <p:nvGrpSpPr>
          <p:cNvPr id="23" name="Skupina 22"/>
          <p:cNvGrpSpPr/>
          <p:nvPr/>
        </p:nvGrpSpPr>
        <p:grpSpPr>
          <a:xfrm>
            <a:off x="575556" y="1241685"/>
            <a:ext cx="3374682" cy="5067300"/>
            <a:chOff x="719572" y="1232557"/>
            <a:chExt cx="3374682" cy="5067300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572" y="1232557"/>
              <a:ext cx="3362325" cy="5067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Rectangle 5" descr="Široký šikmo nahor"/>
            <p:cNvSpPr>
              <a:spLocks noChangeArrowheads="1"/>
            </p:cNvSpPr>
            <p:nvPr/>
          </p:nvSpPr>
          <p:spPr bwMode="auto">
            <a:xfrm>
              <a:off x="3968254" y="1772816"/>
              <a:ext cx="126000" cy="2196000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cxnSp>
          <p:nvCxnSpPr>
            <p:cNvPr id="8" name="Rovná spojovacia šípka 7"/>
            <p:cNvCxnSpPr>
              <a:endCxn id="21" idx="0"/>
            </p:cNvCxnSpPr>
            <p:nvPr/>
          </p:nvCxnSpPr>
          <p:spPr bwMode="auto">
            <a:xfrm>
              <a:off x="1727684" y="1592796"/>
              <a:ext cx="2268000" cy="18002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lg"/>
            </a:ln>
            <a:effectLst/>
          </p:spPr>
        </p:cxnSp>
        <p:cxnSp>
          <p:nvCxnSpPr>
            <p:cNvPr id="24" name="Rovná spojovacia šípka 23"/>
            <p:cNvCxnSpPr/>
            <p:nvPr/>
          </p:nvCxnSpPr>
          <p:spPr bwMode="auto">
            <a:xfrm flipH="1">
              <a:off x="1835697" y="1772816"/>
              <a:ext cx="2131838" cy="18002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lg"/>
            </a:ln>
            <a:effectLst/>
          </p:spPr>
        </p:cxnSp>
        <p:cxnSp>
          <p:nvCxnSpPr>
            <p:cNvPr id="28" name="Rovná spojovacia šípka 27"/>
            <p:cNvCxnSpPr/>
            <p:nvPr/>
          </p:nvCxnSpPr>
          <p:spPr bwMode="auto">
            <a:xfrm flipV="1">
              <a:off x="2267744" y="3968816"/>
              <a:ext cx="1699791" cy="180044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lg"/>
            </a:ln>
            <a:effectLst/>
          </p:spPr>
        </p:cxnSp>
        <p:cxnSp>
          <p:nvCxnSpPr>
            <p:cNvPr id="31" name="Rovná spojovacia šípka 30"/>
            <p:cNvCxnSpPr/>
            <p:nvPr/>
          </p:nvCxnSpPr>
          <p:spPr bwMode="auto">
            <a:xfrm flipH="1" flipV="1">
              <a:off x="1835697" y="1952836"/>
              <a:ext cx="2131838" cy="201598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lg"/>
            </a:ln>
            <a:effectLst/>
          </p:spPr>
        </p:cxnSp>
      </p:grpSp>
      <p:sp>
        <p:nvSpPr>
          <p:cNvPr id="36" name="BlokTextu 35"/>
          <p:cNvSpPr txBox="1"/>
          <p:nvPr/>
        </p:nvSpPr>
        <p:spPr>
          <a:xfrm>
            <a:off x="5651636" y="1799980"/>
            <a:ext cx="75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dirty="0" smtClean="0">
                <a:solidFill>
                  <a:srgbClr val="C00000"/>
                </a:solidFill>
                <a:latin typeface="Calibri" pitchFamily="34" charset="0"/>
              </a:rPr>
              <a:t>90</a:t>
            </a:r>
            <a:endParaRPr lang="sk-SK" sz="28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7" name="BlokTextu 36"/>
          <p:cNvSpPr txBox="1"/>
          <p:nvPr/>
        </p:nvSpPr>
        <p:spPr>
          <a:xfrm>
            <a:off x="6335796" y="3861048"/>
            <a:ext cx="75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dirty="0" smtClean="0">
                <a:solidFill>
                  <a:srgbClr val="C00000"/>
                </a:solidFill>
                <a:latin typeface="Calibri" pitchFamily="34" charset="0"/>
              </a:rPr>
              <a:t>85</a:t>
            </a:r>
            <a:endParaRPr lang="sk-SK" sz="28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" name="BlokTextu 37"/>
          <p:cNvSpPr txBox="1"/>
          <p:nvPr/>
        </p:nvSpPr>
        <p:spPr>
          <a:xfrm>
            <a:off x="5508292" y="5647905"/>
            <a:ext cx="16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dirty="0" smtClean="0">
                <a:solidFill>
                  <a:srgbClr val="C00000"/>
                </a:solidFill>
                <a:latin typeface="Calibri" pitchFamily="34" charset="0"/>
              </a:rPr>
              <a:t>Nezávisí.</a:t>
            </a:r>
            <a:endParaRPr lang="sk-SK" sz="2800" dirty="0">
              <a:solidFill>
                <a:srgbClr val="C00000"/>
              </a:solidFill>
              <a:latin typeface="Calibri" pitchFamily="34" charset="0"/>
            </a:endParaRPr>
          </a:p>
        </p:txBody>
      </p:sp>
      <p:pic>
        <p:nvPicPr>
          <p:cNvPr id="39" name="Picture 34" descr="Home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00392" y="476733"/>
            <a:ext cx="540000" cy="53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39700" dist="1270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8268010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hlinkClick r:id="rId2" action="ppaction://hlinkfile"/>
          </p:cNvPr>
          <p:cNvSpPr txBox="1"/>
          <p:nvPr/>
        </p:nvSpPr>
        <p:spPr>
          <a:xfrm>
            <a:off x="395752" y="332728"/>
            <a:ext cx="1944000" cy="648000"/>
          </a:xfrm>
          <a:prstGeom prst="roundRect">
            <a:avLst/>
          </a:prstGeom>
          <a:solidFill>
            <a:srgbClr val="FFFF71"/>
          </a:solidFill>
          <a:ln w="38100">
            <a:solidFill>
              <a:srgbClr val="D62900"/>
            </a:solidFill>
          </a:ln>
          <a:effectLst>
            <a:outerShdw blurRad="152400" dist="1016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0" rIns="72000" bIns="0" rtlCol="0" anchor="ctr">
            <a:no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sk-SK" sz="3600" i="1" dirty="0" smtClean="0">
                <a:latin typeface="Calibri" pitchFamily="34" charset="0"/>
              </a:rPr>
              <a:t>ZDROJE</a:t>
            </a:r>
            <a:endParaRPr lang="sk-SK" sz="3600" i="1" dirty="0">
              <a:latin typeface="Calibri" pitchFamily="34" charset="0"/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359532" y="1325667"/>
            <a:ext cx="853294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sk-SK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Lapitková</a:t>
            </a:r>
            <a:r>
              <a:rPr lang="sk-SK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, </a:t>
            </a:r>
            <a:r>
              <a:rPr lang="sk-SK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Koubek</a:t>
            </a:r>
            <a:r>
              <a:rPr lang="sk-SK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, </a:t>
            </a:r>
            <a:r>
              <a:rPr lang="sk-SK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Morková</a:t>
            </a:r>
            <a:r>
              <a:rPr lang="sk-SK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: Fyzika pre 8. ročník ZŠ, 2012</a:t>
            </a:r>
          </a:p>
          <a:p>
            <a:pPr>
              <a:spcAft>
                <a:spcPts val="1200"/>
              </a:spcAft>
            </a:pPr>
            <a:r>
              <a:rPr lang="sk-SK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Janovič</a:t>
            </a:r>
            <a:r>
              <a:rPr lang="sk-SK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, </a:t>
            </a:r>
            <a:r>
              <a:rPr lang="sk-SK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Chalupková</a:t>
            </a:r>
            <a:r>
              <a:rPr lang="sk-SK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, </a:t>
            </a:r>
            <a:r>
              <a:rPr lang="sk-SK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Lapitková</a:t>
            </a:r>
            <a:r>
              <a:rPr lang="sk-SK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: Fyzika pre 9. ročník ZŠ, 2000</a:t>
            </a:r>
          </a:p>
          <a:p>
            <a:pPr>
              <a:spcAft>
                <a:spcPts val="1200"/>
              </a:spcAft>
            </a:pPr>
            <a:r>
              <a:rPr lang="sk-SK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Video: </a:t>
            </a:r>
            <a:r>
              <a:rPr lang="sk-SK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Langmaster</a:t>
            </a:r>
            <a:r>
              <a:rPr lang="sk-SK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- Fyzika, </a:t>
            </a:r>
            <a:r>
              <a:rPr lang="sk-SK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youtube.com</a:t>
            </a:r>
            <a:r>
              <a:rPr lang="sk-SK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</a:p>
          <a:p>
            <a:pPr>
              <a:spcAft>
                <a:spcPts val="1200"/>
              </a:spcAft>
            </a:pPr>
            <a:r>
              <a:rPr lang="sk-SK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Planéta vedomostí</a:t>
            </a:r>
          </a:p>
          <a:p>
            <a:pPr>
              <a:spcAft>
                <a:spcPts val="1200"/>
              </a:spcAft>
            </a:pPr>
            <a:r>
              <a:rPr lang="sk-SK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Obrázky: </a:t>
            </a:r>
            <a:r>
              <a:rPr lang="sk-SK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Google</a:t>
            </a:r>
            <a:endParaRPr lang="sk-SK" sz="2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167472"/>
      </p:ext>
    </p:extLst>
  </p:cSld>
  <p:clrMapOvr>
    <a:masterClrMapping/>
  </p:clrMapOvr>
  <p:transition spd="med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324000" y="216000"/>
            <a:ext cx="8496000" cy="2088000"/>
          </a:xfrm>
          <a:prstGeom prst="roundRect">
            <a:avLst>
              <a:gd name="adj" fmla="val 10423"/>
            </a:avLst>
          </a:prstGeom>
          <a:solidFill>
            <a:schemeClr val="tx1"/>
          </a:solidFill>
          <a:ln w="57150">
            <a:solidFill>
              <a:srgbClr val="D62900"/>
            </a:solidFill>
          </a:ln>
          <a:effectLst>
            <a:outerShdw blurRad="152400" dist="1016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0" rIns="108000" bIns="0" rtlCol="0" anchor="ctr">
            <a:noAutofit/>
          </a:bodyPr>
          <a:lstStyle/>
          <a:p>
            <a:pPr marL="6350" indent="-6350" algn="ctr">
              <a:spcBef>
                <a:spcPct val="50000"/>
              </a:spcBef>
              <a:defRPr/>
            </a:pPr>
            <a:r>
              <a:rPr lang="sk-SK" sz="2400" dirty="0" smtClean="0">
                <a:latin typeface="Calibri" pitchFamily="34" charset="0"/>
              </a:rPr>
              <a:t>Predmety vidíme, ak vysielajú svetlo, ktoré dopadne do nášho oka. Predmety, ktoré nevysielajú svetlo, vidíme iba vtedy, ak            do oka dopadne </a:t>
            </a:r>
            <a:r>
              <a:rPr lang="sk-SK" sz="2400" dirty="0" smtClean="0">
                <a:solidFill>
                  <a:srgbClr val="C00000"/>
                </a:solidFill>
                <a:latin typeface="Calibri" pitchFamily="34" charset="0"/>
              </a:rPr>
              <a:t>odrazené svetlo </a:t>
            </a:r>
            <a:r>
              <a:rPr lang="sk-SK" sz="2400" dirty="0" smtClean="0">
                <a:latin typeface="Calibri" pitchFamily="34" charset="0"/>
              </a:rPr>
              <a:t>z ich povrchu. Obraz predmetu v zrkadle vzniká podobne – </a:t>
            </a:r>
            <a:r>
              <a:rPr lang="sk-SK" sz="2400" dirty="0" smtClean="0">
                <a:solidFill>
                  <a:srgbClr val="C00000"/>
                </a:solidFill>
                <a:latin typeface="Calibri" pitchFamily="34" charset="0"/>
              </a:rPr>
              <a:t>svetlo</a:t>
            </a:r>
            <a:r>
              <a:rPr lang="sk-SK" sz="2400" dirty="0" smtClean="0">
                <a:latin typeface="Calibri" pitchFamily="34" charset="0"/>
              </a:rPr>
              <a:t> odrazené od predmetu sa </a:t>
            </a:r>
            <a:r>
              <a:rPr lang="sk-SK" sz="2400" dirty="0" smtClean="0">
                <a:solidFill>
                  <a:srgbClr val="C00000"/>
                </a:solidFill>
                <a:latin typeface="Calibri" pitchFamily="34" charset="0"/>
              </a:rPr>
              <a:t>odrazí od zrkadla a dopadne do oka </a:t>
            </a:r>
            <a:r>
              <a:rPr lang="sk-SK" sz="2400" dirty="0" smtClean="0">
                <a:latin typeface="Calibri" pitchFamily="34" charset="0"/>
              </a:rPr>
              <a:t>pozorovateľa.</a:t>
            </a:r>
            <a:endParaRPr lang="sk-SK" sz="2400" dirty="0">
              <a:latin typeface="Calibri" pitchFamily="34" charset="0"/>
            </a:endParaRPr>
          </a:p>
        </p:txBody>
      </p:sp>
      <p:pic>
        <p:nvPicPr>
          <p:cNvPr id="2053" name="Picture 5" descr="C:\Users\skola\Desktop\optika-obrazky\Fig05_18_189 - kópia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8405" y="2556000"/>
            <a:ext cx="7047191" cy="4032000"/>
          </a:xfrm>
          <a:prstGeom prst="roundRect">
            <a:avLst>
              <a:gd name="adj" fmla="val 8006"/>
            </a:avLst>
          </a:prstGeom>
          <a:noFill/>
          <a:ln w="57150">
            <a:solidFill>
              <a:srgbClr val="D62900"/>
            </a:solidFill>
          </a:ln>
          <a:effectLst>
            <a:outerShdw blurRad="152400" dist="1143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4" descr="Home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60432" y="6129361"/>
            <a:ext cx="540000" cy="53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39700" dist="1270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572777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aoblený obdélník 23"/>
          <p:cNvSpPr/>
          <p:nvPr/>
        </p:nvSpPr>
        <p:spPr>
          <a:xfrm>
            <a:off x="288000" y="252000"/>
            <a:ext cx="6264000" cy="550997"/>
          </a:xfrm>
          <a:prstGeom prst="roundRect">
            <a:avLst/>
          </a:prstGeom>
          <a:solidFill>
            <a:srgbClr val="FFFF66"/>
          </a:solidFill>
          <a:ln w="57150">
            <a:solidFill>
              <a:schemeClr val="tx1"/>
            </a:solidFill>
          </a:ln>
          <a:effectLst>
            <a:outerShdw blurRad="139700" dist="1143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216000" tIns="0" rIns="216000" bIns="36000" anchor="ctr">
            <a:spAutoFit/>
          </a:bodyPr>
          <a:lstStyle/>
          <a:p>
            <a:pPr algn="ctr"/>
            <a:r>
              <a:rPr lang="sk-SK" sz="3000" b="1" dirty="0" smtClean="0">
                <a:ln w="6350" cmpd="sng">
                  <a:noFill/>
                  <a:prstDash val="solid"/>
                </a:ln>
                <a:solidFill>
                  <a:srgbClr val="00005C"/>
                </a:solidFill>
                <a:latin typeface="Calibri" pitchFamily="34" charset="0"/>
                <a:cs typeface="Arial" pitchFamily="34" charset="0"/>
              </a:rPr>
              <a:t>Zobrazenie bodu v rovinnom zrkadle</a:t>
            </a:r>
            <a:endParaRPr lang="cs-CZ" sz="3000" b="1" cap="none" spc="0" dirty="0">
              <a:ln w="6350" cmpd="sng">
                <a:noFill/>
                <a:prstDash val="solid"/>
              </a:ln>
              <a:solidFill>
                <a:srgbClr val="00005C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34" name="BlokTextu 33"/>
          <p:cNvSpPr txBox="1"/>
          <p:nvPr/>
        </p:nvSpPr>
        <p:spPr>
          <a:xfrm>
            <a:off x="324000" y="1044000"/>
            <a:ext cx="8496000" cy="1620000"/>
          </a:xfrm>
          <a:prstGeom prst="roundRect">
            <a:avLst>
              <a:gd name="adj" fmla="val 10423"/>
            </a:avLst>
          </a:prstGeom>
          <a:solidFill>
            <a:schemeClr val="tx1"/>
          </a:solidFill>
          <a:ln w="57150">
            <a:solidFill>
              <a:srgbClr val="D62900"/>
            </a:solidFill>
          </a:ln>
          <a:effectLst>
            <a:outerShdw blurRad="152400" dist="1016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0" rIns="108000" bIns="0" rtlCol="0" anchor="ctr">
            <a:no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sk-SK" sz="2400" b="0" dirty="0" smtClean="0">
                <a:latin typeface="Calibri" pitchFamily="34" charset="0"/>
              </a:rPr>
              <a:t>Obraz svietiaceho alebo osvetleného bodu sa vytvára ako </a:t>
            </a:r>
            <a:r>
              <a:rPr lang="sk-SK" sz="2600" dirty="0" smtClean="0">
                <a:solidFill>
                  <a:srgbClr val="C00000"/>
                </a:solidFill>
                <a:latin typeface="Calibri" pitchFamily="34" charset="0"/>
              </a:rPr>
              <a:t>priesečník spätného predĺženia odrazených lúčov</a:t>
            </a:r>
            <a:r>
              <a:rPr lang="sk-SK" sz="2400" b="0" dirty="0" smtClean="0">
                <a:latin typeface="Calibri" pitchFamily="34" charset="0"/>
              </a:rPr>
              <a:t>.                            Takýto obraz sa môže vytvoriť iba v oku alebo v nejakej optickej sústave, nedá sa zachytiť na premietacej stene.</a:t>
            </a:r>
            <a:endParaRPr lang="sk-SK" sz="2400" b="0" dirty="0">
              <a:latin typeface="Calibri" pitchFamily="34" charset="0"/>
            </a:endParaRPr>
          </a:p>
        </p:txBody>
      </p:sp>
      <p:pic>
        <p:nvPicPr>
          <p:cNvPr id="3075" name="Picture 3" descr="C:\Users\skola\Desktop\Obrázok4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0500" y="2808000"/>
            <a:ext cx="6403000" cy="4068000"/>
          </a:xfrm>
          <a:prstGeom prst="rect">
            <a:avLst/>
          </a:prstGeom>
          <a:noFill/>
        </p:spPr>
      </p:pic>
      <p:pic>
        <p:nvPicPr>
          <p:cNvPr id="6" name="Picture 34" descr="Home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60432" y="6129361"/>
            <a:ext cx="540000" cy="53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39700" dist="1270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314" name="Picture 2" descr="C:\Users\zdenka\Desktop\Obrázok4.png">
            <a:hlinkClick r:id="rId5" action="ppaction://hlinkfile"/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8969" y="251045"/>
            <a:ext cx="1541463" cy="706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6336878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BlokTextu 33"/>
          <p:cNvSpPr txBox="1"/>
          <p:nvPr/>
        </p:nvSpPr>
        <p:spPr>
          <a:xfrm>
            <a:off x="846000" y="252000"/>
            <a:ext cx="7452000" cy="1152000"/>
          </a:xfrm>
          <a:prstGeom prst="roundRect">
            <a:avLst>
              <a:gd name="adj" fmla="val 10423"/>
            </a:avLst>
          </a:prstGeom>
          <a:solidFill>
            <a:schemeClr val="tx1"/>
          </a:solidFill>
          <a:ln w="57150">
            <a:solidFill>
              <a:srgbClr val="D62900"/>
            </a:solidFill>
          </a:ln>
          <a:effectLst>
            <a:outerShdw blurRad="152400" dist="1016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0" rIns="108000" bIns="0" rtlCol="0" anchor="ctr">
            <a:no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sk-SK" sz="2600" dirty="0" smtClean="0">
                <a:latin typeface="Calibri" pitchFamily="34" charset="0"/>
              </a:rPr>
              <a:t>Obraz bodu  P´ v rovinnom zrkadle je             </a:t>
            </a:r>
            <a:r>
              <a:rPr lang="sk-SK" sz="2600" dirty="0" smtClean="0">
                <a:solidFill>
                  <a:srgbClr val="C00000"/>
                </a:solidFill>
                <a:latin typeface="Calibri" pitchFamily="34" charset="0"/>
              </a:rPr>
              <a:t>súmerne združený </a:t>
            </a:r>
            <a:r>
              <a:rPr lang="sk-SK" sz="2600" dirty="0" smtClean="0">
                <a:latin typeface="Calibri" pitchFamily="34" charset="0"/>
              </a:rPr>
              <a:t>s bodom P podľa roviny zrkadla.</a:t>
            </a:r>
            <a:endParaRPr lang="sk-SK" sz="2600" dirty="0">
              <a:latin typeface="Calibri" pitchFamily="34" charset="0"/>
            </a:endParaRPr>
          </a:p>
        </p:txBody>
      </p:sp>
      <p:pic>
        <p:nvPicPr>
          <p:cNvPr id="3075" name="Picture 3" descr="C:\Users\skola\Desktop\Obrázok4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0452" y="1664804"/>
            <a:ext cx="7920000" cy="5031790"/>
          </a:xfrm>
          <a:prstGeom prst="rect">
            <a:avLst/>
          </a:prstGeom>
          <a:noFill/>
        </p:spPr>
      </p:pic>
      <p:cxnSp>
        <p:nvCxnSpPr>
          <p:cNvPr id="7" name="Rovná spojnica 6"/>
          <p:cNvCxnSpPr/>
          <p:nvPr/>
        </p:nvCxnSpPr>
        <p:spPr bwMode="auto">
          <a:xfrm>
            <a:off x="2354400" y="4077072"/>
            <a:ext cx="439248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pic>
        <p:nvPicPr>
          <p:cNvPr id="5" name="Picture 34" descr="Home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60432" y="6129361"/>
            <a:ext cx="540000" cy="53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39700" dist="1270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6997040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35" presetClass="emph" presetSubtype="0" repeatCount="indefinite" fill="hold" nodeType="afterEffect">
                                  <p:stCondLst>
                                    <p:cond delay="1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Zaoblený obdĺžnik 21"/>
          <p:cNvSpPr/>
          <p:nvPr/>
        </p:nvSpPr>
        <p:spPr>
          <a:xfrm>
            <a:off x="324000" y="332656"/>
            <a:ext cx="8496000" cy="6255952"/>
          </a:xfrm>
          <a:prstGeom prst="roundRect">
            <a:avLst>
              <a:gd name="adj" fmla="val 5369"/>
            </a:avLst>
          </a:prstGeom>
          <a:solidFill>
            <a:schemeClr val="tx1"/>
          </a:solidFill>
          <a:ln w="57150">
            <a:solidFill>
              <a:srgbClr val="D62900"/>
            </a:solidFill>
          </a:ln>
          <a:effectLst>
            <a:outerShdw blurRad="152400" dist="1143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0" name="BlokTextu 29"/>
          <p:cNvSpPr txBox="1"/>
          <p:nvPr/>
        </p:nvSpPr>
        <p:spPr>
          <a:xfrm>
            <a:off x="648000" y="468000"/>
            <a:ext cx="2556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 smtClean="0">
                <a:solidFill>
                  <a:srgbClr val="C00000"/>
                </a:solidFill>
                <a:latin typeface="Calibri" pitchFamily="34" charset="0"/>
              </a:rPr>
              <a:t>Narysujte si:</a:t>
            </a:r>
            <a:endParaRPr lang="sk-SK" sz="3200" dirty="0">
              <a:solidFill>
                <a:srgbClr val="C00000"/>
              </a:solidFill>
              <a:latin typeface="Calibri" pitchFamily="34" charset="0"/>
            </a:endParaRPr>
          </a:p>
        </p:txBody>
      </p:sp>
      <p:grpSp>
        <p:nvGrpSpPr>
          <p:cNvPr id="57" name="Skupina 56"/>
          <p:cNvGrpSpPr/>
          <p:nvPr/>
        </p:nvGrpSpPr>
        <p:grpSpPr>
          <a:xfrm>
            <a:off x="2232000" y="1260000"/>
            <a:ext cx="5112000" cy="4987389"/>
            <a:chOff x="2484000" y="1260000"/>
            <a:chExt cx="5112000" cy="4987389"/>
          </a:xfrm>
        </p:grpSpPr>
        <p:pic>
          <p:nvPicPr>
            <p:cNvPr id="4101" name="Picture 5" descr="C:\Users\skola\Desktop\Obrázok5.png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4000" y="1260000"/>
              <a:ext cx="3708000" cy="4987389"/>
            </a:xfrm>
            <a:prstGeom prst="rect">
              <a:avLst/>
            </a:prstGeom>
            <a:noFill/>
          </p:spPr>
        </p:pic>
        <p:sp>
          <p:nvSpPr>
            <p:cNvPr id="55" name="BlokTextu 54"/>
            <p:cNvSpPr txBox="1"/>
            <p:nvPr/>
          </p:nvSpPr>
          <p:spPr>
            <a:xfrm>
              <a:off x="2484000" y="3096000"/>
              <a:ext cx="4680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4000" b="0" dirty="0" smtClean="0">
                  <a:latin typeface="Calibri" pitchFamily="34" charset="0"/>
                </a:rPr>
                <a:t>P</a:t>
              </a:r>
              <a:endParaRPr lang="sk-SK" sz="4000" b="0" dirty="0">
                <a:latin typeface="Calibri" pitchFamily="34" charset="0"/>
              </a:endParaRPr>
            </a:p>
          </p:txBody>
        </p:sp>
        <p:sp>
          <p:nvSpPr>
            <p:cNvPr id="56" name="BlokTextu 55"/>
            <p:cNvSpPr txBox="1"/>
            <p:nvPr/>
          </p:nvSpPr>
          <p:spPr>
            <a:xfrm>
              <a:off x="6840000" y="3096000"/>
              <a:ext cx="75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4000" b="0" dirty="0" smtClean="0">
                  <a:latin typeface="Calibri" pitchFamily="34" charset="0"/>
                </a:rPr>
                <a:t>P´</a:t>
              </a:r>
              <a:endParaRPr lang="sk-SK" sz="4000" b="0" dirty="0">
                <a:latin typeface="Calibri" pitchFamily="34" charset="0"/>
              </a:endParaRPr>
            </a:p>
          </p:txBody>
        </p:sp>
      </p:grpSp>
      <p:pic>
        <p:nvPicPr>
          <p:cNvPr id="8" name="Picture 34" descr="Home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00392" y="5841268"/>
            <a:ext cx="540000" cy="53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39700" dist="1270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9724908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aoblený obdélník 23"/>
          <p:cNvSpPr/>
          <p:nvPr/>
        </p:nvSpPr>
        <p:spPr>
          <a:xfrm>
            <a:off x="1062000" y="252000"/>
            <a:ext cx="7020000" cy="550997"/>
          </a:xfrm>
          <a:prstGeom prst="roundRect">
            <a:avLst/>
          </a:prstGeom>
          <a:solidFill>
            <a:srgbClr val="FFFF66"/>
          </a:solidFill>
          <a:ln w="57150">
            <a:solidFill>
              <a:schemeClr val="tx1"/>
            </a:solidFill>
          </a:ln>
          <a:effectLst>
            <a:outerShdw blurRad="139700" dist="1143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216000" tIns="0" rIns="216000" bIns="36000" anchor="ctr">
            <a:spAutoFit/>
          </a:bodyPr>
          <a:lstStyle/>
          <a:p>
            <a:pPr algn="ctr"/>
            <a:r>
              <a:rPr lang="sk-SK" sz="3000" b="1" dirty="0" smtClean="0">
                <a:ln w="6350" cmpd="sng">
                  <a:noFill/>
                  <a:prstDash val="solid"/>
                </a:ln>
                <a:solidFill>
                  <a:srgbClr val="00005C"/>
                </a:solidFill>
                <a:latin typeface="Calibri" pitchFamily="34" charset="0"/>
                <a:cs typeface="Arial" pitchFamily="34" charset="0"/>
              </a:rPr>
              <a:t>Zobrazenie predmetu v rovinnom zrkadle</a:t>
            </a:r>
            <a:endParaRPr lang="cs-CZ" sz="3000" b="1" cap="none" spc="0" dirty="0">
              <a:ln w="6350" cmpd="sng">
                <a:noFill/>
                <a:prstDash val="solid"/>
              </a:ln>
              <a:solidFill>
                <a:srgbClr val="00005C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13" name="BlokTextu 12"/>
          <p:cNvSpPr txBox="1"/>
          <p:nvPr/>
        </p:nvSpPr>
        <p:spPr>
          <a:xfrm>
            <a:off x="648000" y="1044000"/>
            <a:ext cx="7848000" cy="900000"/>
          </a:xfrm>
          <a:prstGeom prst="roundRect">
            <a:avLst>
              <a:gd name="adj" fmla="val 10423"/>
            </a:avLst>
          </a:prstGeom>
          <a:solidFill>
            <a:schemeClr val="tx1"/>
          </a:solidFill>
          <a:ln w="57150">
            <a:solidFill>
              <a:srgbClr val="D62900"/>
            </a:solidFill>
          </a:ln>
          <a:effectLst>
            <a:outerShdw blurRad="152400" dist="1016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0" rIns="108000" bIns="36000" rtlCol="0" anchor="ctr">
            <a:no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  <a:tabLst>
                <a:tab pos="0" algn="l"/>
              </a:tabLst>
              <a:defRPr/>
            </a:pPr>
            <a:r>
              <a:rPr lang="sk-SK" sz="2400" b="0" dirty="0" smtClean="0">
                <a:latin typeface="Calibri" pitchFamily="34" charset="0"/>
              </a:rPr>
              <a:t>Z priestoru „za zrkadlom“ vchádza do oka vnem obrazu, akoby jeho zdrojom bol predmet „za zrkadlom“.</a:t>
            </a:r>
            <a:endParaRPr lang="sk-SK" sz="2400" b="0" dirty="0">
              <a:latin typeface="Calibri" pitchFamily="34" charset="0"/>
            </a:endParaRPr>
          </a:p>
        </p:txBody>
      </p:sp>
      <p:pic>
        <p:nvPicPr>
          <p:cNvPr id="5123" name="Picture 3" descr="C:\Users\skola\Desktop\Obrázok2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17580" y="2196000"/>
            <a:ext cx="6308841" cy="4392000"/>
          </a:xfrm>
          <a:prstGeom prst="roundRect">
            <a:avLst>
              <a:gd name="adj" fmla="val 7345"/>
            </a:avLst>
          </a:prstGeom>
          <a:noFill/>
          <a:ln w="57150">
            <a:solidFill>
              <a:srgbClr val="D62900"/>
            </a:solidFill>
          </a:ln>
          <a:effectLst>
            <a:outerShdw blurRad="152400" dist="1143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34" descr="Home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60432" y="6129361"/>
            <a:ext cx="540000" cy="53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39700" dist="1270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8093071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Zaoblený obdĺžnik 33"/>
          <p:cNvSpPr/>
          <p:nvPr/>
        </p:nvSpPr>
        <p:spPr>
          <a:xfrm>
            <a:off x="324000" y="1044000"/>
            <a:ext cx="8496000" cy="5652000"/>
          </a:xfrm>
          <a:prstGeom prst="roundRect">
            <a:avLst>
              <a:gd name="adj" fmla="val 5369"/>
            </a:avLst>
          </a:prstGeom>
          <a:solidFill>
            <a:schemeClr val="tx1"/>
          </a:solidFill>
          <a:ln w="57150">
            <a:solidFill>
              <a:srgbClr val="D62900"/>
            </a:solidFill>
          </a:ln>
          <a:effectLst>
            <a:outerShdw blurRad="152400" dist="1143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Zaoblený obdélník 23"/>
          <p:cNvSpPr/>
          <p:nvPr/>
        </p:nvSpPr>
        <p:spPr>
          <a:xfrm>
            <a:off x="1062000" y="252000"/>
            <a:ext cx="7020000" cy="550997"/>
          </a:xfrm>
          <a:prstGeom prst="roundRect">
            <a:avLst/>
          </a:prstGeom>
          <a:solidFill>
            <a:srgbClr val="FFFF66"/>
          </a:solidFill>
          <a:ln w="57150">
            <a:solidFill>
              <a:schemeClr val="tx1"/>
            </a:solidFill>
          </a:ln>
          <a:effectLst>
            <a:outerShdw blurRad="139700" dist="1143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216000" tIns="0" rIns="216000" bIns="36000" anchor="ctr">
            <a:spAutoFit/>
          </a:bodyPr>
          <a:lstStyle/>
          <a:p>
            <a:pPr algn="ctr"/>
            <a:r>
              <a:rPr lang="sk-SK" sz="3000" b="1" dirty="0" smtClean="0">
                <a:ln w="6350" cmpd="sng">
                  <a:noFill/>
                  <a:prstDash val="solid"/>
                </a:ln>
                <a:solidFill>
                  <a:srgbClr val="00005C"/>
                </a:solidFill>
                <a:latin typeface="Calibri" pitchFamily="34" charset="0"/>
                <a:cs typeface="Arial" pitchFamily="34" charset="0"/>
              </a:rPr>
              <a:t>Zobrazenie predmetu v rovinnom zrkadle</a:t>
            </a:r>
            <a:endParaRPr lang="cs-CZ" sz="3000" b="1" cap="none" spc="0" dirty="0">
              <a:ln w="6350" cmpd="sng">
                <a:noFill/>
                <a:prstDash val="solid"/>
              </a:ln>
              <a:solidFill>
                <a:srgbClr val="00005C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13" name="BlokTextu 12"/>
          <p:cNvSpPr txBox="1"/>
          <p:nvPr/>
        </p:nvSpPr>
        <p:spPr>
          <a:xfrm>
            <a:off x="1422000" y="5868000"/>
            <a:ext cx="6300000" cy="576000"/>
          </a:xfrm>
          <a:prstGeom prst="roundRect">
            <a:avLst>
              <a:gd name="adj" fmla="val 10423"/>
            </a:avLst>
          </a:prstGeom>
          <a:noFill/>
          <a:ln w="57150">
            <a:noFill/>
          </a:ln>
          <a:effectLst/>
        </p:spPr>
        <p:txBody>
          <a:bodyPr wrap="square" lIns="108000" tIns="0" rIns="108000" bIns="36000" rtlCol="0" anchor="ctr">
            <a:no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  <a:tabLst>
                <a:tab pos="0" algn="l"/>
              </a:tabLst>
              <a:defRPr/>
            </a:pPr>
            <a:r>
              <a:rPr lang="sk-SK" sz="2400" dirty="0" smtClean="0">
                <a:latin typeface="Calibri" pitchFamily="34" charset="0"/>
              </a:rPr>
              <a:t>Všetky body sa zobrazia ako súmerne združené podľa roviny zrkadla.</a:t>
            </a:r>
            <a:endParaRPr lang="sk-SK" sz="2400" dirty="0">
              <a:latin typeface="Calibri" pitchFamily="34" charset="0"/>
            </a:endParaRPr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4175125" y="5302250"/>
            <a:ext cx="86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sz="1400">
                <a:solidFill>
                  <a:schemeClr val="tx1"/>
                </a:solidFill>
              </a:rPr>
              <a:t>zrkadlo</a:t>
            </a:r>
          </a:p>
        </p:txBody>
      </p:sp>
      <p:pic>
        <p:nvPicPr>
          <p:cNvPr id="6146" name="Picture 2" descr="C:\Users\skola\Desktop\Obrázok7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683" b="6760"/>
          <a:stretch>
            <a:fillRect/>
          </a:stretch>
        </p:blipFill>
        <p:spPr bwMode="auto">
          <a:xfrm>
            <a:off x="1358058" y="1584000"/>
            <a:ext cx="6427884" cy="3924000"/>
          </a:xfrm>
          <a:prstGeom prst="rect">
            <a:avLst/>
          </a:prstGeom>
          <a:noFill/>
        </p:spPr>
      </p:pic>
      <p:pic>
        <p:nvPicPr>
          <p:cNvPr id="7" name="Picture 34" descr="Home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8424" y="224705"/>
            <a:ext cx="540000" cy="53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39700" dist="1270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1487378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Zaoblený obdĺžnik 21"/>
          <p:cNvSpPr/>
          <p:nvPr/>
        </p:nvSpPr>
        <p:spPr>
          <a:xfrm>
            <a:off x="324000" y="332656"/>
            <a:ext cx="8496000" cy="6255952"/>
          </a:xfrm>
          <a:prstGeom prst="roundRect">
            <a:avLst>
              <a:gd name="adj" fmla="val 5369"/>
            </a:avLst>
          </a:prstGeom>
          <a:solidFill>
            <a:schemeClr val="tx1"/>
          </a:solidFill>
          <a:ln w="57150">
            <a:solidFill>
              <a:srgbClr val="D62900"/>
            </a:solidFill>
          </a:ln>
          <a:effectLst>
            <a:outerShdw blurRad="152400" dist="1143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0" name="BlokTextu 29"/>
          <p:cNvSpPr txBox="1"/>
          <p:nvPr/>
        </p:nvSpPr>
        <p:spPr>
          <a:xfrm>
            <a:off x="648000" y="504000"/>
            <a:ext cx="2556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 smtClean="0">
                <a:solidFill>
                  <a:srgbClr val="C00000"/>
                </a:solidFill>
                <a:latin typeface="Calibri" pitchFamily="34" charset="0"/>
              </a:rPr>
              <a:t>Narysujte si:</a:t>
            </a:r>
            <a:endParaRPr lang="sk-SK" sz="3200" dirty="0">
              <a:solidFill>
                <a:srgbClr val="C00000"/>
              </a:solidFill>
              <a:latin typeface="Calibri" pitchFamily="34" charset="0"/>
            </a:endParaRPr>
          </a:p>
        </p:txBody>
      </p:sp>
      <p:pic>
        <p:nvPicPr>
          <p:cNvPr id="7171" name="Picture 3" descr="C:\Users\skola\Desktop\Obrázok8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1601" y="1296000"/>
            <a:ext cx="7200799" cy="4630327"/>
          </a:xfrm>
          <a:prstGeom prst="rect">
            <a:avLst/>
          </a:prstGeom>
          <a:noFill/>
        </p:spPr>
      </p:pic>
      <p:pic>
        <p:nvPicPr>
          <p:cNvPr id="5" name="Picture 34" descr="Home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00392" y="512737"/>
            <a:ext cx="540000" cy="53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39700" dist="1270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4663836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bežná dráha">
  <a:themeElements>
    <a:clrScheme name="Obežná dráha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Obežná dráh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k-SK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k-SK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bežná dráha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ežná dráha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ežná dráha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ežná dráha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ežná dráha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ežná dráha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ežná dráha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ežná dráha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ežná dráha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17228</TotalTime>
  <Words>738</Words>
  <Application>Microsoft Office PowerPoint</Application>
  <PresentationFormat>Prezentácia na obrazovke (4:3)</PresentationFormat>
  <Paragraphs>99</Paragraphs>
  <Slides>28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28</vt:i4>
      </vt:variant>
    </vt:vector>
  </HeadingPairs>
  <TitlesOfParts>
    <vt:vector size="34" baseType="lpstr">
      <vt:lpstr>Arial</vt:lpstr>
      <vt:lpstr>Calibri</vt:lpstr>
      <vt:lpstr>Impact</vt:lpstr>
      <vt:lpstr>Tahoma</vt:lpstr>
      <vt:lpstr>Wingdings</vt:lpstr>
      <vt:lpstr>Obežná dráha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základná škola</dc:creator>
  <cp:lastModifiedBy>Dušan Andraško</cp:lastModifiedBy>
  <cp:revision>1217</cp:revision>
  <dcterms:created xsi:type="dcterms:W3CDTF">2005-06-04T13:18:18Z</dcterms:created>
  <dcterms:modified xsi:type="dcterms:W3CDTF">2020-11-10T11:16:43Z</dcterms:modified>
</cp:coreProperties>
</file>