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3" r:id="rId4"/>
    <p:sldId id="267" r:id="rId5"/>
    <p:sldId id="265" r:id="rId6"/>
    <p:sldId id="266" r:id="rId7"/>
    <p:sldId id="262" r:id="rId8"/>
    <p:sldId id="261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51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Nadpis, obrázok ClipArt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jektu ClipArt 2"/>
          <p:cNvSpPr>
            <a:spLocks noGrp="1"/>
          </p:cNvSpPr>
          <p:nvPr>
            <p:ph type="clip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5E9DA-03AC-4DC7-90BF-00C0ED462706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32263017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4400" dirty="0" smtClean="0"/>
              <a:t>Guľové zrkadlá</a:t>
            </a:r>
          </a:p>
          <a:p>
            <a:endParaRPr lang="sk-SK" sz="44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Poznáte ich?</a:t>
            </a:r>
            <a:endParaRPr lang="sk-SK" b="1" dirty="0"/>
          </a:p>
        </p:txBody>
      </p:sp>
      <p:pic>
        <p:nvPicPr>
          <p:cNvPr id="10" name="Zástupný symbol obsahu 9" descr="_vyrp11_554pridavne-zrkadlo.jpg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48680"/>
            <a:ext cx="2088232" cy="1566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Obrázok 7" descr="zrkadlo3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4088" y="4174899"/>
            <a:ext cx="2808312" cy="26831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Obrázok 10" descr="640x503-50z363neon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128" y="332656"/>
            <a:ext cx="2687960" cy="2112569"/>
          </a:xfrm>
          <a:prstGeom prst="rect">
            <a:avLst/>
          </a:prstGeom>
        </p:spPr>
      </p:pic>
      <p:pic>
        <p:nvPicPr>
          <p:cNvPr id="12" name="Obrázok 11" descr="1041_0_t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2420888"/>
            <a:ext cx="2286000" cy="2286000"/>
          </a:xfrm>
          <a:prstGeom prst="rect">
            <a:avLst/>
          </a:prstGeom>
        </p:spPr>
      </p:pic>
      <p:pic>
        <p:nvPicPr>
          <p:cNvPr id="9" name="Obrázok 8" descr="5545634527280389353090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7824" y="1988840"/>
            <a:ext cx="2160240" cy="2113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Obrázok 12" descr="stirnpsiegel_ziegler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4088" y="2204864"/>
            <a:ext cx="2097782" cy="2042577"/>
          </a:xfrm>
          <a:prstGeom prst="rect">
            <a:avLst/>
          </a:prstGeom>
        </p:spPr>
      </p:pic>
      <p:sp>
        <p:nvSpPr>
          <p:cNvPr id="14" name="BlokTextu 13"/>
          <p:cNvSpPr txBox="1"/>
          <p:nvPr/>
        </p:nvSpPr>
        <p:spPr>
          <a:xfrm>
            <a:off x="323528" y="522920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Sú to guľové zrkadlá.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88640"/>
            <a:ext cx="6013350" cy="10112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sk-SK" altLang="sk-SK" sz="2700" b="1" dirty="0"/>
              <a:t>Guľové (sférické) zrkadlo</a:t>
            </a:r>
            <a:endParaRPr lang="cs-CZ" altLang="sk-SK" sz="2700" b="1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65791" y="1772816"/>
            <a:ext cx="47640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altLang="sk-SK" sz="2800" b="1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je časťou guľovej plochy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400" u="sng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Základné pojmy:</a:t>
            </a:r>
          </a:p>
          <a:p>
            <a:pPr eaLnBrk="1" hangingPunct="1">
              <a:lnSpc>
                <a:spcPct val="90000"/>
              </a:lnSpc>
            </a:pPr>
            <a:r>
              <a:rPr lang="sk-SK" altLang="sk-SK" sz="2400" dirty="0" smtClean="0">
                <a:latin typeface="Times New Roman" panose="02020603050405020304" pitchFamily="18" charset="0"/>
              </a:rPr>
              <a:t>stred guľovej plochy S –</a:t>
            </a:r>
            <a:r>
              <a:rPr lang="sk-SK" altLang="sk-SK" sz="24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sk-SK" altLang="sk-SK" sz="24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stred krivosti zrkadla S</a:t>
            </a:r>
          </a:p>
          <a:p>
            <a:pPr eaLnBrk="1" hangingPunct="1">
              <a:lnSpc>
                <a:spcPct val="90000"/>
              </a:lnSpc>
            </a:pPr>
            <a:r>
              <a:rPr lang="sk-SK" altLang="sk-SK" sz="2400" dirty="0" smtClean="0">
                <a:latin typeface="Times New Roman" panose="02020603050405020304" pitchFamily="18" charset="0"/>
              </a:rPr>
              <a:t>polomer guľovej plochy r – </a:t>
            </a:r>
            <a:r>
              <a:rPr lang="sk-SK" altLang="sk-SK" sz="24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polomer krivosti r</a:t>
            </a:r>
          </a:p>
          <a:p>
            <a:pPr eaLnBrk="1" hangingPunct="1">
              <a:lnSpc>
                <a:spcPct val="90000"/>
              </a:lnSpc>
            </a:pPr>
            <a:r>
              <a:rPr lang="sk-SK" altLang="sk-SK" sz="2400" dirty="0" smtClean="0">
                <a:latin typeface="Times New Roman" panose="02020603050405020304" pitchFamily="18" charset="0"/>
              </a:rPr>
              <a:t>stred zrkadliacej plochy V – </a:t>
            </a:r>
            <a:r>
              <a:rPr lang="sk-SK" altLang="sk-SK" sz="24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vrchol zrkadla V</a:t>
            </a:r>
          </a:p>
          <a:p>
            <a:pPr eaLnBrk="1" hangingPunct="1">
              <a:lnSpc>
                <a:spcPct val="90000"/>
              </a:lnSpc>
            </a:pPr>
            <a:r>
              <a:rPr lang="sk-SK" altLang="sk-SK" sz="2400" dirty="0" smtClean="0">
                <a:latin typeface="Times New Roman" panose="02020603050405020304" pitchFamily="18" charset="0"/>
              </a:rPr>
              <a:t>priamka, na ktorej leží V a S</a:t>
            </a:r>
            <a:r>
              <a:rPr lang="sk-SK" altLang="sk-SK" sz="24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 – </a:t>
            </a:r>
            <a:r>
              <a:rPr lang="sk-SK" altLang="sk-SK" sz="24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optická os zrkadla o</a:t>
            </a:r>
            <a:endParaRPr lang="cs-CZ" altLang="sk-SK" sz="2400" dirty="0" smtClean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7109" name="Object 5"/>
          <p:cNvGraphicFramePr>
            <a:graphicFrameLocks noGrp="1" noChangeAspect="1"/>
          </p:cNvGraphicFramePr>
          <p:nvPr>
            <p:ph type="clipArt" sz="half" idx="1"/>
          </p:nvPr>
        </p:nvGraphicFramePr>
        <p:xfrm>
          <a:off x="280988" y="2590800"/>
          <a:ext cx="3552825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Fotografie" r:id="rId3" imgW="5266667" imgH="3704762" progId="MSPhotoEd.3">
                  <p:embed/>
                </p:oleObj>
              </mc:Choice>
              <mc:Fallback>
                <p:oleObj name="Fotografie" r:id="rId3" imgW="5266667" imgH="3704762" progId="MSPhotoEd.3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836" r="6836"/>
                      <a:stretch>
                        <a:fillRect/>
                      </a:stretch>
                    </p:blipFill>
                    <p:spPr bwMode="auto">
                      <a:xfrm>
                        <a:off x="280988" y="2590800"/>
                        <a:ext cx="3552825" cy="289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331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8" grpId="0" build="p" autoUpdateAnimBg="0" advAuto="2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sk-SK" altLang="sk-SK" sz="4800" smtClean="0">
                <a:latin typeface="Times New Roman" panose="02020603050405020304" pitchFamily="18" charset="0"/>
              </a:rPr>
              <a:t>Guľové zrkadlá delíme na:</a:t>
            </a:r>
            <a:endParaRPr lang="cs-CZ" altLang="sk-SK" sz="4800" smtClean="0">
              <a:latin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k-SK" altLang="sk-SK" sz="540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sk-SK" altLang="sk-SK" sz="5400" smtClean="0">
                <a:latin typeface="Times New Roman" panose="02020603050405020304" pitchFamily="18" charset="0"/>
              </a:rPr>
              <a:t>duté (konkávne)</a:t>
            </a:r>
          </a:p>
          <a:p>
            <a:pPr eaLnBrk="1" hangingPunct="1"/>
            <a:r>
              <a:rPr lang="sk-SK" altLang="sk-SK" sz="5400" smtClean="0">
                <a:latin typeface="Times New Roman" panose="02020603050405020304" pitchFamily="18" charset="0"/>
              </a:rPr>
              <a:t>vypuklé (konvexné)</a:t>
            </a:r>
          </a:p>
          <a:p>
            <a:pPr eaLnBrk="1" hangingPunct="1"/>
            <a:endParaRPr lang="cs-CZ" altLang="sk-SK" sz="5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6671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build="p" autoUpdateAnimBg="0" advAuto="10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guľové zrkadlá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528" y="2420888"/>
            <a:ext cx="4104456" cy="2736304"/>
          </a:xfrm>
          <a:prstGeom prst="rect">
            <a:avLst/>
          </a:prstGeom>
        </p:spPr>
      </p:pic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7544" y="35061"/>
            <a:ext cx="5149254" cy="1143000"/>
          </a:xfrm>
        </p:spPr>
        <p:txBody>
          <a:bodyPr/>
          <a:lstStyle/>
          <a:p>
            <a:pPr eaLnBrk="1" hangingPunct="1"/>
            <a:r>
              <a:rPr lang="sk-SK" altLang="sk-SK" dirty="0" smtClean="0">
                <a:latin typeface="Times New Roman" panose="02020603050405020304" pitchFamily="18" charset="0"/>
              </a:rPr>
              <a:t>Duté (konkávne) zrkadlo</a:t>
            </a:r>
            <a:endParaRPr lang="cs-CZ" altLang="sk-SK" dirty="0" smtClean="0">
              <a:latin typeface="Times New Roman" panose="02020603050405020304" pitchFamily="18" charset="0"/>
            </a:endParaRPr>
          </a:p>
        </p:txBody>
      </p:sp>
      <p:sp>
        <p:nvSpPr>
          <p:cNvPr id="3482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828800"/>
            <a:ext cx="4648200" cy="4768552"/>
          </a:xfrm>
        </p:spPr>
        <p:txBody>
          <a:bodyPr>
            <a:normAutofit/>
          </a:bodyPr>
          <a:lstStyle/>
          <a:p>
            <a:pPr eaLnBrk="1" hangingPunct="1"/>
            <a:r>
              <a:rPr lang="sk-SK" altLang="sk-SK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odráža svetlo z vnútornej strany guľovej plochy</a:t>
            </a:r>
          </a:p>
          <a:p>
            <a:pPr eaLnBrk="1" hangingPunct="1"/>
            <a:r>
              <a:rPr lang="sk-SK" altLang="sk-SK" dirty="0" smtClean="0">
                <a:latin typeface="Times New Roman" panose="02020603050405020304" pitchFamily="18" charset="0"/>
              </a:rPr>
              <a:t>pre dopadajúce lúče platí </a:t>
            </a:r>
            <a:r>
              <a:rPr lang="sk-SK" altLang="sk-SK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zákon odrazu</a:t>
            </a:r>
          </a:p>
          <a:p>
            <a:pPr eaLnBrk="1" hangingPunct="1"/>
            <a:r>
              <a:rPr lang="sk-SK" alt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Dôležité body S, V, F ležia pred zrkadlom (</a:t>
            </a:r>
            <a:r>
              <a:rPr lang="sk-SK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– ohnisko)</a:t>
            </a:r>
          </a:p>
          <a:p>
            <a:r>
              <a:rPr lang="sk-SK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Dôležité úsečky:</a:t>
            </a:r>
          </a:p>
          <a:p>
            <a:pPr lvl="1"/>
            <a:r>
              <a:rPr lang="sk-S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– optická os</a:t>
            </a:r>
          </a:p>
          <a:p>
            <a:pPr lvl="1"/>
            <a:r>
              <a:rPr lang="sk-S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– polomer krivosti </a:t>
            </a:r>
            <a:r>
              <a:rPr lang="sk-SK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zrkadla</a:t>
            </a:r>
          </a:p>
          <a:p>
            <a:pPr lvl="1"/>
            <a:r>
              <a:rPr lang="sk-SK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– ohnisková vzdialenosť</a:t>
            </a:r>
            <a:endParaRPr lang="sk-SK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000" dirty="0"/>
          </a:p>
          <a:p>
            <a:pPr eaLnBrk="1" hangingPunct="1"/>
            <a:endParaRPr lang="sk-SK" altLang="sk-SK" dirty="0" smtClean="0">
              <a:latin typeface="Times New Roman" panose="02020603050405020304" pitchFamily="18" charset="0"/>
            </a:endParaRPr>
          </a:p>
        </p:txBody>
      </p:sp>
      <p:sp>
        <p:nvSpPr>
          <p:cNvPr id="7172" name="Rectangle 1032"/>
          <p:cNvSpPr>
            <a:spLocks noChangeArrowheads="1"/>
          </p:cNvSpPr>
          <p:nvPr/>
        </p:nvSpPr>
        <p:spPr bwMode="auto">
          <a:xfrm>
            <a:off x="2195513" y="771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1412690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20" grpId="0" build="p" autoUpdateAnimBg="0" advAuto="1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guľové zrkadlá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520" y="2492896"/>
            <a:ext cx="3672408" cy="2648374"/>
          </a:xfrm>
          <a:prstGeom prst="rect">
            <a:avLst/>
          </a:prstGeom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793037" cy="1143000"/>
          </a:xfrm>
        </p:spPr>
        <p:txBody>
          <a:bodyPr/>
          <a:lstStyle/>
          <a:p>
            <a:pPr eaLnBrk="1" hangingPunct="1"/>
            <a:r>
              <a:rPr lang="sk-SK" altLang="sk-SK" smtClean="0">
                <a:latin typeface="Times New Roman" panose="02020603050405020304" pitchFamily="18" charset="0"/>
              </a:rPr>
              <a:t>Vypuklé (konvexné) zrkadlo</a:t>
            </a:r>
            <a:endParaRPr lang="cs-CZ" altLang="sk-SK" smtClean="0">
              <a:latin typeface="Times New Roman" panose="02020603050405020304" pitchFamily="18" charset="0"/>
            </a:endParaRP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83968" y="2017712"/>
            <a:ext cx="4671120" cy="4291607"/>
          </a:xfrm>
        </p:spPr>
        <p:txBody>
          <a:bodyPr>
            <a:normAutofit/>
          </a:bodyPr>
          <a:lstStyle/>
          <a:p>
            <a:pPr eaLnBrk="1" hangingPunct="1"/>
            <a:r>
              <a:rPr lang="sk-SK" altLang="sk-SK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odráža svetlo z vonkajšej strany guľovej plochy</a:t>
            </a:r>
          </a:p>
          <a:p>
            <a:pPr eaLnBrk="1" hangingPunct="1"/>
            <a:r>
              <a:rPr lang="sk-SK" altLang="sk-SK" dirty="0" smtClean="0">
                <a:latin typeface="Times New Roman" panose="02020603050405020304" pitchFamily="18" charset="0"/>
              </a:rPr>
              <a:t>pre dopadajúce lúče platí </a:t>
            </a:r>
            <a:r>
              <a:rPr lang="sk-SK" altLang="sk-SK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zákon odrazu</a:t>
            </a:r>
          </a:p>
          <a:p>
            <a:r>
              <a:rPr lang="sk-SK" alt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Dôležité body S, V, F ležia </a:t>
            </a:r>
            <a:r>
              <a:rPr lang="sk-SK" alt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</a:t>
            </a:r>
            <a:r>
              <a:rPr lang="sk-SK" alt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zrkadlom (</a:t>
            </a:r>
            <a:r>
              <a:rPr lang="sk-S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– ohnisko)</a:t>
            </a:r>
          </a:p>
          <a:p>
            <a:r>
              <a:rPr lang="sk-SK" sz="2000" b="1" u="sng" dirty="0" smtClean="0"/>
              <a:t>Dôležité </a:t>
            </a:r>
            <a:r>
              <a:rPr lang="sk-SK" sz="2000" b="1" u="sng" dirty="0"/>
              <a:t>úsečky:</a:t>
            </a:r>
          </a:p>
          <a:p>
            <a:pPr lvl="1"/>
            <a:r>
              <a:rPr lang="sk-SK" sz="1700" dirty="0"/>
              <a:t>o – optická os</a:t>
            </a:r>
          </a:p>
          <a:p>
            <a:pPr lvl="1"/>
            <a:r>
              <a:rPr lang="sk-SK" sz="1700" dirty="0"/>
              <a:t>r – polomer krivosti zrkadla</a:t>
            </a:r>
          </a:p>
          <a:p>
            <a:pPr lvl="1"/>
            <a:r>
              <a:rPr lang="sk-SK" sz="1700" dirty="0"/>
              <a:t>f – ohnisková vzdialenosť</a:t>
            </a:r>
          </a:p>
          <a:p>
            <a:pPr eaLnBrk="1" hangingPunct="1"/>
            <a:endParaRPr lang="sk-SK" altLang="sk-SK" b="1" dirty="0" smtClean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sk-SK" altLang="sk-SK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val="24538353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2" grpId="0" build="p" autoUpdateAnimBg="0" advAuto="2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pPr algn="ctr"/>
            <a:r>
              <a:rPr lang="sk-SK" b="1" dirty="0" smtClean="0"/>
              <a:t>Čo sú to význačné lúče?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7745288" cy="5277200"/>
          </a:xfrm>
        </p:spPr>
        <p:txBody>
          <a:bodyPr/>
          <a:lstStyle/>
          <a:p>
            <a:r>
              <a:rPr lang="sk-SK" dirty="0" smtClean="0"/>
              <a:t>Sú to špeciálne lúče, ktoré pomáhajú zostrojiť obraz predmetu. Sú tri.</a:t>
            </a:r>
          </a:p>
          <a:p>
            <a:r>
              <a:rPr lang="sk-SK" i="1" u="sng" dirty="0" smtClean="0"/>
              <a:t>V dutom zrkadle</a:t>
            </a:r>
            <a:r>
              <a:rPr lang="sk-SK" dirty="0" smtClean="0"/>
              <a:t>:</a:t>
            </a:r>
          </a:p>
          <a:p>
            <a:pPr>
              <a:buNone/>
            </a:pPr>
            <a:r>
              <a:rPr lang="sk-SK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Žltý lúč </a:t>
            </a:r>
            <a:r>
              <a:rPr lang="sk-SK" sz="1800" dirty="0" smtClean="0"/>
              <a:t>dopadá </a:t>
            </a:r>
          </a:p>
          <a:p>
            <a:pPr>
              <a:buNone/>
            </a:pPr>
            <a:r>
              <a:rPr lang="sk-SK" sz="1800" dirty="0" smtClean="0"/>
              <a:t>rovnobežne s optickou osou a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Oranžový lúč </a:t>
            </a:r>
            <a:r>
              <a:rPr lang="sk-SK" sz="1800" dirty="0" smtClean="0"/>
              <a:t>dopadá </a:t>
            </a:r>
          </a:p>
          <a:p>
            <a:pPr>
              <a:buNone/>
            </a:pPr>
            <a:r>
              <a:rPr lang="sk-SK" sz="1800" dirty="0" smtClean="0"/>
              <a:t>		do ohniska a 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	Červený lúč </a:t>
            </a:r>
            <a:r>
              <a:rPr lang="sk-SK" sz="1800" dirty="0" smtClean="0"/>
              <a:t>dopadá </a:t>
            </a:r>
          </a:p>
          <a:p>
            <a:pPr>
              <a:buNone/>
            </a:pPr>
            <a:r>
              <a:rPr lang="sk-SK" sz="1800" dirty="0" smtClean="0"/>
              <a:t>	cez stred krivosti a </a:t>
            </a:r>
            <a:endParaRPr lang="sk-SK" sz="1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420888"/>
            <a:ext cx="5536307" cy="302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36904" cy="720080"/>
          </a:xfrm>
        </p:spPr>
        <p:txBody>
          <a:bodyPr>
            <a:noAutofit/>
          </a:bodyPr>
          <a:lstStyle/>
          <a:p>
            <a:pPr algn="ctr"/>
            <a:r>
              <a:rPr lang="sk-SK" b="1" dirty="0" smtClean="0"/>
              <a:t>Čo sú to význačné lúče?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r>
              <a:rPr lang="sk-SK" i="1" u="sng" dirty="0" smtClean="0"/>
              <a:t>Vo vypuklom zrkadle: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sz="1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Žltý lúč </a:t>
            </a:r>
            <a:r>
              <a:rPr lang="sk-SK" sz="1800" dirty="0" smtClean="0"/>
              <a:t>dopadá </a:t>
            </a:r>
          </a:p>
          <a:p>
            <a:pPr>
              <a:buNone/>
            </a:pPr>
            <a:r>
              <a:rPr lang="sk-SK" sz="1800" dirty="0" smtClean="0"/>
              <a:t>	rovnobežne s </a:t>
            </a:r>
          </a:p>
          <a:p>
            <a:pPr>
              <a:buNone/>
            </a:pPr>
            <a:r>
              <a:rPr lang="sk-SK" sz="1800" dirty="0" smtClean="0"/>
              <a:t>	optickou osou a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Oranžový lúč </a:t>
            </a:r>
            <a:r>
              <a:rPr lang="sk-SK" sz="1800" dirty="0" smtClean="0"/>
              <a:t>dopadá </a:t>
            </a:r>
          </a:p>
          <a:p>
            <a:pPr>
              <a:buNone/>
            </a:pPr>
            <a:r>
              <a:rPr lang="sk-SK" sz="1800" dirty="0" smtClean="0"/>
              <a:t>		do ohniska a 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Červený lúč </a:t>
            </a:r>
            <a:r>
              <a:rPr lang="sk-SK" sz="1800" dirty="0" smtClean="0"/>
              <a:t>dopadá </a:t>
            </a:r>
          </a:p>
          <a:p>
            <a:pPr>
              <a:buNone/>
            </a:pPr>
            <a:r>
              <a:rPr lang="sk-SK" sz="1800" dirty="0" smtClean="0"/>
              <a:t>	cez stred krivosti a </a:t>
            </a:r>
          </a:p>
          <a:p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204864"/>
            <a:ext cx="5832648" cy="320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96752"/>
            <a:ext cx="7467600" cy="1143000"/>
          </a:xfrm>
        </p:spPr>
        <p:txBody>
          <a:bodyPr/>
          <a:lstStyle/>
          <a:p>
            <a:pPr eaLnBrk="1" hangingPunct="1"/>
            <a:r>
              <a:rPr lang="sk-SK" altLang="sk-SK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t>Dokresli smer lúča, ktorý dopadol na zrkadlo v bode B a odrazil sa:</a:t>
            </a:r>
            <a:endParaRPr lang="cs-CZ" altLang="sk-SK" sz="2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533400" y="2590800"/>
          <a:ext cx="8229600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Fotografie" r:id="rId3" imgW="11590476" imgH="4048690" progId="MSPhotoEd.3">
                  <p:embed/>
                </p:oleObj>
              </mc:Choice>
              <mc:Fallback>
                <p:oleObj name="Fotografie" r:id="rId3" imgW="11590476" imgH="4048690" progId="MSPhotoEd.3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8229600" cy="287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Nadpis 1"/>
          <p:cNvSpPr txBox="1">
            <a:spLocks/>
          </p:cNvSpPr>
          <p:nvPr/>
        </p:nvSpPr>
        <p:spPr>
          <a:xfrm>
            <a:off x="395536" y="332656"/>
            <a:ext cx="8136904" cy="72008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b="1" smtClean="0"/>
              <a:t>DOMÁCA ÚLOHA</a:t>
            </a:r>
            <a:endParaRPr lang="sk-SK" dirty="0"/>
          </a:p>
        </p:txBody>
      </p:sp>
      <p:cxnSp>
        <p:nvCxnSpPr>
          <p:cNvPr id="3" name="Rovná spojnica 2"/>
          <p:cNvCxnSpPr/>
          <p:nvPr/>
        </p:nvCxnSpPr>
        <p:spPr>
          <a:xfrm flipV="1">
            <a:off x="2123728" y="2996952"/>
            <a:ext cx="201622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>
            <a:off x="5364088" y="3501008"/>
            <a:ext cx="19442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827584" y="2708920"/>
            <a:ext cx="252028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H="1">
            <a:off x="4644008" y="3573016"/>
            <a:ext cx="158417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9721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559</TotalTime>
  <Words>231</Words>
  <Application>Microsoft Office PowerPoint</Application>
  <PresentationFormat>Prezentácia na obrazovke (4:3)</PresentationFormat>
  <Paragraphs>57</Paragraphs>
  <Slides>9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6" baseType="lpstr">
      <vt:lpstr>Calibri</vt:lpstr>
      <vt:lpstr>Century Schoolbook</vt:lpstr>
      <vt:lpstr>Times New Roman</vt:lpstr>
      <vt:lpstr>Wingdings</vt:lpstr>
      <vt:lpstr>Wingdings 2</vt:lpstr>
      <vt:lpstr>Arkáda</vt:lpstr>
      <vt:lpstr>Fotografie</vt:lpstr>
      <vt:lpstr>SVETLO</vt:lpstr>
      <vt:lpstr>Poznáte ich?</vt:lpstr>
      <vt:lpstr>Guľové (sférické) zrkadlo</vt:lpstr>
      <vt:lpstr>Guľové zrkadlá delíme na:</vt:lpstr>
      <vt:lpstr>Duté (konkávne) zrkadlo</vt:lpstr>
      <vt:lpstr>Vypuklé (konvexné) zrkadlo</vt:lpstr>
      <vt:lpstr>Čo sú to význačné lúče?</vt:lpstr>
      <vt:lpstr>Čo sú to význačné lúče?</vt:lpstr>
      <vt:lpstr>Dokresli smer lúča, ktorý dopadol na zrkadlo v bode B a odrazil sa: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Dušan Andraško</cp:lastModifiedBy>
  <cp:revision>102</cp:revision>
  <dcterms:created xsi:type="dcterms:W3CDTF">2015-09-10T10:45:24Z</dcterms:created>
  <dcterms:modified xsi:type="dcterms:W3CDTF">2020-11-19T08:21:28Z</dcterms:modified>
</cp:coreProperties>
</file>