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7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72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47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360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62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21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76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87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98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19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1C7820-91A9-4555-96D1-3E060E818348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3388F-FD69-44EB-A1FC-6EE452ECA1E9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slide" Target="slide11.xml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8.xml"/><Relationship Id="rId7" Type="http://schemas.openxmlformats.org/officeDocument/2006/relationships/image" Target="../media/image4.sv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10" Type="http://schemas.openxmlformats.org/officeDocument/2006/relationships/image" Target="../media/image6.svg"/><Relationship Id="rId4" Type="http://schemas.openxmlformats.org/officeDocument/2006/relationships/slide" Target="slide9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1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sv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slide" Target="slide11.xml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B5D927-DF64-43AE-9BCD-5CA0DD1D0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Premena jednotiek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D281E7-E2BB-4903-8E5C-7E6B36A88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Univerzálny návod na prevod jednotiek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8EE1DC9-CD1C-41A4-AF0A-06BCA5AB6FB3}"/>
              </a:ext>
            </a:extLst>
          </p:cNvPr>
          <p:cNvSpPr txBox="1"/>
          <p:nvPr/>
        </p:nvSpPr>
        <p:spPr>
          <a:xfrm>
            <a:off x="163286" y="6608618"/>
            <a:ext cx="4034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© Mgr. Martin Janček, Gymnázium sv. Andreja v Ružomberku</a:t>
            </a:r>
          </a:p>
        </p:txBody>
      </p:sp>
    </p:spTree>
    <p:extLst>
      <p:ext uri="{BB962C8B-B14F-4D97-AF65-F5344CB8AC3E}">
        <p14:creationId xmlns:p14="http://schemas.microsoft.com/office/powerpoint/2010/main" val="79747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024AA-C90E-429A-98EA-2EDD7DC8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Zhrnutie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0EC4FA-6329-43CE-8402-238C7262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sk-SK" sz="2400" dirty="0">
                <a:highlight>
                  <a:srgbClr val="FFFF00"/>
                </a:highlight>
              </a:rPr>
              <a:t>Čo potrebuješ vedieť?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b="1" dirty="0"/>
              <a:t>Tabuľku</a:t>
            </a:r>
            <a:r>
              <a:rPr lang="sk-SK" sz="2400" dirty="0"/>
              <a:t> posunov desatinnej čiarky od </a:t>
            </a:r>
            <a:r>
              <a:rPr lang="sk-SK" sz="2400" b="1" i="1" dirty="0" err="1"/>
              <a:t>piko</a:t>
            </a:r>
            <a:r>
              <a:rPr lang="sk-SK" sz="2400" dirty="0"/>
              <a:t> až po </a:t>
            </a:r>
            <a:r>
              <a:rPr lang="sk-SK" sz="2400" b="1" i="1" dirty="0" err="1"/>
              <a:t>tera</a:t>
            </a:r>
            <a:endParaRPr lang="sk-SK" sz="24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sz="2400" b="1" i="1" dirty="0"/>
              <a:t>... Ak odčítaš posun „z ktorej“ mínus posun „na ktorú“ jednotku premieňaš, dostaneš výsledný posun desatinnej čiarky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400" dirty="0"/>
              <a:t> + vpravo, - vľavo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dirty="0"/>
              <a:t>Pri plošných jednotkách posuny násobíš dvojkou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dirty="0"/>
              <a:t>Pri objemových jednotkách posuny násobíš trojkou</a:t>
            </a:r>
          </a:p>
          <a:p>
            <a:pPr marL="0" indent="0">
              <a:buNone/>
            </a:pPr>
            <a:r>
              <a:rPr lang="sk-SK" sz="2400" dirty="0"/>
              <a:t>                               TO JE VŠETKO! Nič zložité </a:t>
            </a:r>
            <a:r>
              <a:rPr lang="sk-SK" sz="2400" dirty="0">
                <a:sym typeface="Wingdings" panose="05000000000000000000" pitchFamily="2" charset="2"/>
              </a:rPr>
              <a:t></a:t>
            </a:r>
            <a:endParaRPr lang="sk-SK" sz="2400" dirty="0"/>
          </a:p>
          <a:p>
            <a:pPr>
              <a:buFont typeface="Wingdings" panose="05000000000000000000" pitchFamily="2" charset="2"/>
              <a:buChar char="q"/>
            </a:pP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endParaRPr lang="sk-SK" dirty="0"/>
          </a:p>
          <a:p>
            <a:endParaRPr lang="sk-SK" dirty="0"/>
          </a:p>
        </p:txBody>
      </p:sp>
      <p:pic>
        <p:nvPicPr>
          <p:cNvPr id="5" name="Grafický objekt 4" descr="Učiteľ">
            <a:extLst>
              <a:ext uri="{FF2B5EF4-FFF2-40B4-BE49-F238E27FC236}">
                <a16:creationId xmlns:a16="http://schemas.microsoft.com/office/drawing/2014/main" id="{B7F5EE54-07E5-4647-B919-6A1A65519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272" y="822961"/>
            <a:ext cx="914400" cy="914400"/>
          </a:xfrm>
          <a:prstGeom prst="rect">
            <a:avLst/>
          </a:prstGeom>
        </p:spPr>
      </p:pic>
      <p:pic>
        <p:nvPicPr>
          <p:cNvPr id="6" name="Grafický objekt 5" descr="Kalkulačka">
            <a:hlinkClick r:id="rId4" action="ppaction://hlinksldjump"/>
            <a:extLst>
              <a:ext uri="{FF2B5EF4-FFF2-40B4-BE49-F238E27FC236}">
                <a16:creationId xmlns:a16="http://schemas.microsoft.com/office/drawing/2014/main" id="{89959D80-8028-4437-9467-C17CC64628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7" name="Grafický objekt 6" descr="Domov">
            <a:hlinkClick r:id="rId7" action="ppaction://hlinksldjump"/>
            <a:extLst>
              <a:ext uri="{FF2B5EF4-FFF2-40B4-BE49-F238E27FC236}">
                <a16:creationId xmlns:a16="http://schemas.microsoft.com/office/drawing/2014/main" id="{F467759C-B82C-4C79-8F7A-1895C6AE96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  <p:pic>
        <p:nvPicPr>
          <p:cNvPr id="8" name="Grafický objekt 7" descr="Žmurkajúca prázdna tvár">
            <a:extLst>
              <a:ext uri="{FF2B5EF4-FFF2-40B4-BE49-F238E27FC236}">
                <a16:creationId xmlns:a16="http://schemas.microsoft.com/office/drawing/2014/main" id="{DCC16731-24F3-40C6-A507-2B07ABFA92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7860" y="552634"/>
            <a:ext cx="914400" cy="914400"/>
          </a:xfrm>
          <a:prstGeom prst="rect">
            <a:avLst/>
          </a:prstGeom>
        </p:spPr>
      </p:pic>
      <p:sp>
        <p:nvSpPr>
          <p:cNvPr id="9" name="Bublina reči: oválna 8">
            <a:extLst>
              <a:ext uri="{FF2B5EF4-FFF2-40B4-BE49-F238E27FC236}">
                <a16:creationId xmlns:a16="http://schemas.microsoft.com/office/drawing/2014/main" id="{E302D20C-975A-45F1-99BA-1F0A46B98257}"/>
              </a:ext>
            </a:extLst>
          </p:cNvPr>
          <p:cNvSpPr/>
          <p:nvPr/>
        </p:nvSpPr>
        <p:spPr>
          <a:xfrm>
            <a:off x="6150077" y="286604"/>
            <a:ext cx="1474839" cy="908015"/>
          </a:xfrm>
          <a:prstGeom prst="wedgeEllipseCallout">
            <a:avLst>
              <a:gd name="adj1" fmla="val 47621"/>
              <a:gd name="adj2" fmla="val 5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dôležité?</a:t>
            </a:r>
          </a:p>
        </p:txBody>
      </p:sp>
    </p:spTree>
    <p:extLst>
      <p:ext uri="{BB962C8B-B14F-4D97-AF65-F5344CB8AC3E}">
        <p14:creationId xmlns:p14="http://schemas.microsoft.com/office/powerpoint/2010/main" val="11870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884954-402F-46FF-9262-38845B7D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F962AF-3443-4269-A7C2-85604116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44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16DDE-89C4-450B-AE39-AA9DC7FF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Naučíme sa: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1D5701-861A-4443-96E7-7A6B650C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3" y="1954107"/>
            <a:ext cx="7543801" cy="4023360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bg2">
                    <a:lumMod val="50000"/>
                  </a:schemeClr>
                </a:solidFill>
              </a:rPr>
              <a:t>Jeden postup na 3 typy premien jednotiek: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800" i="1" dirty="0">
                <a:hlinkClick r:id="rId2" action="ppaction://hlinksldjump"/>
              </a:rPr>
              <a:t>Jednotky s predponami</a:t>
            </a:r>
            <a:r>
              <a:rPr lang="sk-SK" sz="2800" dirty="0"/>
              <a:t>: T, G, M, k, h, da, d, c, m, µ, n, p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800" i="1" dirty="0">
                <a:hlinkClick r:id="rId3" action="ppaction://hlinksldjump"/>
              </a:rPr>
              <a:t>Plošné jednotky</a:t>
            </a:r>
            <a:r>
              <a:rPr lang="sk-SK" sz="2800" dirty="0"/>
              <a:t>: km</a:t>
            </a:r>
            <a:r>
              <a:rPr lang="sk-SK" sz="2800" baseline="30000" dirty="0"/>
              <a:t>2</a:t>
            </a:r>
            <a:r>
              <a:rPr lang="sk-SK" sz="2800" dirty="0"/>
              <a:t>, ha, a, m</a:t>
            </a:r>
            <a:r>
              <a:rPr lang="sk-SK" sz="2800" baseline="30000" dirty="0"/>
              <a:t>2</a:t>
            </a:r>
            <a:r>
              <a:rPr lang="sk-SK" sz="2800" dirty="0"/>
              <a:t>, dm</a:t>
            </a:r>
            <a:r>
              <a:rPr lang="sk-SK" sz="2800" baseline="30000" dirty="0"/>
              <a:t>2</a:t>
            </a:r>
            <a:r>
              <a:rPr lang="sk-SK" sz="2800" dirty="0"/>
              <a:t>, cm</a:t>
            </a:r>
            <a:r>
              <a:rPr lang="sk-SK" sz="2800" baseline="30000" dirty="0"/>
              <a:t>2</a:t>
            </a:r>
            <a:r>
              <a:rPr lang="sk-SK" sz="2800" dirty="0"/>
              <a:t>, mm</a:t>
            </a:r>
            <a:r>
              <a:rPr lang="sk-SK" sz="2800" baseline="300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800" i="1" dirty="0">
                <a:hlinkClick r:id="rId4" action="ppaction://hlinksldjump"/>
              </a:rPr>
              <a:t>Objemové jednotky</a:t>
            </a:r>
            <a:r>
              <a:rPr lang="sk-SK" sz="2800" dirty="0"/>
              <a:t>: km</a:t>
            </a:r>
            <a:r>
              <a:rPr lang="sk-SK" sz="2800" baseline="30000" dirty="0"/>
              <a:t>3</a:t>
            </a:r>
            <a:r>
              <a:rPr lang="sk-SK" sz="2800" dirty="0"/>
              <a:t>, m</a:t>
            </a:r>
            <a:r>
              <a:rPr lang="sk-SK" sz="2800" baseline="30000" dirty="0"/>
              <a:t>3</a:t>
            </a:r>
            <a:r>
              <a:rPr lang="sk-SK" sz="2800" dirty="0"/>
              <a:t>, hl, l, dm</a:t>
            </a:r>
            <a:r>
              <a:rPr lang="sk-SK" sz="2800" baseline="30000" dirty="0"/>
              <a:t>3</a:t>
            </a:r>
            <a:r>
              <a:rPr lang="sk-SK" sz="2800" dirty="0"/>
              <a:t>, </a:t>
            </a:r>
            <a:r>
              <a:rPr lang="sk-SK" sz="2800" dirty="0" err="1"/>
              <a:t>ml,cl</a:t>
            </a:r>
            <a:r>
              <a:rPr lang="sk-SK" sz="2800" dirty="0"/>
              <a:t> </a:t>
            </a:r>
            <a:r>
              <a:rPr lang="sk-SK" sz="2800" dirty="0" err="1"/>
              <a:t>cm</a:t>
            </a:r>
            <a:r>
              <a:rPr lang="sk-SK" sz="2800" baseline="30000" dirty="0" err="1"/>
              <a:t>3</a:t>
            </a:r>
            <a:r>
              <a:rPr lang="sk-SK" sz="2800" dirty="0" err="1"/>
              <a:t>,mm</a:t>
            </a:r>
            <a:r>
              <a:rPr lang="sk-SK" sz="2800" baseline="30000" dirty="0" err="1"/>
              <a:t>3</a:t>
            </a:r>
            <a:endParaRPr lang="sk-SK" sz="2800" baseline="30000" dirty="0"/>
          </a:p>
          <a:p>
            <a:pPr marL="0" indent="0">
              <a:buNone/>
            </a:pPr>
            <a:r>
              <a:rPr lang="sk-SK" sz="2800" dirty="0"/>
              <a:t>Kalkulačka na premenu jednotiek</a:t>
            </a:r>
          </a:p>
        </p:txBody>
      </p:sp>
      <p:pic>
        <p:nvPicPr>
          <p:cNvPr id="5" name="Grafický objekt 4" descr="Kalkulačka">
            <a:hlinkClick r:id="rId5" action="ppaction://hlinksldjump"/>
            <a:extLst>
              <a:ext uri="{FF2B5EF4-FFF2-40B4-BE49-F238E27FC236}">
                <a16:creationId xmlns:a16="http://schemas.microsoft.com/office/drawing/2014/main" id="{AB57651D-BFB7-449E-9993-CE3E4C5186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04D3CD6D-1348-4601-9339-942A3F1D81BD}"/>
              </a:ext>
            </a:extLst>
          </p:cNvPr>
          <p:cNvCxnSpPr>
            <a:cxnSpLocks/>
          </p:cNvCxnSpPr>
          <p:nvPr/>
        </p:nvCxnSpPr>
        <p:spPr>
          <a:xfrm>
            <a:off x="5652655" y="5292436"/>
            <a:ext cx="2875587" cy="90177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cký objekt 9" descr="Domov">
            <a:hlinkClick r:id="rId8" action="ppaction://hlinksldjump"/>
            <a:extLst>
              <a:ext uri="{FF2B5EF4-FFF2-40B4-BE49-F238E27FC236}">
                <a16:creationId xmlns:a16="http://schemas.microsoft.com/office/drawing/2014/main" id="{0B92E10B-B633-49A7-B570-A2168CC681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AD3EE8-41FC-40DE-B44F-C5F4CBB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Násobky a diely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3A3C2CD-9FEE-44FB-B456-EF78CB1F9F97}"/>
              </a:ext>
            </a:extLst>
          </p:cNvPr>
          <p:cNvSpPr txBox="1"/>
          <p:nvPr/>
        </p:nvSpPr>
        <p:spPr>
          <a:xfrm>
            <a:off x="973123" y="1937857"/>
            <a:ext cx="66488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 zápis veľkých a malých </a:t>
            </a:r>
            <a:r>
              <a:rPr lang="sk-SK" dirty="0" smtClean="0"/>
              <a:t>číselných </a:t>
            </a:r>
            <a:r>
              <a:rPr lang="sk-SK" dirty="0"/>
              <a:t>hodnôt používame predpony: </a:t>
            </a:r>
          </a:p>
          <a:p>
            <a:r>
              <a:rPr lang="sk-SK" dirty="0"/>
              <a:t>násobky a diely. Napríklad</a:t>
            </a:r>
          </a:p>
          <a:p>
            <a:endParaRPr lang="sk-SK" dirty="0"/>
          </a:p>
          <a:p>
            <a:r>
              <a:rPr lang="sk-SK" sz="2800" b="1" dirty="0"/>
              <a:t>25 mm = 25 . 0,001 m = 0,025 m</a:t>
            </a:r>
          </a:p>
          <a:p>
            <a:r>
              <a:rPr lang="sk-SK" dirty="0"/>
              <a:t>		(</a:t>
            </a:r>
            <a:r>
              <a:rPr lang="sk-SK" dirty="0" err="1"/>
              <a:t>mili</a:t>
            </a:r>
            <a:r>
              <a:rPr lang="sk-SK" dirty="0"/>
              <a:t> = 0,001, desatinná čiarka sa posúva </a:t>
            </a:r>
            <a:r>
              <a:rPr lang="sk-SK" b="1" dirty="0">
                <a:solidFill>
                  <a:srgbClr val="FF0000"/>
                </a:solidFill>
              </a:rPr>
              <a:t>o 3 miesta vľavo</a:t>
            </a:r>
            <a:r>
              <a:rPr lang="sk-SK" dirty="0"/>
              <a:t>)</a:t>
            </a:r>
          </a:p>
          <a:p>
            <a:r>
              <a:rPr lang="sk-SK" sz="2800" b="1" dirty="0"/>
              <a:t>1,5 km = 1,5 . 1000 m = 1 500 m</a:t>
            </a:r>
          </a:p>
          <a:p>
            <a:r>
              <a:rPr lang="sk-SK" dirty="0"/>
              <a:t>                  (kilo = 1000, desatinná čiarka sa posúva </a:t>
            </a:r>
            <a:r>
              <a:rPr lang="sk-SK" b="1" dirty="0">
                <a:solidFill>
                  <a:srgbClr val="FF0000"/>
                </a:solidFill>
              </a:rPr>
              <a:t>o 3 miesta vpravo</a:t>
            </a:r>
            <a:r>
              <a:rPr lang="sk-SK" dirty="0"/>
              <a:t>)</a:t>
            </a:r>
          </a:p>
          <a:p>
            <a:r>
              <a:rPr lang="sk-SK" sz="2800" b="1" dirty="0"/>
              <a:t>400 MW = 400 000 000 W</a:t>
            </a:r>
          </a:p>
          <a:p>
            <a:r>
              <a:rPr lang="sk-SK" dirty="0"/>
              <a:t>		(mega = 1 000 000, posun </a:t>
            </a:r>
            <a:r>
              <a:rPr lang="sk-SK" b="1" dirty="0">
                <a:solidFill>
                  <a:srgbClr val="FF0000"/>
                </a:solidFill>
              </a:rPr>
              <a:t>o 6 miest vpravo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4" name="Grafický objekt 3" descr="Kalkulačka">
            <a:hlinkClick r:id="rId2" action="ppaction://hlinksldjump"/>
            <a:extLst>
              <a:ext uri="{FF2B5EF4-FFF2-40B4-BE49-F238E27FC236}">
                <a16:creationId xmlns:a16="http://schemas.microsoft.com/office/drawing/2014/main" id="{E3F680B1-D2AB-4C7A-8563-D5EC6B894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6" name="Grafický objekt 5" descr="Domov">
            <a:hlinkClick r:id="rId5" action="ppaction://hlinksldjump"/>
            <a:extLst>
              <a:ext uri="{FF2B5EF4-FFF2-40B4-BE49-F238E27FC236}">
                <a16:creationId xmlns:a16="http://schemas.microsoft.com/office/drawing/2014/main" id="{0178A239-0ABB-4304-8537-62912689F3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19B64-8B30-4A05-8E84-4653044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Násobky a diely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F1C764-36D5-44F8-9814-8235E73B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18" y="4920826"/>
            <a:ext cx="7482142" cy="1362528"/>
          </a:xfrm>
        </p:spPr>
        <p:txBody>
          <a:bodyPr>
            <a:normAutofit fontScale="85000" lnSpcReduction="10000"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+</a:t>
            </a:r>
            <a:r>
              <a:rPr lang="sk-SK" dirty="0"/>
              <a:t> kladný posun, znamená posun desatinnej čiarky </a:t>
            </a:r>
            <a:r>
              <a:rPr lang="sk-SK" b="1" dirty="0">
                <a:solidFill>
                  <a:srgbClr val="FF0000"/>
                </a:solidFill>
              </a:rPr>
              <a:t>vpravo</a:t>
            </a:r>
            <a:r>
              <a:rPr lang="sk-SK" dirty="0"/>
              <a:t> o daný počet miest</a:t>
            </a:r>
          </a:p>
          <a:p>
            <a:r>
              <a:rPr lang="sk-SK" sz="3600" b="1" dirty="0">
                <a:solidFill>
                  <a:srgbClr val="FF0000"/>
                </a:solidFill>
              </a:rPr>
              <a:t>- </a:t>
            </a:r>
            <a:r>
              <a:rPr lang="sk-SK" dirty="0"/>
              <a:t>záporný posun, znamená posun desatinnej čiarky </a:t>
            </a:r>
            <a:r>
              <a:rPr lang="sk-SK" b="1" dirty="0">
                <a:solidFill>
                  <a:srgbClr val="FF0000"/>
                </a:solidFill>
              </a:rPr>
              <a:t>vľavo</a:t>
            </a:r>
            <a:r>
              <a:rPr lang="sk-SK" dirty="0"/>
              <a:t> o daný počet miest</a:t>
            </a:r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8DC72455-DDDD-49AE-86DE-513BA2DC2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52715"/>
              </p:ext>
            </p:extLst>
          </p:nvPr>
        </p:nvGraphicFramePr>
        <p:xfrm>
          <a:off x="884618" y="1845734"/>
          <a:ext cx="7557642" cy="314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1950">
                  <a:extLst>
                    <a:ext uri="{9D8B030D-6E8A-4147-A177-3AD203B41FA5}">
                      <a16:colId xmlns:a16="http://schemas.microsoft.com/office/drawing/2014/main" val="1049384431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708926081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811557898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48931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23712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082569020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3024049925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96532321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87368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značka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názov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hodnota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posun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značka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názov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posun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tera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piko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giga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nano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mikro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  <a:r>
                        <a:rPr lang="sk-SK" baseline="300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2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mili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1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hekto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centi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2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deci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48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k-SK" dirty="0"/>
                        <a:t>bez predpony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60186"/>
                  </a:ext>
                </a:extLst>
              </a:tr>
            </a:tbl>
          </a:graphicData>
        </a:graphic>
      </p:graphicFrame>
      <p:pic>
        <p:nvPicPr>
          <p:cNvPr id="6" name="Grafický objekt 5" descr="Žmurkajúca prázdna tvár">
            <a:extLst>
              <a:ext uri="{FF2B5EF4-FFF2-40B4-BE49-F238E27FC236}">
                <a16:creationId xmlns:a16="http://schemas.microsoft.com/office/drawing/2014/main" id="{76C7F30C-8258-4958-BAC7-99F7C131D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860" y="552634"/>
            <a:ext cx="914400" cy="914400"/>
          </a:xfrm>
          <a:prstGeom prst="rect">
            <a:avLst/>
          </a:prstGeom>
        </p:spPr>
      </p:pic>
      <p:pic>
        <p:nvPicPr>
          <p:cNvPr id="7" name="Grafický objekt 6" descr="Kalkulačka">
            <a:hlinkClick r:id="rId4" action="ppaction://hlinksldjump"/>
            <a:extLst>
              <a:ext uri="{FF2B5EF4-FFF2-40B4-BE49-F238E27FC236}">
                <a16:creationId xmlns:a16="http://schemas.microsoft.com/office/drawing/2014/main" id="{BE72E4CE-AA8D-4F67-8191-C278591EA3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8" name="Grafický objekt 7" descr="Domov">
            <a:hlinkClick r:id="rId7" action="ppaction://hlinksldjump"/>
            <a:extLst>
              <a:ext uri="{FF2B5EF4-FFF2-40B4-BE49-F238E27FC236}">
                <a16:creationId xmlns:a16="http://schemas.microsoft.com/office/drawing/2014/main" id="{93A46AC4-2D3C-426F-A09A-F8E0B90BEF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  <p:sp>
        <p:nvSpPr>
          <p:cNvPr id="9" name="Bublina reči: oválna 8">
            <a:extLst>
              <a:ext uri="{FF2B5EF4-FFF2-40B4-BE49-F238E27FC236}">
                <a16:creationId xmlns:a16="http://schemas.microsoft.com/office/drawing/2014/main" id="{5A1EBE66-BE2A-44D5-A733-52569B8202F5}"/>
              </a:ext>
            </a:extLst>
          </p:cNvPr>
          <p:cNvSpPr/>
          <p:nvPr/>
        </p:nvSpPr>
        <p:spPr>
          <a:xfrm>
            <a:off x="6150077" y="286604"/>
            <a:ext cx="1474839" cy="908015"/>
          </a:xfrm>
          <a:prstGeom prst="wedgeEllipseCallout">
            <a:avLst>
              <a:gd name="adj1" fmla="val 47621"/>
              <a:gd name="adj2" fmla="val 5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Nauč sa!</a:t>
            </a:r>
          </a:p>
        </p:txBody>
      </p:sp>
    </p:spTree>
    <p:extLst>
      <p:ext uri="{BB962C8B-B14F-4D97-AF65-F5344CB8AC3E}">
        <p14:creationId xmlns:p14="http://schemas.microsoft.com/office/powerpoint/2010/main" val="32860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CA8A8-7797-4C35-A4C4-1E63913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premieňame...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F8726-C8B8-4A91-A66A-ECF04966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A) </a:t>
            </a:r>
            <a:r>
              <a:rPr lang="sk-SK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jednotka s predponou -&gt; jednotka bez predpony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150 MW na W </a:t>
            </a:r>
          </a:p>
          <a:p>
            <a:r>
              <a:rPr lang="sk-SK" sz="2400" dirty="0"/>
              <a:t>(M ...  </a:t>
            </a:r>
            <a:r>
              <a:rPr lang="sk-SK" sz="2400" b="1" dirty="0">
                <a:solidFill>
                  <a:srgbClr val="FF0000"/>
                </a:solidFill>
              </a:rPr>
              <a:t>+6 </a:t>
            </a:r>
            <a:r>
              <a:rPr lang="sk-SK" sz="2400" dirty="0">
                <a:solidFill>
                  <a:schemeClr val="tx1"/>
                </a:solidFill>
              </a:rPr>
              <a:t>, čiarku posúvame o 6 miest </a:t>
            </a:r>
            <a:r>
              <a:rPr lang="sk-SK" sz="2400" dirty="0">
                <a:solidFill>
                  <a:srgbClr val="FF0000"/>
                </a:solidFill>
              </a:rPr>
              <a:t>vpravo</a:t>
            </a:r>
            <a:r>
              <a:rPr lang="sk-SK" sz="2400" dirty="0">
                <a:solidFill>
                  <a:schemeClr val="tx1"/>
                </a:solidFill>
              </a:rPr>
              <a:t> ) </a:t>
            </a:r>
          </a:p>
          <a:p>
            <a:r>
              <a:rPr lang="sk-SK" sz="2400" dirty="0">
                <a:solidFill>
                  <a:schemeClr val="tx1"/>
                </a:solidFill>
              </a:rPr>
              <a:t>= </a:t>
            </a:r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150</a:t>
            </a:r>
            <a:r>
              <a:rPr lang="sk-SK" sz="2400" dirty="0">
                <a:solidFill>
                  <a:schemeClr val="tx1"/>
                </a:solidFill>
              </a:rPr>
              <a:t> 000 000 W</a:t>
            </a:r>
          </a:p>
          <a:p>
            <a:endParaRPr lang="sk-SK" sz="2400" b="1" dirty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2 500 </a:t>
            </a:r>
            <a:r>
              <a:rPr lang="sk-SK" sz="2400" b="1" dirty="0" err="1">
                <a:solidFill>
                  <a:schemeClr val="tx1"/>
                </a:solidFill>
              </a:rPr>
              <a:t>nF</a:t>
            </a:r>
            <a:r>
              <a:rPr lang="sk-SK" sz="2400" b="1" dirty="0">
                <a:solidFill>
                  <a:schemeClr val="tx1"/>
                </a:solidFill>
              </a:rPr>
              <a:t> na F </a:t>
            </a:r>
            <a:r>
              <a:rPr lang="sk-SK" sz="2400" dirty="0">
                <a:solidFill>
                  <a:schemeClr val="tx1"/>
                </a:solidFill>
              </a:rPr>
              <a:t>(farad, jednotka elektrickej kapacity)</a:t>
            </a:r>
          </a:p>
          <a:p>
            <a:r>
              <a:rPr lang="sk-SK" sz="2400" dirty="0">
                <a:solidFill>
                  <a:schemeClr val="tx1"/>
                </a:solidFill>
              </a:rPr>
              <a:t>(n ... </a:t>
            </a:r>
            <a:r>
              <a:rPr lang="sk-SK" sz="2400" b="1" dirty="0">
                <a:solidFill>
                  <a:srgbClr val="FF0000"/>
                </a:solidFill>
              </a:rPr>
              <a:t>-9</a:t>
            </a:r>
            <a:r>
              <a:rPr lang="sk-SK" sz="2400" dirty="0">
                <a:solidFill>
                  <a:schemeClr val="tx1"/>
                </a:solidFill>
              </a:rPr>
              <a:t>, čiarku posúvame o 9 miest </a:t>
            </a:r>
            <a:r>
              <a:rPr lang="sk-SK" sz="2400" dirty="0">
                <a:solidFill>
                  <a:srgbClr val="FF0000"/>
                </a:solidFill>
              </a:rPr>
              <a:t>vľavo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</a:p>
          <a:p>
            <a:r>
              <a:rPr lang="sk-SK" sz="2400" dirty="0">
                <a:solidFill>
                  <a:schemeClr val="tx1"/>
                </a:solidFill>
              </a:rPr>
              <a:t>= 0, 000 00</a:t>
            </a:r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2 500 </a:t>
            </a:r>
            <a:r>
              <a:rPr lang="sk-SK" sz="2400" dirty="0">
                <a:solidFill>
                  <a:schemeClr val="tx1"/>
                </a:solidFill>
              </a:rPr>
              <a:t>F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5FEE76AD-B054-4C82-9AF5-853D855844F7}"/>
              </a:ext>
            </a:extLst>
          </p:cNvPr>
          <p:cNvCxnSpPr>
            <a:cxnSpLocks/>
          </p:cNvCxnSpPr>
          <p:nvPr/>
        </p:nvCxnSpPr>
        <p:spPr>
          <a:xfrm>
            <a:off x="2987040" y="5563928"/>
            <a:ext cx="0" cy="2332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36A4DB81-49C6-446D-8EB8-A3BC40E8F474}"/>
              </a:ext>
            </a:extLst>
          </p:cNvPr>
          <p:cNvCxnSpPr>
            <a:cxnSpLocks/>
          </p:cNvCxnSpPr>
          <p:nvPr/>
        </p:nvCxnSpPr>
        <p:spPr>
          <a:xfrm flipH="1">
            <a:off x="1386352" y="5797138"/>
            <a:ext cx="16006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5CCB6D85-A4A0-41CB-AEF5-2A363EA6709D}"/>
              </a:ext>
            </a:extLst>
          </p:cNvPr>
          <p:cNvCxnSpPr/>
          <p:nvPr/>
        </p:nvCxnSpPr>
        <p:spPr>
          <a:xfrm flipV="1">
            <a:off x="1386352" y="5622608"/>
            <a:ext cx="0" cy="17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id="{01FE6422-2CE5-4DE7-92EF-BD9763892F7B}"/>
              </a:ext>
            </a:extLst>
          </p:cNvPr>
          <p:cNvCxnSpPr>
            <a:cxnSpLocks/>
          </p:cNvCxnSpPr>
          <p:nvPr/>
        </p:nvCxnSpPr>
        <p:spPr>
          <a:xfrm>
            <a:off x="1647349" y="3659029"/>
            <a:ext cx="0" cy="133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id="{4303D41B-5815-4B83-9046-C54E35199E6D}"/>
              </a:ext>
            </a:extLst>
          </p:cNvPr>
          <p:cNvCxnSpPr>
            <a:cxnSpLocks/>
          </p:cNvCxnSpPr>
          <p:nvPr/>
        </p:nvCxnSpPr>
        <p:spPr>
          <a:xfrm>
            <a:off x="1644968" y="3792379"/>
            <a:ext cx="1093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A8D504DB-0DF5-42CE-B0AD-E6D7B3A54936}"/>
              </a:ext>
            </a:extLst>
          </p:cNvPr>
          <p:cNvCxnSpPr/>
          <p:nvPr/>
        </p:nvCxnSpPr>
        <p:spPr>
          <a:xfrm flipV="1">
            <a:off x="2738914" y="3613785"/>
            <a:ext cx="0" cy="17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>
            <a:extLst>
              <a:ext uri="{FF2B5EF4-FFF2-40B4-BE49-F238E27FC236}">
                <a16:creationId xmlns:a16="http://schemas.microsoft.com/office/drawing/2014/main" id="{3206D89F-6B74-48C2-8612-137A7554113B}"/>
              </a:ext>
            </a:extLst>
          </p:cNvPr>
          <p:cNvCxnSpPr/>
          <p:nvPr/>
        </p:nvCxnSpPr>
        <p:spPr>
          <a:xfrm>
            <a:off x="906780" y="4137660"/>
            <a:ext cx="7597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cký objekt 10" descr="Kalkulačka">
            <a:hlinkClick r:id="rId2" action="ppaction://hlinksldjump"/>
            <a:extLst>
              <a:ext uri="{FF2B5EF4-FFF2-40B4-BE49-F238E27FC236}">
                <a16:creationId xmlns:a16="http://schemas.microsoft.com/office/drawing/2014/main" id="{EB5C5A5A-C698-4046-9A6B-A63E4E14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12" name="Grafický objekt 11" descr="Domov">
            <a:hlinkClick r:id="rId5" action="ppaction://hlinksldjump"/>
            <a:extLst>
              <a:ext uri="{FF2B5EF4-FFF2-40B4-BE49-F238E27FC236}">
                <a16:creationId xmlns:a16="http://schemas.microsoft.com/office/drawing/2014/main" id="{97F1A742-325F-432D-A949-263D1D5D85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  <p:pic>
        <p:nvPicPr>
          <p:cNvPr id="13" name="Grafický objekt 12" descr="Žmurkajúca prázdna tvár">
            <a:extLst>
              <a:ext uri="{FF2B5EF4-FFF2-40B4-BE49-F238E27FC236}">
                <a16:creationId xmlns:a16="http://schemas.microsoft.com/office/drawing/2014/main" id="{5EEA4DAE-AC18-47D3-BEAF-C251D168A3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7860" y="552634"/>
            <a:ext cx="914400" cy="914400"/>
          </a:xfrm>
          <a:prstGeom prst="rect">
            <a:avLst/>
          </a:prstGeom>
        </p:spPr>
      </p:pic>
      <p:sp>
        <p:nvSpPr>
          <p:cNvPr id="14" name="Bublina reči: oválna 13">
            <a:extLst>
              <a:ext uri="{FF2B5EF4-FFF2-40B4-BE49-F238E27FC236}">
                <a16:creationId xmlns:a16="http://schemas.microsoft.com/office/drawing/2014/main" id="{26F40076-4DBE-4B1F-A50E-72C328B86A0B}"/>
              </a:ext>
            </a:extLst>
          </p:cNvPr>
          <p:cNvSpPr/>
          <p:nvPr/>
        </p:nvSpPr>
        <p:spPr>
          <a:xfrm>
            <a:off x="4830097" y="245764"/>
            <a:ext cx="2780071" cy="908015"/>
          </a:xfrm>
          <a:prstGeom prst="wedgeEllipseCallout">
            <a:avLst>
              <a:gd name="adj1" fmla="val 47621"/>
              <a:gd name="adj2" fmla="val 5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používame predošlú tabuľku</a:t>
            </a:r>
            <a:r>
              <a:rPr lang="sk-SK" sz="1600" dirty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71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CA8A8-7797-4C35-A4C4-1E63913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premieňame...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F8726-C8B8-4A91-A66A-ECF04966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B) </a:t>
            </a:r>
            <a:r>
              <a:rPr lang="sk-SK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jednotka bez predpony -&gt; jednotka s predponou</a:t>
            </a:r>
          </a:p>
          <a:p>
            <a:r>
              <a:rPr lang="sk-SK" dirty="0"/>
              <a:t>Čiarku posúvame </a:t>
            </a:r>
            <a:r>
              <a:rPr lang="sk-SK" b="1" dirty="0">
                <a:solidFill>
                  <a:srgbClr val="FF0000"/>
                </a:solidFill>
              </a:rPr>
              <a:t>opačným</a:t>
            </a:r>
            <a:r>
              <a:rPr lang="sk-SK" dirty="0"/>
              <a:t> smerom ako je uvedené v tabuľke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27 000 000 W na MW </a:t>
            </a:r>
          </a:p>
          <a:p>
            <a:r>
              <a:rPr lang="sk-SK" sz="2400" dirty="0"/>
              <a:t>(M ...  </a:t>
            </a:r>
            <a:r>
              <a:rPr lang="sk-SK" sz="2400" b="1" dirty="0">
                <a:solidFill>
                  <a:schemeClr val="tx1"/>
                </a:solidFill>
              </a:rPr>
              <a:t>+6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dirty="0">
                <a:solidFill>
                  <a:schemeClr val="tx1"/>
                </a:solidFill>
              </a:rPr>
              <a:t>posúvame o </a:t>
            </a:r>
            <a:r>
              <a:rPr lang="sk-SK" sz="2400" b="1" dirty="0">
                <a:solidFill>
                  <a:srgbClr val="FF0000"/>
                </a:solidFill>
              </a:rPr>
              <a:t>-6</a:t>
            </a:r>
            <a:r>
              <a:rPr lang="sk-SK" sz="2400" dirty="0">
                <a:solidFill>
                  <a:schemeClr val="tx1"/>
                </a:solidFill>
              </a:rPr>
              <a:t>, teda o 6 miest </a:t>
            </a:r>
            <a:r>
              <a:rPr lang="sk-SK" sz="2400" dirty="0">
                <a:solidFill>
                  <a:srgbClr val="FF0000"/>
                </a:solidFill>
              </a:rPr>
              <a:t>vľavo</a:t>
            </a:r>
            <a:r>
              <a:rPr lang="sk-SK" sz="2400" dirty="0">
                <a:solidFill>
                  <a:schemeClr val="tx1"/>
                </a:solidFill>
              </a:rPr>
              <a:t> ) </a:t>
            </a:r>
          </a:p>
          <a:p>
            <a:r>
              <a:rPr lang="sk-SK" sz="2400" dirty="0">
                <a:solidFill>
                  <a:schemeClr val="tx1"/>
                </a:solidFill>
              </a:rPr>
              <a:t>= 27 MW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0, 002 5 m na µm </a:t>
            </a:r>
          </a:p>
          <a:p>
            <a:r>
              <a:rPr lang="sk-SK" sz="2400" dirty="0">
                <a:solidFill>
                  <a:schemeClr val="tx1"/>
                </a:solidFill>
              </a:rPr>
              <a:t>(µ ...  </a:t>
            </a:r>
            <a:r>
              <a:rPr lang="sk-SK" sz="2400" b="1" dirty="0">
                <a:solidFill>
                  <a:schemeClr val="tx1"/>
                </a:solidFill>
              </a:rPr>
              <a:t>-6</a:t>
            </a:r>
            <a:r>
              <a:rPr lang="sk-SK" sz="2400" dirty="0">
                <a:solidFill>
                  <a:schemeClr val="tx1"/>
                </a:solidFill>
              </a:rPr>
              <a:t>, posúvame o </a:t>
            </a:r>
            <a:r>
              <a:rPr lang="sk-SK" sz="2400" b="1" dirty="0">
                <a:solidFill>
                  <a:srgbClr val="FF0000"/>
                </a:solidFill>
              </a:rPr>
              <a:t>+6</a:t>
            </a:r>
            <a:r>
              <a:rPr lang="sk-SK" sz="2400" dirty="0">
                <a:solidFill>
                  <a:schemeClr val="tx1"/>
                </a:solidFill>
              </a:rPr>
              <a:t>, teda o 6 miest </a:t>
            </a:r>
            <a:r>
              <a:rPr lang="sk-SK" sz="2400" dirty="0">
                <a:solidFill>
                  <a:srgbClr val="FF0000"/>
                </a:solidFill>
              </a:rPr>
              <a:t>vpravo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</a:p>
          <a:p>
            <a:r>
              <a:rPr lang="sk-SK" sz="2400" dirty="0">
                <a:solidFill>
                  <a:schemeClr val="tx1"/>
                </a:solidFill>
              </a:rPr>
              <a:t>= 2 500 µm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38" name="Rovná spojnica 37">
            <a:extLst>
              <a:ext uri="{FF2B5EF4-FFF2-40B4-BE49-F238E27FC236}">
                <a16:creationId xmlns:a16="http://schemas.microsoft.com/office/drawing/2014/main" id="{3206D89F-6B74-48C2-8612-137A7554113B}"/>
              </a:ext>
            </a:extLst>
          </p:cNvPr>
          <p:cNvCxnSpPr/>
          <p:nvPr/>
        </p:nvCxnSpPr>
        <p:spPr>
          <a:xfrm>
            <a:off x="906780" y="4137660"/>
            <a:ext cx="7597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cký objekt 7" descr="Kalkulačka">
            <a:hlinkClick r:id="rId2" action="ppaction://hlinksldjump"/>
            <a:extLst>
              <a:ext uri="{FF2B5EF4-FFF2-40B4-BE49-F238E27FC236}">
                <a16:creationId xmlns:a16="http://schemas.microsoft.com/office/drawing/2014/main" id="{54B726BA-6AC4-44DD-8FE3-EAF2F9863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9" name="Grafický objekt 8" descr="Domov">
            <a:hlinkClick r:id="rId5" action="ppaction://hlinksldjump"/>
            <a:extLst>
              <a:ext uri="{FF2B5EF4-FFF2-40B4-BE49-F238E27FC236}">
                <a16:creationId xmlns:a16="http://schemas.microsoft.com/office/drawing/2014/main" id="{FF6B2844-3767-4E74-9F64-0484D63EAC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CA8A8-7797-4C35-A4C4-1E63913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Ako premieňame 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F8726-C8B8-4A91-A66A-ECF04966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univerzálny návod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Premeňte </a:t>
            </a:r>
            <a:r>
              <a:rPr lang="sk-SK" sz="2400" b="1" dirty="0"/>
              <a:t>0,15 km na cm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Napíšeme čísla posunu z tabuľky k jednotke „z ktorej“ premieňame a „na ktorú“ premieňame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Čísla od seba odčítame (</a:t>
            </a:r>
            <a:r>
              <a:rPr lang="sk-SK" i="1" dirty="0"/>
              <a:t>z – na</a:t>
            </a:r>
            <a:r>
              <a:rPr lang="sk-SK" dirty="0"/>
              <a:t>): </a:t>
            </a:r>
            <a:r>
              <a:rPr lang="sk-SK" b="1" dirty="0">
                <a:solidFill>
                  <a:srgbClr val="FF0000"/>
                </a:solidFill>
              </a:rPr>
              <a:t>3 –(-2) = 3 + 2 = </a:t>
            </a:r>
            <a:r>
              <a:rPr lang="sk-SK" sz="3200" b="1" dirty="0">
                <a:solidFill>
                  <a:srgbClr val="FF0000"/>
                </a:solidFill>
              </a:rPr>
              <a:t>5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</a:rPr>
              <a:t>Čiarku posúvame o</a:t>
            </a:r>
            <a:r>
              <a:rPr lang="sk-SK" sz="3200" b="1" dirty="0">
                <a:solidFill>
                  <a:srgbClr val="FF0000"/>
                </a:solidFill>
              </a:rPr>
              <a:t> 5</a:t>
            </a:r>
            <a:r>
              <a:rPr lang="sk-SK" b="1" dirty="0">
                <a:solidFill>
                  <a:srgbClr val="FF0000"/>
                </a:solidFill>
              </a:rPr>
              <a:t> miest vpravo </a:t>
            </a:r>
            <a:r>
              <a:rPr lang="sk-SK" sz="2800" b="1" dirty="0">
                <a:solidFill>
                  <a:schemeClr val="bg2">
                    <a:lumMod val="25000"/>
                  </a:schemeClr>
                </a:solidFill>
              </a:rPr>
              <a:t>= 15 000 cm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Ak je posun záporné číslo, čiarku posúvame vľavo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C7FA3F2-2DEC-4346-B1D8-9A3DBA55278B}"/>
              </a:ext>
            </a:extLst>
          </p:cNvPr>
          <p:cNvSpPr txBox="1"/>
          <p:nvPr/>
        </p:nvSpPr>
        <p:spPr>
          <a:xfrm>
            <a:off x="2491740" y="2431820"/>
            <a:ext cx="48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3        </a:t>
            </a:r>
          </a:p>
        </p:txBody>
      </p:sp>
      <p:pic>
        <p:nvPicPr>
          <p:cNvPr id="6" name="Grafický objekt 5" descr="Značka Palec hore">
            <a:extLst>
              <a:ext uri="{FF2B5EF4-FFF2-40B4-BE49-F238E27FC236}">
                <a16:creationId xmlns:a16="http://schemas.microsoft.com/office/drawing/2014/main" id="{A2AD6BE7-816F-44E8-AA32-75A227AF7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7430" y="1702377"/>
            <a:ext cx="729443" cy="729443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5B44249-3994-409D-96B2-F612816B4EF5}"/>
              </a:ext>
            </a:extLst>
          </p:cNvPr>
          <p:cNvSpPr txBox="1"/>
          <p:nvPr/>
        </p:nvSpPr>
        <p:spPr>
          <a:xfrm>
            <a:off x="3244585" y="2436514"/>
            <a:ext cx="48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-2        </a:t>
            </a:r>
          </a:p>
        </p:txBody>
      </p:sp>
      <p:pic>
        <p:nvPicPr>
          <p:cNvPr id="8" name="Grafický objekt 7" descr="Kalkulačka">
            <a:hlinkClick r:id="rId4" action="ppaction://hlinksldjump"/>
            <a:extLst>
              <a:ext uri="{FF2B5EF4-FFF2-40B4-BE49-F238E27FC236}">
                <a16:creationId xmlns:a16="http://schemas.microsoft.com/office/drawing/2014/main" id="{4F2FD2A3-AF5F-4434-8729-F6E135888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9" name="Grafický objekt 8" descr="Domov">
            <a:hlinkClick r:id="rId7" action="ppaction://hlinksldjump"/>
            <a:extLst>
              <a:ext uri="{FF2B5EF4-FFF2-40B4-BE49-F238E27FC236}">
                <a16:creationId xmlns:a16="http://schemas.microsoft.com/office/drawing/2014/main" id="{27A96FCF-CAAE-4531-9D0A-D003D2BE33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  <p:pic>
        <p:nvPicPr>
          <p:cNvPr id="10" name="Grafický objekt 9" descr="Žmurkajúca prázdna tvár">
            <a:extLst>
              <a:ext uri="{FF2B5EF4-FFF2-40B4-BE49-F238E27FC236}">
                <a16:creationId xmlns:a16="http://schemas.microsoft.com/office/drawing/2014/main" id="{36CC3557-7215-4FEB-B520-2F5A67BBDC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7860" y="552634"/>
            <a:ext cx="914400" cy="914400"/>
          </a:xfrm>
          <a:prstGeom prst="rect">
            <a:avLst/>
          </a:prstGeom>
        </p:spPr>
      </p:pic>
      <p:sp>
        <p:nvSpPr>
          <p:cNvPr id="11" name="Bublina reči: oválna 10">
            <a:extLst>
              <a:ext uri="{FF2B5EF4-FFF2-40B4-BE49-F238E27FC236}">
                <a16:creationId xmlns:a16="http://schemas.microsoft.com/office/drawing/2014/main" id="{B7FAAB70-9D89-46B2-9288-9A9F81DD8191}"/>
              </a:ext>
            </a:extLst>
          </p:cNvPr>
          <p:cNvSpPr/>
          <p:nvPr/>
        </p:nvSpPr>
        <p:spPr>
          <a:xfrm>
            <a:off x="5626510" y="240175"/>
            <a:ext cx="1954161" cy="908015"/>
          </a:xfrm>
          <a:prstGeom prst="wedgeEllipseCallout">
            <a:avLst>
              <a:gd name="adj1" fmla="val 47621"/>
              <a:gd name="adj2" fmla="val 5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Zapamätaj si!</a:t>
            </a:r>
          </a:p>
        </p:txBody>
      </p:sp>
    </p:spTree>
    <p:extLst>
      <p:ext uri="{BB962C8B-B14F-4D97-AF65-F5344CB8AC3E}">
        <p14:creationId xmlns:p14="http://schemas.microsoft.com/office/powerpoint/2010/main" val="38010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CA8A8-7797-4C35-A4C4-1E63913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premieňame </a:t>
            </a:r>
            <a:r>
              <a:rPr lang="sk-SK" dirty="0">
                <a:highlight>
                  <a:srgbClr val="FFFF00"/>
                </a:highlight>
              </a:rPr>
              <a:t>plošné</a:t>
            </a:r>
            <a:r>
              <a:rPr lang="sk-SK" dirty="0"/>
              <a:t> jednotky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F8726-C8B8-4A91-A66A-ECF04966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Univerzálny návod</a:t>
            </a:r>
          </a:p>
          <a:p>
            <a:r>
              <a:rPr lang="sk-SK" dirty="0"/>
              <a:t>Postup je rovnaký ako v predošlom prípade, </a:t>
            </a:r>
          </a:p>
          <a:p>
            <a:r>
              <a:rPr lang="sk-SK" dirty="0"/>
              <a:t>len posuny</a:t>
            </a:r>
            <a:r>
              <a:rPr lang="sk-SK" b="1" dirty="0"/>
              <a:t> </a:t>
            </a: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násobíme číslom 2</a:t>
            </a:r>
          </a:p>
          <a:p>
            <a:endParaRPr lang="sk-SK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sk-SK" dirty="0"/>
              <a:t>Premeňte </a:t>
            </a:r>
            <a:r>
              <a:rPr lang="sk-SK" sz="2400" b="1" dirty="0"/>
              <a:t>0,15 km</a:t>
            </a:r>
            <a:r>
              <a:rPr lang="sk-SK" sz="2400" b="1" baseline="30000" dirty="0"/>
              <a:t>2</a:t>
            </a:r>
            <a:r>
              <a:rPr lang="sk-SK" sz="2400" b="1" dirty="0"/>
              <a:t> na dm</a:t>
            </a:r>
            <a:r>
              <a:rPr lang="sk-SK" sz="2400" b="1" baseline="30000" dirty="0"/>
              <a:t>2</a:t>
            </a:r>
            <a:endParaRPr lang="sk-SK" sz="2400" b="1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Napíšeme čísla posunu, vynásobíme dvojkou a odčítame (z-na) :</a:t>
            </a:r>
            <a:br>
              <a:rPr lang="sk-SK" dirty="0"/>
            </a:br>
            <a:r>
              <a:rPr lang="sk-SK" b="1" dirty="0">
                <a:solidFill>
                  <a:srgbClr val="FF0000"/>
                </a:solidFill>
              </a:rPr>
              <a:t>3.2 – (-1).2 = 8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</a:rPr>
              <a:t>Čiarku posúvame o 8 miest vpravo </a:t>
            </a:r>
            <a:r>
              <a:rPr lang="sk-SK" sz="3200" b="1" dirty="0">
                <a:solidFill>
                  <a:srgbClr val="FF0000"/>
                </a:solidFill>
              </a:rPr>
              <a:t>= 15 000 000 dm</a:t>
            </a:r>
            <a:r>
              <a:rPr lang="sk-SK" sz="3200" b="1" baseline="30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Ak </a:t>
            </a:r>
            <a:r>
              <a:rPr lang="sk-SK" b="1" dirty="0" err="1">
                <a:solidFill>
                  <a:schemeClr val="bg2">
                    <a:lumMod val="50000"/>
                  </a:schemeClr>
                </a:solidFill>
              </a:rPr>
              <a:t>výjde</a:t>
            </a: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 záporný posun, čiarku posúvame vľavo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C7FA3F2-2DEC-4346-B1D8-9A3DBA55278B}"/>
              </a:ext>
            </a:extLst>
          </p:cNvPr>
          <p:cNvSpPr txBox="1"/>
          <p:nvPr/>
        </p:nvSpPr>
        <p:spPr>
          <a:xfrm>
            <a:off x="2438390" y="3147668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3.2      -1.2</a:t>
            </a:r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470E546B-1786-4FE7-B519-B5B86150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657"/>
              </p:ext>
            </p:extLst>
          </p:nvPr>
        </p:nvGraphicFramePr>
        <p:xfrm>
          <a:off x="5631180" y="1850895"/>
          <a:ext cx="2735580" cy="132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8877194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8126885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84226341"/>
                    </a:ext>
                  </a:extLst>
                </a:gridCol>
              </a:tblGrid>
              <a:tr h="408739">
                <a:tc>
                  <a:txBody>
                    <a:bodyPr/>
                    <a:lstStyle/>
                    <a:p>
                      <a:r>
                        <a:rPr lang="sk-SK" b="0" dirty="0"/>
                        <a:t>značka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jednotka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34758"/>
                  </a:ext>
                </a:extLst>
              </a:tr>
              <a:tr h="443630">
                <a:tc>
                  <a:txBody>
                    <a:bodyPr/>
                    <a:lstStyle/>
                    <a:p>
                      <a:r>
                        <a:rPr lang="sk-SK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ár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rgbClr val="FF0000"/>
                          </a:solidFill>
                        </a:rPr>
                        <a:t>+2</a:t>
                      </a:r>
                      <a:r>
                        <a:rPr lang="sk-SK" sz="2400" b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06886"/>
                  </a:ext>
                </a:extLst>
              </a:tr>
              <a:tr h="443630">
                <a:tc>
                  <a:txBody>
                    <a:bodyPr/>
                    <a:lstStyle/>
                    <a:p>
                      <a:r>
                        <a:rPr lang="sk-SK" b="1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hektár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rgbClr val="FF0000"/>
                          </a:solidFill>
                        </a:rPr>
                        <a:t>+4</a:t>
                      </a:r>
                      <a:r>
                        <a:rPr lang="sk-SK" sz="2400" b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16100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58D0A26-D0D6-4550-A96A-A593AB6714C4}"/>
              </a:ext>
            </a:extLst>
          </p:cNvPr>
          <p:cNvSpPr txBox="1"/>
          <p:nvPr/>
        </p:nvSpPr>
        <p:spPr>
          <a:xfrm>
            <a:off x="5273040" y="3193834"/>
            <a:ext cx="36805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sk-SK" dirty="0"/>
              <a:t>Pri </a:t>
            </a:r>
            <a:r>
              <a:rPr lang="sk-SK" b="1" dirty="0"/>
              <a:t>a</a:t>
            </a:r>
            <a:r>
              <a:rPr lang="sk-SK" dirty="0"/>
              <a:t> </a:t>
            </a:r>
            <a:r>
              <a:rPr lang="sk-SK" dirty="0" err="1"/>
              <a:t>a</a:t>
            </a:r>
            <a:r>
              <a:rPr lang="sk-SK" dirty="0"/>
              <a:t> </a:t>
            </a:r>
            <a:r>
              <a:rPr lang="sk-SK" b="1" dirty="0"/>
              <a:t>ha</a:t>
            </a:r>
            <a:r>
              <a:rPr lang="sk-SK" dirty="0"/>
              <a:t> posun dvojkou nenásobíme</a:t>
            </a:r>
          </a:p>
        </p:txBody>
      </p:sp>
      <p:pic>
        <p:nvPicPr>
          <p:cNvPr id="7" name="Grafický objekt 6" descr="Kalkulačka">
            <a:hlinkClick r:id="rId2" action="ppaction://hlinksldjump"/>
            <a:extLst>
              <a:ext uri="{FF2B5EF4-FFF2-40B4-BE49-F238E27FC236}">
                <a16:creationId xmlns:a16="http://schemas.microsoft.com/office/drawing/2014/main" id="{F904DF76-69D3-41DE-96C6-DF77A92C4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8" name="Grafický objekt 7" descr="Domov">
            <a:hlinkClick r:id="rId5" action="ppaction://hlinksldjump"/>
            <a:extLst>
              <a:ext uri="{FF2B5EF4-FFF2-40B4-BE49-F238E27FC236}">
                <a16:creationId xmlns:a16="http://schemas.microsoft.com/office/drawing/2014/main" id="{F7A29FCB-103A-4F54-9ED7-F7DE033FAA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CA8A8-7797-4C35-A4C4-1E63913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premieňame </a:t>
            </a:r>
            <a:r>
              <a:rPr lang="sk-SK" dirty="0">
                <a:highlight>
                  <a:srgbClr val="FFFF00"/>
                </a:highlight>
              </a:rPr>
              <a:t>objemové</a:t>
            </a:r>
            <a:r>
              <a:rPr lang="sk-SK" dirty="0"/>
              <a:t> jednotky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F8726-C8B8-4A91-A66A-ECF04966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96021"/>
            <a:ext cx="754380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Univerzálny návod</a:t>
            </a:r>
          </a:p>
          <a:p>
            <a:r>
              <a:rPr lang="sk-SK" dirty="0"/>
              <a:t>Postup je rovnaký ako v predošlom prípade, </a:t>
            </a:r>
            <a:br>
              <a:rPr lang="sk-SK" dirty="0"/>
            </a:br>
            <a:r>
              <a:rPr lang="sk-SK" dirty="0"/>
              <a:t>len posuny </a:t>
            </a: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násobíme číslom 3</a:t>
            </a:r>
          </a:p>
          <a:p>
            <a:endParaRPr lang="sk-SK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sk-SK" dirty="0"/>
              <a:t>Premeňte </a:t>
            </a:r>
            <a:r>
              <a:rPr lang="sk-SK" sz="2400" b="1" dirty="0"/>
              <a:t>0,6 dm</a:t>
            </a:r>
            <a:r>
              <a:rPr lang="sk-SK" sz="2400" b="1" baseline="30000" dirty="0"/>
              <a:t>3</a:t>
            </a:r>
            <a:r>
              <a:rPr lang="sk-SK" sz="2400" b="1" dirty="0"/>
              <a:t> na mm</a:t>
            </a:r>
            <a:r>
              <a:rPr lang="sk-SK" sz="2400" b="1" baseline="30000" dirty="0"/>
              <a:t>3</a:t>
            </a:r>
            <a:br>
              <a:rPr lang="sk-SK" sz="2400" b="1" baseline="30000" dirty="0"/>
            </a:br>
            <a:endParaRPr lang="sk-SK" sz="2400" b="1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Napíšeme čísla posunu z tabuľky, vynásobíme trojkou a odčítame    (z-na) </a:t>
            </a:r>
            <a:r>
              <a:rPr lang="sk-SK" b="1" dirty="0">
                <a:solidFill>
                  <a:srgbClr val="FF0000"/>
                </a:solidFill>
              </a:rPr>
              <a:t>-1.3-(-3).3= 6</a:t>
            </a:r>
            <a:endParaRPr lang="sk-SK" sz="32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</a:rPr>
              <a:t>Čiarku posúvame o 6 miest vpravo </a:t>
            </a:r>
            <a:r>
              <a:rPr lang="sk-SK" sz="3200" b="1" dirty="0">
                <a:solidFill>
                  <a:srgbClr val="FF0000"/>
                </a:solidFill>
              </a:rPr>
              <a:t>= 600 000 mm</a:t>
            </a:r>
            <a:r>
              <a:rPr lang="sk-SK" sz="3200" b="1" baseline="30000" dirty="0">
                <a:solidFill>
                  <a:srgbClr val="FF0000"/>
                </a:solidFill>
              </a:rPr>
              <a:t>3</a:t>
            </a:r>
            <a:endParaRPr lang="sk-SK" sz="32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Ak je posun záporné číslo, posúvame vľavo.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C7FA3F2-2DEC-4346-B1D8-9A3DBA55278B}"/>
              </a:ext>
            </a:extLst>
          </p:cNvPr>
          <p:cNvSpPr txBox="1"/>
          <p:nvPr/>
        </p:nvSpPr>
        <p:spPr>
          <a:xfrm>
            <a:off x="2240919" y="2927955"/>
            <a:ext cx="289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 -1.3       -3.3 </a:t>
            </a:r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470E546B-1786-4FE7-B519-B5B86150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99333"/>
              </p:ext>
            </p:extLst>
          </p:nvPr>
        </p:nvGraphicFramePr>
        <p:xfrm>
          <a:off x="5631180" y="1161885"/>
          <a:ext cx="2735580" cy="22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88771946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8126885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84226341"/>
                    </a:ext>
                  </a:extLst>
                </a:gridCol>
              </a:tblGrid>
              <a:tr h="398935">
                <a:tc>
                  <a:txBody>
                    <a:bodyPr/>
                    <a:lstStyle/>
                    <a:p>
                      <a:r>
                        <a:rPr lang="sk-SK" b="0" dirty="0"/>
                        <a:t>značka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0" dirty="0"/>
                        <a:t>jednotka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34758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r>
                        <a:rPr lang="sk-SK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liter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rgbClr val="FF0000"/>
                          </a:solidFill>
                        </a:rPr>
                        <a:t>-3</a:t>
                      </a:r>
                      <a:r>
                        <a:rPr lang="sk-SK" sz="2400" b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06886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r>
                        <a:rPr lang="sk-SK" b="1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deciliter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rgbClr val="FF0000"/>
                          </a:solidFill>
                        </a:rPr>
                        <a:t>-4</a:t>
                      </a:r>
                      <a:r>
                        <a:rPr lang="sk-SK" sz="2400" b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16100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r>
                        <a:rPr lang="sk-SK" b="1" i="1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i="1" dirty="0" err="1"/>
                        <a:t>militer</a:t>
                      </a:r>
                      <a:endParaRPr lang="sk-SK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i="1" dirty="0">
                          <a:solidFill>
                            <a:srgbClr val="FF0000"/>
                          </a:solidFill>
                        </a:rPr>
                        <a:t>-6</a:t>
                      </a:r>
                      <a:r>
                        <a:rPr lang="sk-SK" sz="2400" b="1" i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60848"/>
                  </a:ext>
                </a:extLst>
              </a:tr>
              <a:tr h="455022">
                <a:tc>
                  <a:txBody>
                    <a:bodyPr/>
                    <a:lstStyle/>
                    <a:p>
                      <a:r>
                        <a:rPr lang="sk-SK" b="1" i="1" dirty="0"/>
                        <a:t>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i="1" dirty="0"/>
                        <a:t>hektoliter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i="1" dirty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sk-SK" sz="2400" b="1" i="1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10667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0DB14D57-4E10-4312-8F88-5A92680E476D}"/>
              </a:ext>
            </a:extLst>
          </p:cNvPr>
          <p:cNvSpPr txBox="1"/>
          <p:nvPr/>
        </p:nvSpPr>
        <p:spPr>
          <a:xfrm>
            <a:off x="5023845" y="3394085"/>
            <a:ext cx="395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i="1" dirty="0"/>
              <a:t>Pri </a:t>
            </a:r>
            <a:r>
              <a:rPr lang="sk-SK" b="1" i="1" dirty="0" err="1"/>
              <a:t>l,hl</a:t>
            </a:r>
            <a:r>
              <a:rPr lang="sk-SK" b="1" i="1" dirty="0"/>
              <a:t>, dl, ml </a:t>
            </a:r>
            <a:r>
              <a:rPr lang="sk-SK" i="1" dirty="0"/>
              <a:t>posun trojkou nenásobíme</a:t>
            </a:r>
          </a:p>
        </p:txBody>
      </p:sp>
      <p:pic>
        <p:nvPicPr>
          <p:cNvPr id="7" name="Grafický objekt 6" descr="Kalkulačka">
            <a:hlinkClick r:id="rId2" action="ppaction://hlinksldjump"/>
            <a:extLst>
              <a:ext uri="{FF2B5EF4-FFF2-40B4-BE49-F238E27FC236}">
                <a16:creationId xmlns:a16="http://schemas.microsoft.com/office/drawing/2014/main" id="{CBF99A66-983D-496D-B5E9-015D14BF1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8242" y="6297659"/>
            <a:ext cx="615758" cy="615758"/>
          </a:xfrm>
          <a:prstGeom prst="rect">
            <a:avLst/>
          </a:prstGeom>
        </p:spPr>
      </p:pic>
      <p:pic>
        <p:nvPicPr>
          <p:cNvPr id="8" name="Grafický objekt 7" descr="Domov">
            <a:hlinkClick r:id="rId5" action="ppaction://hlinksldjump"/>
            <a:extLst>
              <a:ext uri="{FF2B5EF4-FFF2-40B4-BE49-F238E27FC236}">
                <a16:creationId xmlns:a16="http://schemas.microsoft.com/office/drawing/2014/main" id="{6CE3112E-17FF-4FC0-B0BD-5235AFF936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901" y="6297659"/>
            <a:ext cx="560341" cy="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751</TotalTime>
  <Words>561</Words>
  <Application>Microsoft Office PowerPoint</Application>
  <PresentationFormat>Prezentácia na obrazovke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Retrospektíva</vt:lpstr>
      <vt:lpstr>Premena jednotiek</vt:lpstr>
      <vt:lpstr>Naučíme sa:</vt:lpstr>
      <vt:lpstr>Násobky a diely</vt:lpstr>
      <vt:lpstr>Násobky a diely</vt:lpstr>
      <vt:lpstr>Ako premieňame...</vt:lpstr>
      <vt:lpstr>Ako premieňame...</vt:lpstr>
      <vt:lpstr>Ako premieňame ...</vt:lpstr>
      <vt:lpstr>Ako premieňame plošné jednotky</vt:lpstr>
      <vt:lpstr>Ako premieňame objemové jednotky</vt:lpstr>
      <vt:lpstr>Zhrnutie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Premena jednotiek</dc:title>
  <dc:creator>Martin</dc:creator>
  <cp:lastModifiedBy>Dušan Andraško</cp:lastModifiedBy>
  <cp:revision>84</cp:revision>
  <dcterms:created xsi:type="dcterms:W3CDTF">2017-09-18T05:41:58Z</dcterms:created>
  <dcterms:modified xsi:type="dcterms:W3CDTF">2020-11-10T14:04:21Z</dcterms:modified>
</cp:coreProperties>
</file>