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96" r:id="rId3"/>
    <p:sldId id="297" r:id="rId4"/>
    <p:sldId id="293" r:id="rId5"/>
    <p:sldId id="298" r:id="rId6"/>
    <p:sldId id="299" r:id="rId7"/>
    <p:sldId id="300" r:id="rId8"/>
    <p:sldId id="301" r:id="rId9"/>
    <p:sldId id="294" r:id="rId10"/>
    <p:sldId id="295" r:id="rId11"/>
    <p:sldId id="302" r:id="rId12"/>
    <p:sldId id="303" r:id="rId13"/>
    <p:sldId id="267" r:id="rId14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10" autoAdjust="0"/>
    <p:restoredTop sz="85267" autoAdjust="0"/>
  </p:normalViewPr>
  <p:slideViewPr>
    <p:cSldViewPr>
      <p:cViewPr varScale="1">
        <p:scale>
          <a:sx n="56" d="100"/>
          <a:sy n="56" d="100"/>
        </p:scale>
        <p:origin x="1294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altLang="sk-SK" noProof="0" smtClean="0"/>
              <a:t>Klepnutím lze upravit styl předlohy nadpisů.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cs-CZ" altLang="sk-SK" noProof="0" smtClean="0"/>
              <a:t>Klepnutím lze upravit styl předlohy podnadpisů.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cs-CZ" altLang="sk-SK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cs-CZ" altLang="sk-SK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840636-BE0E-49BC-8DF8-C7CC38181C95}" type="slidenum">
              <a:rPr lang="cs-CZ" altLang="sk-SK"/>
              <a:pPr/>
              <a:t>‹#›</a:t>
            </a:fld>
            <a:endParaRPr lang="cs-CZ" altLang="sk-SK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F1282-66EE-451D-8D96-2C2FB498F926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93860369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E585C-BE14-42BF-945A-7F717A348086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339804291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Nadpis, obrázok ClipArt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nline obrázok 2"/>
          <p:cNvSpPr>
            <a:spLocks noGrp="1"/>
          </p:cNvSpPr>
          <p:nvPr>
            <p:ph type="clip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33886BA-7C75-42DF-B558-2F2EBF4ABF40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50806540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498AB-CB1A-4F96-8B26-D6D81F8B66DA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69704078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C9EE8-3550-460E-9EA1-45A5800C6EBD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69881320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3E34-FA1F-4ADA-AEEF-464744C41080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78376802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4347E-61D5-4098-8CD4-9FE9393A7DC2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13634735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3B7A8-F4DD-4335-A46B-2CBA522A384E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67897724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79646-30F2-4F8E-927E-35694BA9CF7B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68820665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5502D-2875-4926-9AEE-F0B76C766C5F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50209798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E4C9C-7738-4CC8-A0F1-F60B1E7363FC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77125755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sk-SK" altLang="sk-SK">
              <a:latin typeface="Tahoma" panose="020B0604030504040204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sk-SK" altLang="sk-SK">
              <a:latin typeface="Tahoma" panose="020B0604030504040204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sk-SK" altLang="sk-SK">
              <a:latin typeface="Tahoma" panose="020B0604030504040204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sk-SK" altLang="sk-SK">
              <a:latin typeface="Tahoma" panose="020B060403050404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sk-SK" altLang="sk-SK">
              <a:latin typeface="Tahoma" panose="020B0604030504040204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sk-SK" altLang="sk-SK">
              <a:latin typeface="Tahoma" panose="020B0604030504040204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sk-SK" altLang="sk-SK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 předlohy nadpisů.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styly předlohy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Třetí úroveň</a:t>
            </a:r>
          </a:p>
          <a:p>
            <a:pPr lvl="3"/>
            <a:r>
              <a:rPr lang="cs-CZ" altLang="sk-SK" smtClean="0"/>
              <a:t>Čtvrtá úroveň</a:t>
            </a:r>
          </a:p>
          <a:p>
            <a:pPr lvl="4"/>
            <a:r>
              <a:rPr lang="cs-CZ" altLang="sk-SK" smtClean="0"/>
              <a:t>Pátá úroveň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cs-CZ" altLang="sk-SK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cs-CZ" altLang="sk-SK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9E78FA88-5381-4C3D-A088-456617C189A2}" type="slidenum">
              <a:rPr lang="cs-CZ" altLang="sk-SK"/>
              <a:pPr/>
              <a:t>‹#›</a:t>
            </a:fld>
            <a:endParaRPr lang="cs-CZ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altLang="sk-SK" sz="4400" b="1">
                <a:latin typeface="Times New Roman" panose="02020603050405020304" pitchFamily="18" charset="0"/>
              </a:rPr>
              <a:t>Zobrazovanie guľovými zrkadlami</a:t>
            </a:r>
            <a:endParaRPr lang="cs-CZ" altLang="sk-SK" sz="4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altLang="sk-SK" dirty="0"/>
          </a:p>
          <a:p>
            <a:pPr>
              <a:buFont typeface="Wingdings" panose="05000000000000000000" pitchFamily="2" charset="2"/>
              <a:buNone/>
            </a:pPr>
            <a:r>
              <a:rPr lang="sk-SK" altLang="sk-SK" sz="4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II. Vypuklé </a:t>
            </a:r>
            <a:r>
              <a:rPr lang="sk-SK" altLang="sk-SK" sz="44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guľové zrkadlo</a:t>
            </a:r>
            <a:endParaRPr lang="cs-CZ" altLang="sk-SK" sz="44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endParaRPr lang="cs-CZ" altLang="sk-SK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ok 15" descr="zrkad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643570" y="1071546"/>
            <a:ext cx="3151846" cy="46529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</p:pic>
      <p:cxnSp>
        <p:nvCxnSpPr>
          <p:cNvPr id="17" name="Rovná spojnica 16"/>
          <p:cNvCxnSpPr/>
          <p:nvPr/>
        </p:nvCxnSpPr>
        <p:spPr>
          <a:xfrm>
            <a:off x="1214414" y="3357562"/>
            <a:ext cx="778674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/>
          <p:cNvCxnSpPr/>
          <p:nvPr/>
        </p:nvCxnSpPr>
        <p:spPr>
          <a:xfrm rot="5400000">
            <a:off x="7358082" y="3357562"/>
            <a:ext cx="142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 rot="5400000">
            <a:off x="8429652" y="3357562"/>
            <a:ext cx="142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kTextu 19"/>
          <p:cNvSpPr txBox="1"/>
          <p:nvPr/>
        </p:nvSpPr>
        <p:spPr>
          <a:xfrm>
            <a:off x="7358082" y="3429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latin typeface="Monotype Corsiva" pitchFamily="66" charset="0"/>
              </a:rPr>
              <a:t>f</a:t>
            </a:r>
            <a:endParaRPr lang="sk-SK" b="1" dirty="0">
              <a:latin typeface="Monotype Corsiva" pitchFamily="66" charset="0"/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8358214" y="350043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latin typeface="Monotype Corsiva" pitchFamily="66" charset="0"/>
              </a:rPr>
              <a:t>S</a:t>
            </a:r>
            <a:endParaRPr lang="sk-SK" sz="2400" b="1" dirty="0">
              <a:latin typeface="Monotype Corsiva" pitchFamily="66" charset="0"/>
            </a:endParaRPr>
          </a:p>
        </p:txBody>
      </p:sp>
      <p:sp>
        <p:nvSpPr>
          <p:cNvPr id="35" name="Šípka nahor 34"/>
          <p:cNvSpPr/>
          <p:nvPr/>
        </p:nvSpPr>
        <p:spPr>
          <a:xfrm>
            <a:off x="4000496" y="1989354"/>
            <a:ext cx="285752" cy="13573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7" name="Rovná spojovacia šípka 36"/>
          <p:cNvCxnSpPr/>
          <p:nvPr/>
        </p:nvCxnSpPr>
        <p:spPr>
          <a:xfrm>
            <a:off x="1571604" y="1978468"/>
            <a:ext cx="4929222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ovná spojovacia šípka 42"/>
          <p:cNvCxnSpPr/>
          <p:nvPr/>
        </p:nvCxnSpPr>
        <p:spPr>
          <a:xfrm rot="16200000" flipV="1">
            <a:off x="5214942" y="1142984"/>
            <a:ext cx="2643206" cy="178595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ovná spojovacia šípka 44"/>
          <p:cNvCxnSpPr/>
          <p:nvPr/>
        </p:nvCxnSpPr>
        <p:spPr>
          <a:xfrm rot="16200000" flipV="1">
            <a:off x="5429256" y="928670"/>
            <a:ext cx="1285884" cy="85725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ovná spojovacia šípka 46"/>
          <p:cNvCxnSpPr/>
          <p:nvPr/>
        </p:nvCxnSpPr>
        <p:spPr>
          <a:xfrm>
            <a:off x="6000760" y="2571744"/>
            <a:ext cx="2928958" cy="928694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ovná spojovacia šípka 54"/>
          <p:cNvCxnSpPr/>
          <p:nvPr/>
        </p:nvCxnSpPr>
        <p:spPr>
          <a:xfrm>
            <a:off x="1071538" y="1000108"/>
            <a:ext cx="5000660" cy="160021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Šípka nahor 58"/>
          <p:cNvSpPr/>
          <p:nvPr/>
        </p:nvSpPr>
        <p:spPr>
          <a:xfrm>
            <a:off x="7029466" y="2928934"/>
            <a:ext cx="257178" cy="40957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65177" y="131978"/>
            <a:ext cx="7793037" cy="1143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sk-SK" altLang="sk-SK" smtClean="0">
                <a:latin typeface="Times New Roman" panose="02020603050405020304" pitchFamily="18" charset="0"/>
              </a:rPr>
              <a:t>Predmet je pred zrkadlom:</a:t>
            </a:r>
            <a:endParaRPr lang="cs-CZ" altLang="sk-SK" dirty="0">
              <a:latin typeface="Times New Roman" panose="02020603050405020304" pitchFamily="18" charset="0"/>
            </a:endParaRPr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>
          <a:xfrm>
            <a:off x="1020037" y="3962103"/>
            <a:ext cx="3123335" cy="228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400" dirty="0" smtClean="0">
                <a:latin typeface="Times New Roman" panose="02020603050405020304" pitchFamily="18" charset="0"/>
              </a:rPr>
              <a:t>Obraz je:</a:t>
            </a:r>
          </a:p>
          <a:p>
            <a:pPr>
              <a:lnSpc>
                <a:spcPct val="90000"/>
              </a:lnSpc>
            </a:pPr>
            <a:r>
              <a:rPr lang="sk-SK" altLang="sk-SK" sz="2400" dirty="0" smtClean="0">
                <a:latin typeface="Times New Roman" panose="02020603050405020304" pitchFamily="18" charset="0"/>
              </a:rPr>
              <a:t>za zrkadlom</a:t>
            </a:r>
          </a:p>
          <a:p>
            <a:pPr>
              <a:lnSpc>
                <a:spcPct val="90000"/>
              </a:lnSpc>
            </a:pPr>
            <a:r>
              <a:rPr lang="sk-SK" altLang="sk-SK" sz="2400" dirty="0" smtClean="0">
                <a:latin typeface="MS Shell Dlg" panose="020B0604020202020204" pitchFamily="34" charset="0"/>
              </a:rPr>
              <a:t>neskutočný</a:t>
            </a:r>
          </a:p>
          <a:p>
            <a:pPr>
              <a:lnSpc>
                <a:spcPct val="90000"/>
              </a:lnSpc>
            </a:pPr>
            <a:r>
              <a:rPr lang="sk-SK" altLang="sk-SK" sz="2400" dirty="0" smtClean="0">
                <a:latin typeface="Times New Roman" panose="02020603050405020304" pitchFamily="18" charset="0"/>
              </a:rPr>
              <a:t>zmenšený</a:t>
            </a:r>
          </a:p>
          <a:p>
            <a:pPr>
              <a:lnSpc>
                <a:spcPct val="90000"/>
              </a:lnSpc>
            </a:pPr>
            <a:r>
              <a:rPr lang="sk-SK" altLang="sk-SK" sz="2400" dirty="0" smtClean="0">
                <a:latin typeface="Times New Roman" panose="02020603050405020304" pitchFamily="18" charset="0"/>
              </a:rPr>
              <a:t>priamy</a:t>
            </a:r>
          </a:p>
          <a:p>
            <a:pPr>
              <a:lnSpc>
                <a:spcPct val="90000"/>
              </a:lnSpc>
            </a:pPr>
            <a:endParaRPr lang="cs-CZ" altLang="sk-SK" sz="2400" dirty="0"/>
          </a:p>
        </p:txBody>
      </p:sp>
    </p:spTree>
    <p:extLst>
      <p:ext uri="{BB962C8B-B14F-4D97-AF65-F5344CB8AC3E}">
        <p14:creationId xmlns:p14="http://schemas.microsoft.com/office/powerpoint/2010/main" val="3930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5" grpId="0" animBg="1"/>
      <p:bldP spid="59" grpId="0" animBg="1"/>
      <p:bldP spid="22" grpId="0" autoUpdateAnimBg="0"/>
      <p:bldP spid="24" grpId="0" build="p" autoUpdateAnimBg="0" advAuto="2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>
                <a:latin typeface="Times New Roman" panose="02020603050405020304" pitchFamily="18" charset="0"/>
              </a:rPr>
              <a:t>Zhrnutie ku vypuklému zrkadlu:</a:t>
            </a:r>
            <a:endParaRPr lang="cs-CZ" altLang="sk-SK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dirty="0">
                <a:latin typeface="Times New Roman" panose="02020603050405020304" pitchFamily="18" charset="0"/>
              </a:rPr>
              <a:t>Vlastnosti obrazu utvoreného </a:t>
            </a:r>
            <a:r>
              <a:rPr lang="sk-SK" altLang="sk-SK" sz="2800" dirty="0" smtClean="0">
                <a:latin typeface="Times New Roman" panose="02020603050405020304" pitchFamily="18" charset="0"/>
              </a:rPr>
              <a:t>vo vypuklom guľovom </a:t>
            </a:r>
            <a:r>
              <a:rPr lang="sk-SK" altLang="sk-SK" sz="2800" dirty="0">
                <a:latin typeface="Times New Roman" panose="02020603050405020304" pitchFamily="18" charset="0"/>
              </a:rPr>
              <a:t>zrkadle </a:t>
            </a:r>
            <a:r>
              <a:rPr lang="sk-SK" altLang="sk-SK" sz="2800" b="1" dirty="0" smtClean="0">
                <a:latin typeface="Times New Roman" panose="02020603050405020304" pitchFamily="18" charset="0"/>
              </a:rPr>
              <a:t>nezávisia až tak od </a:t>
            </a:r>
            <a:r>
              <a:rPr lang="sk-SK" altLang="sk-SK" sz="2800" b="1" dirty="0">
                <a:latin typeface="Times New Roman" panose="02020603050405020304" pitchFamily="18" charset="0"/>
              </a:rPr>
              <a:t>polohy predmetu</a:t>
            </a:r>
            <a:r>
              <a:rPr lang="sk-SK" altLang="sk-SK" sz="2800" dirty="0">
                <a:latin typeface="Times New Roman" panose="02020603050405020304" pitchFamily="18" charset="0"/>
              </a:rPr>
              <a:t> pred zrkadlom.</a:t>
            </a:r>
          </a:p>
          <a:p>
            <a:r>
              <a:rPr lang="sk-SK" altLang="sk-SK" sz="2800" dirty="0">
                <a:latin typeface="Times New Roman" panose="02020603050405020304" pitchFamily="18" charset="0"/>
              </a:rPr>
              <a:t>Obraz predmetu umiestneného kdekoľvek pred zrkadlom nemožno zachytiť na matnici alebo </a:t>
            </a:r>
            <a:r>
              <a:rPr lang="sk-SK" altLang="sk-SK" sz="2800" dirty="0" smtClean="0">
                <a:latin typeface="Times New Roman" panose="02020603050405020304" pitchFamily="18" charset="0"/>
              </a:rPr>
              <a:t>tienidle</a:t>
            </a:r>
            <a:r>
              <a:rPr lang="sk-SK" altLang="sk-SK" sz="2800" dirty="0">
                <a:latin typeface="Times New Roman" panose="02020603050405020304" pitchFamily="18" charset="0"/>
              </a:rPr>
              <a:t> </a:t>
            </a:r>
            <a:r>
              <a:rPr lang="sk-SK" altLang="sk-SK" sz="2800" dirty="0" smtClean="0">
                <a:latin typeface="Times New Roman" panose="02020603050405020304" pitchFamily="18" charset="0"/>
              </a:rPr>
              <a:t>– </a:t>
            </a:r>
            <a:r>
              <a:rPr lang="sk-SK" altLang="sk-SK" sz="2800" b="1" dirty="0" smtClean="0">
                <a:latin typeface="Times New Roman" panose="02020603050405020304" pitchFamily="18" charset="0"/>
              </a:rPr>
              <a:t>je za zrkadlom, neskutočný.</a:t>
            </a:r>
          </a:p>
          <a:p>
            <a:r>
              <a:rPr lang="sk-SK" altLang="sk-SK" sz="2800" dirty="0" smtClean="0">
                <a:latin typeface="Times New Roman" panose="02020603050405020304" pitchFamily="18" charset="0"/>
              </a:rPr>
              <a:t>Obraz predmetu bude vždy </a:t>
            </a:r>
            <a:r>
              <a:rPr lang="sk-SK" altLang="sk-SK" sz="2800" b="1" i="1" dirty="0">
                <a:latin typeface="Times New Roman" panose="02020603050405020304" pitchFamily="18" charset="0"/>
              </a:rPr>
              <a:t>priamy</a:t>
            </a:r>
            <a:r>
              <a:rPr lang="sk-SK" altLang="sk-SK" sz="2800" dirty="0">
                <a:latin typeface="Times New Roman" panose="02020603050405020304" pitchFamily="18" charset="0"/>
              </a:rPr>
              <a:t> a </a:t>
            </a:r>
            <a:r>
              <a:rPr lang="sk-SK" altLang="sk-SK" sz="2800" b="1" i="1" dirty="0" smtClean="0">
                <a:latin typeface="Times New Roman" panose="02020603050405020304" pitchFamily="18" charset="0"/>
              </a:rPr>
              <a:t>zmenšený</a:t>
            </a:r>
            <a:r>
              <a:rPr lang="sk-SK" altLang="sk-SK" sz="2800" dirty="0">
                <a:latin typeface="Times New Roman" panose="02020603050405020304" pitchFamily="18" charset="0"/>
              </a:rPr>
              <a:t>.</a:t>
            </a:r>
            <a:endParaRPr lang="cs-CZ" altLang="sk-SK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838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5" grpId="0" build="p" autoUpdateAnimBg="0" advAuto="2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</a:rPr>
              <a:t>Ďakujem za pozornosť</a:t>
            </a:r>
            <a:endParaRPr lang="cs-CZ" altLang="sk-SK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75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zrkadlo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lum bright="-16000"/>
          </a:blip>
          <a:stretch>
            <a:fillRect/>
          </a:stretch>
        </p:blipFill>
        <p:spPr>
          <a:xfrm>
            <a:off x="2928926" y="2143116"/>
            <a:ext cx="2000264" cy="3295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cxnSp>
        <p:nvCxnSpPr>
          <p:cNvPr id="5" name="Rovná spojnica 4"/>
          <p:cNvCxnSpPr/>
          <p:nvPr/>
        </p:nvCxnSpPr>
        <p:spPr>
          <a:xfrm>
            <a:off x="857224" y="3714752"/>
            <a:ext cx="73581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 rot="5400000">
            <a:off x="3857620" y="3714752"/>
            <a:ext cx="142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rot="5400000">
            <a:off x="3143240" y="3714752"/>
            <a:ext cx="142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3130524" y="37861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002060"/>
                </a:solidFill>
                <a:latin typeface="Monotype Corsiva" pitchFamily="66" charset="0"/>
              </a:rPr>
              <a:t>S</a:t>
            </a:r>
            <a:endParaRPr lang="sk-SK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857356" y="3286124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2060"/>
                </a:solidFill>
                <a:latin typeface="Monotype Corsiva" pitchFamily="66" charset="0"/>
              </a:rPr>
              <a:t>o</a:t>
            </a:r>
            <a:endParaRPr lang="sk-SK" sz="2400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519077" y="5255088"/>
            <a:ext cx="26261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O – optická os</a:t>
            </a:r>
          </a:p>
          <a:p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sk-SK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ohnisko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sk-SK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 – stred krivosti</a:t>
            </a:r>
            <a:endParaRPr lang="sk-SK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 – vrchol zrkadla</a:t>
            </a:r>
            <a:endParaRPr lang="sk-SK" sz="24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ál 17"/>
          <p:cNvSpPr/>
          <p:nvPr/>
        </p:nvSpPr>
        <p:spPr>
          <a:xfrm>
            <a:off x="1500166" y="2214554"/>
            <a:ext cx="3286148" cy="307183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BlokTextu 19"/>
          <p:cNvSpPr txBox="1"/>
          <p:nvPr/>
        </p:nvSpPr>
        <p:spPr>
          <a:xfrm>
            <a:off x="4786314" y="37147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V</a:t>
            </a:r>
            <a:endParaRPr lang="sk-SK" b="1" dirty="0"/>
          </a:p>
        </p:txBody>
      </p:sp>
      <p:sp>
        <p:nvSpPr>
          <p:cNvPr id="21" name="BlokTextu 20"/>
          <p:cNvSpPr txBox="1"/>
          <p:nvPr/>
        </p:nvSpPr>
        <p:spPr>
          <a:xfrm>
            <a:off x="5581579" y="4008593"/>
            <a:ext cx="31998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b="1" dirty="0" smtClean="0">
                <a:solidFill>
                  <a:srgbClr val="FF0000"/>
                </a:solidFill>
                <a:latin typeface="+mj-lt"/>
              </a:rPr>
              <a:t>Ohnisková vzdialenosť f </a:t>
            </a:r>
          </a:p>
          <a:p>
            <a:r>
              <a:rPr lang="sk-SK" sz="2600" dirty="0" smtClean="0">
                <a:latin typeface="+mj-lt"/>
              </a:rPr>
              <a:t>je polovicou polomeru krivosti r:</a:t>
            </a:r>
          </a:p>
          <a:p>
            <a:r>
              <a:rPr lang="sk-SK" sz="2600" b="1" dirty="0" smtClean="0">
                <a:latin typeface="+mj-lt"/>
              </a:rPr>
              <a:t>f = |S F</a:t>
            </a:r>
            <a:r>
              <a:rPr lang="sk-SK" sz="2600" b="1" dirty="0"/>
              <a:t> |</a:t>
            </a:r>
            <a:r>
              <a:rPr lang="sk-SK" sz="2600" b="1" dirty="0" smtClean="0">
                <a:latin typeface="+mj-lt"/>
              </a:rPr>
              <a:t>  =</a:t>
            </a:r>
            <a:r>
              <a:rPr lang="sk-SK" sz="2600" b="1" dirty="0"/>
              <a:t> |</a:t>
            </a:r>
            <a:r>
              <a:rPr lang="sk-SK" sz="2600" b="1" dirty="0" smtClean="0">
                <a:latin typeface="+mj-lt"/>
              </a:rPr>
              <a:t> F V</a:t>
            </a:r>
            <a:r>
              <a:rPr lang="sk-SK" sz="2600" b="1" dirty="0"/>
              <a:t> </a:t>
            </a:r>
            <a:r>
              <a:rPr lang="sk-SK" sz="2600" b="1" dirty="0" smtClean="0"/>
              <a:t>| = r : 2</a:t>
            </a:r>
            <a:endParaRPr lang="sk-SK" sz="2600" b="1" dirty="0">
              <a:latin typeface="+mj-lt"/>
            </a:endParaRPr>
          </a:p>
        </p:txBody>
      </p:sp>
      <p:sp>
        <p:nvSpPr>
          <p:cNvPr id="17" name="Nadpis 1"/>
          <p:cNvSpPr txBox="1">
            <a:spLocks/>
          </p:cNvSpPr>
          <p:nvPr/>
        </p:nvSpPr>
        <p:spPr>
          <a:xfrm>
            <a:off x="654452" y="241399"/>
            <a:ext cx="7772400" cy="87358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sk-SK" sz="4000" dirty="0" smtClean="0"/>
              <a:t>Opakovanie</a:t>
            </a:r>
            <a:endParaRPr lang="sk-SK" sz="4000" dirty="0"/>
          </a:p>
        </p:txBody>
      </p:sp>
      <p:sp>
        <p:nvSpPr>
          <p:cNvPr id="2" name="BlokTextu 1"/>
          <p:cNvSpPr txBox="1"/>
          <p:nvPr/>
        </p:nvSpPr>
        <p:spPr>
          <a:xfrm>
            <a:off x="3880968" y="37147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</a:t>
            </a:r>
            <a:endParaRPr lang="sk-S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271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5" grpId="0"/>
      <p:bldP spid="18" grpId="0" animBg="1"/>
      <p:bldP spid="20" grpId="0"/>
      <p:bldP spid="21" grpId="0"/>
      <p:bldP spid="21" grpId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rázok 41" descr="zrkadlo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lum bright="-42000" contrast="-14000"/>
          </a:blip>
          <a:stretch>
            <a:fillRect/>
          </a:stretch>
        </p:blipFill>
        <p:spPr>
          <a:xfrm>
            <a:off x="6588224" y="3210575"/>
            <a:ext cx="1928826" cy="3295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cxnSp>
        <p:nvCxnSpPr>
          <p:cNvPr id="43" name="Rovná spojnica 42"/>
          <p:cNvCxnSpPr/>
          <p:nvPr/>
        </p:nvCxnSpPr>
        <p:spPr>
          <a:xfrm>
            <a:off x="2087630" y="4782211"/>
            <a:ext cx="7286676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 rot="5400000">
            <a:off x="7231166" y="4782211"/>
            <a:ext cx="1428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ovná spojnica 44"/>
          <p:cNvCxnSpPr/>
          <p:nvPr/>
        </p:nvCxnSpPr>
        <p:spPr>
          <a:xfrm rot="5400000">
            <a:off x="6159596" y="4782211"/>
            <a:ext cx="1428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lokTextu 45"/>
          <p:cNvSpPr txBox="1"/>
          <p:nvPr/>
        </p:nvSpPr>
        <p:spPr>
          <a:xfrm>
            <a:off x="7302604" y="478221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Monotype Corsiva" pitchFamily="66" charset="0"/>
              </a:rPr>
              <a:t>f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47" name="BlokTextu 46"/>
          <p:cNvSpPr txBox="1"/>
          <p:nvPr/>
        </p:nvSpPr>
        <p:spPr>
          <a:xfrm>
            <a:off x="6302472" y="47107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Monotype Corsiva" pitchFamily="66" charset="0"/>
              </a:rPr>
              <a:t>S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  <a:latin typeface="Monotype Corsiva" pitchFamily="66" charset="0"/>
            </a:endParaRPr>
          </a:p>
        </p:txBody>
      </p:sp>
      <p:cxnSp>
        <p:nvCxnSpPr>
          <p:cNvPr id="48" name="Rovná spojovacia šípka 47"/>
          <p:cNvCxnSpPr/>
          <p:nvPr/>
        </p:nvCxnSpPr>
        <p:spPr>
          <a:xfrm>
            <a:off x="516026" y="3639203"/>
            <a:ext cx="724786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BlokTextu 52"/>
          <p:cNvSpPr txBox="1"/>
          <p:nvPr/>
        </p:nvSpPr>
        <p:spPr>
          <a:xfrm>
            <a:off x="9159992" y="4353583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Monotype Corsiva" pitchFamily="66" charset="0"/>
              </a:rPr>
              <a:t>o</a:t>
            </a:r>
            <a:endParaRPr lang="sk-SK" sz="2400" b="1" dirty="0">
              <a:solidFill>
                <a:schemeClr val="bg1">
                  <a:lumMod val="95000"/>
                  <a:lumOff val="5000"/>
                </a:schemeClr>
              </a:solidFill>
              <a:latin typeface="Monotype Corsiva" pitchFamily="66" charset="0"/>
            </a:endParaRPr>
          </a:p>
        </p:txBody>
      </p:sp>
      <p:cxnSp>
        <p:nvCxnSpPr>
          <p:cNvPr id="59" name="Rovná spojovacia šípka 58"/>
          <p:cNvCxnSpPr/>
          <p:nvPr/>
        </p:nvCxnSpPr>
        <p:spPr>
          <a:xfrm rot="5400000">
            <a:off x="5681908" y="4571222"/>
            <a:ext cx="3000396" cy="114300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BlokTextu 59"/>
          <p:cNvSpPr txBox="1"/>
          <p:nvPr/>
        </p:nvSpPr>
        <p:spPr>
          <a:xfrm>
            <a:off x="262518" y="940168"/>
            <a:ext cx="7754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sk-SK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Lúč idúci rovnobežne s optickou osou pôjde po odraze</a:t>
            </a:r>
          </a:p>
          <a:p>
            <a:pPr marL="457200" indent="-457200"/>
            <a:r>
              <a:rPr lang="sk-SK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do ohniska</a:t>
            </a:r>
            <a:endParaRPr lang="sk-SK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BlokTextu 60"/>
          <p:cNvSpPr txBox="1"/>
          <p:nvPr/>
        </p:nvSpPr>
        <p:spPr>
          <a:xfrm>
            <a:off x="172873" y="1790117"/>
            <a:ext cx="8921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Lúč idúci stredom krivosti pôjde po odraze späť tou istou trasou</a:t>
            </a:r>
            <a:endParaRPr lang="sk-SK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Rovná spojovacia šípka 61"/>
          <p:cNvCxnSpPr/>
          <p:nvPr/>
        </p:nvCxnSpPr>
        <p:spPr>
          <a:xfrm>
            <a:off x="1467066" y="3285362"/>
            <a:ext cx="6786610" cy="214314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ovná spojovacia šípka 64"/>
          <p:cNvCxnSpPr/>
          <p:nvPr/>
        </p:nvCxnSpPr>
        <p:spPr>
          <a:xfrm>
            <a:off x="1240501" y="3120428"/>
            <a:ext cx="6786610" cy="214314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lokTextu 65"/>
          <p:cNvSpPr txBox="1"/>
          <p:nvPr/>
        </p:nvSpPr>
        <p:spPr>
          <a:xfrm>
            <a:off x="195473" y="2315680"/>
            <a:ext cx="7094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3. Lúč idúci cez ohnisko pôjde po odraze rovnobežne</a:t>
            </a:r>
          </a:p>
          <a:p>
            <a:r>
              <a:rPr lang="sk-SK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s optickou osou</a:t>
            </a:r>
            <a:endParaRPr lang="sk-SK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Rovná spojovacia šípka 67"/>
          <p:cNvCxnSpPr/>
          <p:nvPr/>
        </p:nvCxnSpPr>
        <p:spPr>
          <a:xfrm flipV="1">
            <a:off x="5967660" y="4071180"/>
            <a:ext cx="2214578" cy="185738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ovná spojovacia šípka 69"/>
          <p:cNvCxnSpPr/>
          <p:nvPr/>
        </p:nvCxnSpPr>
        <p:spPr>
          <a:xfrm rot="10800000">
            <a:off x="1160814" y="4071180"/>
            <a:ext cx="7000924" cy="158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Nadpis 1"/>
          <p:cNvSpPr txBox="1">
            <a:spLocks/>
          </p:cNvSpPr>
          <p:nvPr/>
        </p:nvSpPr>
        <p:spPr>
          <a:xfrm>
            <a:off x="654452" y="241399"/>
            <a:ext cx="7772400" cy="87358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sk-SK" sz="3000" b="1" dirty="0" smtClean="0"/>
              <a:t>Opakovanie – význačné lúče</a:t>
            </a:r>
            <a:endParaRPr lang="sk-SK" sz="3000" b="1" dirty="0"/>
          </a:p>
        </p:txBody>
      </p:sp>
    </p:spTree>
    <p:extLst>
      <p:ext uri="{BB962C8B-B14F-4D97-AF65-F5344CB8AC3E}">
        <p14:creationId xmlns:p14="http://schemas.microsoft.com/office/powerpoint/2010/main" val="5889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3" grpId="0"/>
      <p:bldP spid="60" grpId="0"/>
      <p:bldP spid="61" grpId="0"/>
      <p:bldP spid="6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 sz="4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sk-SK" altLang="sk-SK" sz="4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I. Duté </a:t>
            </a:r>
            <a:r>
              <a:rPr lang="sk-SK" altLang="sk-SK" sz="44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guľové zrkadlo</a:t>
            </a:r>
            <a:r>
              <a:rPr lang="sk-SK" altLang="sk-SK" sz="44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:</a:t>
            </a:r>
            <a:endParaRPr lang="cs-CZ" altLang="sk-SK" sz="44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zrkadlo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43570" y="1071546"/>
            <a:ext cx="3151846" cy="46529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Rovná spojnica 2"/>
          <p:cNvCxnSpPr/>
          <p:nvPr/>
        </p:nvCxnSpPr>
        <p:spPr>
          <a:xfrm>
            <a:off x="1643042" y="3286124"/>
            <a:ext cx="72866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nica 3"/>
          <p:cNvCxnSpPr/>
          <p:nvPr/>
        </p:nvCxnSpPr>
        <p:spPr>
          <a:xfrm rot="5400000">
            <a:off x="6929454" y="3286124"/>
            <a:ext cx="142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nica 4"/>
          <p:cNvCxnSpPr/>
          <p:nvPr/>
        </p:nvCxnSpPr>
        <p:spPr>
          <a:xfrm rot="5400000">
            <a:off x="5500694" y="3286124"/>
            <a:ext cx="142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7000921" y="337578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sk-SK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 flipH="1">
            <a:off x="5715008" y="335756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002060"/>
                </a:solidFill>
                <a:latin typeface="Monotype Corsiva" pitchFamily="66" charset="0"/>
              </a:rPr>
              <a:t>S</a:t>
            </a:r>
            <a:endParaRPr lang="sk-SK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9" name="Šípka dolu 8"/>
          <p:cNvSpPr/>
          <p:nvPr/>
        </p:nvSpPr>
        <p:spPr>
          <a:xfrm rot="10800000">
            <a:off x="3143240" y="22859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1000100" y="2285992"/>
            <a:ext cx="724786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rot="10800000" flipV="1">
            <a:off x="3286116" y="2285992"/>
            <a:ext cx="4929224" cy="42148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>
            <a:off x="2000232" y="1605479"/>
            <a:ext cx="6143668" cy="292895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Šípka dolu 21"/>
          <p:cNvSpPr/>
          <p:nvPr/>
        </p:nvSpPr>
        <p:spPr>
          <a:xfrm>
            <a:off x="6357950" y="3295649"/>
            <a:ext cx="285752" cy="428628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54927" y="250815"/>
            <a:ext cx="7793037" cy="1143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sk-SK" altLang="sk-SK" sz="3600" dirty="0" smtClean="0">
                <a:latin typeface="Times New Roman" panose="02020603050405020304" pitchFamily="18" charset="0"/>
              </a:rPr>
              <a:t>a) Predmet je za stredom krivosti S:</a:t>
            </a:r>
            <a:endParaRPr lang="cs-CZ" altLang="sk-SK" sz="3600" dirty="0">
              <a:latin typeface="Times New Roman" panose="02020603050405020304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51191" y="4502158"/>
            <a:ext cx="5313784" cy="2194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200" b="1" dirty="0" smtClean="0">
                <a:latin typeface="Times New Roman" panose="02020603050405020304" pitchFamily="18" charset="0"/>
              </a:rPr>
              <a:t>Obraz predmetu</a:t>
            </a:r>
            <a:r>
              <a:rPr lang="sk-SK" altLang="sk-SK" sz="2200" dirty="0" smtClean="0">
                <a:latin typeface="Times New Roman" panose="02020603050405020304" pitchFamily="18" charset="0"/>
              </a:rPr>
              <a:t> je:</a:t>
            </a:r>
          </a:p>
          <a:p>
            <a:pPr>
              <a:lnSpc>
                <a:spcPct val="90000"/>
              </a:lnSpc>
            </a:pPr>
            <a:r>
              <a:rPr lang="sk-SK" altLang="sk-SK" sz="2200" dirty="0" smtClean="0">
                <a:solidFill>
                  <a:srgbClr val="0033CC"/>
                </a:solidFill>
                <a:latin typeface="MS Shell Dlg" panose="020B0604020202020204" pitchFamily="34" charset="0"/>
              </a:rPr>
              <a:t>medzi S a F</a:t>
            </a:r>
          </a:p>
          <a:p>
            <a:pPr>
              <a:lnSpc>
                <a:spcPct val="90000"/>
              </a:lnSpc>
            </a:pPr>
            <a:r>
              <a:rPr lang="sk-SK" altLang="sk-SK" sz="2200" dirty="0" smtClean="0">
                <a:solidFill>
                  <a:srgbClr val="0033CC"/>
                </a:solidFill>
                <a:latin typeface="MS Shell Dlg" panose="020B0604020202020204" pitchFamily="34" charset="0"/>
              </a:rPr>
              <a:t>skutočný</a:t>
            </a:r>
            <a:r>
              <a:rPr lang="sk-SK" altLang="sk-SK" sz="2200" dirty="0" smtClean="0">
                <a:latin typeface="MS Shell Dlg" panose="020B0604020202020204" pitchFamily="34" charset="0"/>
              </a:rPr>
              <a:t> </a:t>
            </a:r>
            <a:r>
              <a:rPr lang="sk-SK" altLang="sk-SK" sz="2200" dirty="0" smtClean="0">
                <a:latin typeface="Times New Roman" panose="02020603050405020304" pitchFamily="18" charset="0"/>
              </a:rPr>
              <a:t>(vytvárajú ho lúče odrazené od zrkadla; možno ho zachytiť na matnici)</a:t>
            </a:r>
          </a:p>
          <a:p>
            <a:pPr>
              <a:lnSpc>
                <a:spcPct val="90000"/>
              </a:lnSpc>
            </a:pPr>
            <a:r>
              <a:rPr lang="sk-SK" altLang="sk-SK" sz="2200" dirty="0" smtClean="0">
                <a:solidFill>
                  <a:srgbClr val="0033CC"/>
                </a:solidFill>
                <a:latin typeface="MS Shell Dlg" panose="020B0604020202020204" pitchFamily="34" charset="0"/>
              </a:rPr>
              <a:t>zmenšený</a:t>
            </a:r>
          </a:p>
          <a:p>
            <a:pPr>
              <a:lnSpc>
                <a:spcPct val="90000"/>
              </a:lnSpc>
            </a:pPr>
            <a:r>
              <a:rPr lang="sk-SK" altLang="sk-SK" sz="2200" dirty="0" smtClean="0">
                <a:solidFill>
                  <a:srgbClr val="0033CC"/>
                </a:solidFill>
                <a:latin typeface="MS Shell Dlg" panose="020B0604020202020204" pitchFamily="34" charset="0"/>
              </a:rPr>
              <a:t>prevrátený</a:t>
            </a:r>
            <a:r>
              <a:rPr lang="sk-SK" altLang="sk-SK" sz="2200" dirty="0" smtClean="0">
                <a:latin typeface="MS Shell Dlg" panose="020B0604020202020204" pitchFamily="34" charset="0"/>
              </a:rPr>
              <a:t> </a:t>
            </a:r>
            <a:r>
              <a:rPr lang="sk-SK" altLang="sk-SK" sz="2200" dirty="0" smtClean="0">
                <a:latin typeface="Times New Roman" panose="02020603050405020304" pitchFamily="18" charset="0"/>
              </a:rPr>
              <a:t>(zhora nadol a sprava doľava)</a:t>
            </a:r>
            <a:endParaRPr lang="sk-SK" altLang="sk-SK" sz="2200" dirty="0" smtClean="0">
              <a:latin typeface="MS Shell Dl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2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22" grpId="0" animBg="1"/>
      <p:bldP spid="19" grpId="0" autoUpdateAnimBg="0"/>
      <p:bldP spid="30" grpId="0" build="p" autoUpdateAnimBg="0" advAuto="2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55576" y="44624"/>
            <a:ext cx="7793037" cy="782960"/>
          </a:xfrm>
        </p:spPr>
        <p:txBody>
          <a:bodyPr/>
          <a:lstStyle/>
          <a:p>
            <a:r>
              <a:rPr lang="sk-SK" altLang="sk-SK" sz="3600" dirty="0">
                <a:latin typeface="Times New Roman" panose="02020603050405020304" pitchFamily="18" charset="0"/>
              </a:rPr>
              <a:t>b) Predmet je v strede krivosti S:</a:t>
            </a:r>
            <a:endParaRPr lang="cs-CZ" altLang="sk-SK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488163"/>
              </p:ext>
            </p:extLst>
          </p:nvPr>
        </p:nvGraphicFramePr>
        <p:xfrm>
          <a:off x="883762" y="848457"/>
          <a:ext cx="7536664" cy="5121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Fotografie" r:id="rId3" imgW="9457143" imgH="6866667" progId="MSPhotoEd.3">
                  <p:embed/>
                </p:oleObj>
              </mc:Choice>
              <mc:Fallback>
                <p:oleObj name="Fotografie" r:id="rId3" imgW="9457143" imgH="6866667" progId="MSPhotoEd.3">
                  <p:embed/>
                  <p:pic>
                    <p:nvPicPr>
                      <p:cNvPr id="3483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6000" contrast="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762" y="848457"/>
                        <a:ext cx="7536664" cy="5121696"/>
                      </a:xfrm>
                      <a:prstGeom prst="rect">
                        <a:avLst/>
                      </a:prstGeom>
                      <a:ln w="3175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28"/>
          <p:cNvSpPr txBox="1">
            <a:spLocks noChangeArrowheads="1"/>
          </p:cNvSpPr>
          <p:nvPr/>
        </p:nvSpPr>
        <p:spPr>
          <a:xfrm>
            <a:off x="395536" y="4913784"/>
            <a:ext cx="4824536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sk-SK" altLang="sk-SK" sz="2000" b="1" dirty="0" smtClean="0">
                <a:latin typeface="Times New Roman" panose="02020603050405020304" pitchFamily="18" charset="0"/>
              </a:rPr>
              <a:t>Obraz predmetu</a:t>
            </a:r>
            <a:r>
              <a:rPr lang="sk-SK" altLang="sk-SK" sz="20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 je:</a:t>
            </a:r>
          </a:p>
          <a:p>
            <a:r>
              <a:rPr lang="sk-SK" altLang="sk-SK" sz="20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v strede krivosti S</a:t>
            </a:r>
            <a:endParaRPr lang="sk-SK" altLang="sk-SK" sz="2000" b="1" i="1" dirty="0" smtClean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r>
              <a:rPr lang="sk-SK" altLang="sk-SK" sz="20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skutočný</a:t>
            </a:r>
            <a:endParaRPr lang="sk-SK" altLang="sk-SK" sz="2000" b="1" dirty="0" smtClean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r>
              <a:rPr lang="sk-SK" altLang="sk-SK" sz="20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rovnako veľký</a:t>
            </a:r>
            <a:r>
              <a:rPr lang="sk-SK" altLang="sk-SK" sz="2000" dirty="0" smtClean="0">
                <a:latin typeface="Times New Roman" panose="02020603050405020304" pitchFamily="18" charset="0"/>
              </a:rPr>
              <a:t> ako predmet</a:t>
            </a:r>
          </a:p>
          <a:p>
            <a:r>
              <a:rPr lang="sk-SK" altLang="sk-SK" sz="20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prevrátený</a:t>
            </a:r>
            <a:r>
              <a:rPr lang="sk-SK" altLang="sk-SK" sz="2000" dirty="0" smtClean="0">
                <a:latin typeface="Times New Roman" panose="02020603050405020304" pitchFamily="18" charset="0"/>
              </a:rPr>
              <a:t> (zhora nadol a sprava doľava)</a:t>
            </a:r>
            <a:endParaRPr lang="sk-SK" altLang="sk-SK" sz="2000" dirty="0" smtClean="0">
              <a:latin typeface="MS Shell Dl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20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zrkad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1071546"/>
            <a:ext cx="3151846" cy="46529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</p:pic>
      <p:cxnSp>
        <p:nvCxnSpPr>
          <p:cNvPr id="3" name="Rovná spojnica 2"/>
          <p:cNvCxnSpPr/>
          <p:nvPr/>
        </p:nvCxnSpPr>
        <p:spPr>
          <a:xfrm>
            <a:off x="1857324" y="3286124"/>
            <a:ext cx="72866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nica 3"/>
          <p:cNvCxnSpPr/>
          <p:nvPr/>
        </p:nvCxnSpPr>
        <p:spPr>
          <a:xfrm rot="5400000">
            <a:off x="6929454" y="3286124"/>
            <a:ext cx="142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nica 4"/>
          <p:cNvCxnSpPr/>
          <p:nvPr/>
        </p:nvCxnSpPr>
        <p:spPr>
          <a:xfrm rot="5400000">
            <a:off x="5500694" y="3286124"/>
            <a:ext cx="142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7053859" y="332374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sk-SK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 flipH="1">
            <a:off x="5715008" y="335756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latin typeface="Monotype Corsiva" pitchFamily="66" charset="0"/>
              </a:rPr>
              <a:t>S</a:t>
            </a:r>
            <a:endParaRPr lang="sk-SK" b="1" dirty="0">
              <a:latin typeface="Monotype Corsiva" pitchFamily="66" charset="0"/>
            </a:endParaRPr>
          </a:p>
        </p:txBody>
      </p:sp>
      <p:sp>
        <p:nvSpPr>
          <p:cNvPr id="8" name="Šípka dolu 7"/>
          <p:cNvSpPr/>
          <p:nvPr/>
        </p:nvSpPr>
        <p:spPr>
          <a:xfrm rot="10800000">
            <a:off x="6000760" y="2643182"/>
            <a:ext cx="357190" cy="62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5" name="Rovná spojovacia šípka 34"/>
          <p:cNvCxnSpPr/>
          <p:nvPr/>
        </p:nvCxnSpPr>
        <p:spPr>
          <a:xfrm>
            <a:off x="2414572" y="2605082"/>
            <a:ext cx="6000792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ovná spojovacia šípka 43"/>
          <p:cNvCxnSpPr/>
          <p:nvPr/>
        </p:nvCxnSpPr>
        <p:spPr>
          <a:xfrm rot="10800000" flipV="1">
            <a:off x="861575" y="2605082"/>
            <a:ext cx="7500990" cy="38576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ovacia šípka 45"/>
          <p:cNvCxnSpPr/>
          <p:nvPr/>
        </p:nvCxnSpPr>
        <p:spPr>
          <a:xfrm rot="5400000" flipH="1" flipV="1">
            <a:off x="3000364" y="1643050"/>
            <a:ext cx="4357718" cy="4071966"/>
          </a:xfrm>
          <a:prstGeom prst="straightConnector1">
            <a:avLst/>
          </a:prstGeom>
          <a:ln w="25400"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Šípka dolu 48"/>
          <p:cNvSpPr/>
          <p:nvPr/>
        </p:nvSpPr>
        <p:spPr>
          <a:xfrm>
            <a:off x="3867145" y="3286124"/>
            <a:ext cx="484632" cy="1507049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002379" y="223800"/>
            <a:ext cx="7793037" cy="1143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sk-SK" altLang="sk-SK" smtClean="0">
                <a:latin typeface="Times New Roman" panose="02020603050405020304" pitchFamily="18" charset="0"/>
              </a:rPr>
              <a:t>c) </a:t>
            </a:r>
            <a:r>
              <a:rPr lang="sk-SK" altLang="sk-SK" sz="3600" smtClean="0">
                <a:latin typeface="Times New Roman" panose="02020603050405020304" pitchFamily="18" charset="0"/>
              </a:rPr>
              <a:t>Predmet je medzi S a F:</a:t>
            </a:r>
            <a:endParaRPr lang="cs-CZ" altLang="sk-SK" sz="3600" dirty="0">
              <a:latin typeface="Times New Roman" panose="02020603050405020304" pitchFamily="18" charset="0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5075682" y="4467226"/>
            <a:ext cx="3719734" cy="2202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200" b="1" dirty="0" smtClean="0">
                <a:latin typeface="Times New Roman" panose="02020603050405020304" pitchFamily="18" charset="0"/>
              </a:rPr>
              <a:t>Obraz predmetu</a:t>
            </a:r>
            <a:r>
              <a:rPr lang="sk-SK" altLang="sk-SK" sz="2200" dirty="0" smtClean="0">
                <a:latin typeface="Times New Roman" panose="02020603050405020304" pitchFamily="18" charset="0"/>
              </a:rPr>
              <a:t> je:</a:t>
            </a:r>
          </a:p>
          <a:p>
            <a:pPr>
              <a:lnSpc>
                <a:spcPct val="90000"/>
              </a:lnSpc>
            </a:pPr>
            <a:r>
              <a:rPr lang="sk-SK" altLang="sk-SK" sz="22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za stredom S</a:t>
            </a:r>
          </a:p>
          <a:p>
            <a:pPr>
              <a:lnSpc>
                <a:spcPct val="90000"/>
              </a:lnSpc>
            </a:pPr>
            <a:r>
              <a:rPr lang="sk-SK" altLang="sk-SK" sz="22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skutočný</a:t>
            </a:r>
          </a:p>
          <a:p>
            <a:pPr>
              <a:lnSpc>
                <a:spcPct val="90000"/>
              </a:lnSpc>
            </a:pPr>
            <a:r>
              <a:rPr lang="sk-SK" altLang="sk-SK" sz="22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zväčšený</a:t>
            </a:r>
          </a:p>
          <a:p>
            <a:pPr>
              <a:lnSpc>
                <a:spcPct val="90000"/>
              </a:lnSpc>
            </a:pPr>
            <a:r>
              <a:rPr lang="sk-SK" altLang="sk-SK" sz="22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prevrátený</a:t>
            </a:r>
            <a:r>
              <a:rPr lang="sk-SK" altLang="sk-SK" sz="2200" dirty="0" smtClean="0">
                <a:latin typeface="Times New Roman" panose="02020603050405020304" pitchFamily="18" charset="0"/>
              </a:rPr>
              <a:t> (zhora nadol a sprava doľava)</a:t>
            </a:r>
          </a:p>
        </p:txBody>
      </p:sp>
    </p:spTree>
    <p:extLst>
      <p:ext uri="{BB962C8B-B14F-4D97-AF65-F5344CB8AC3E}">
        <p14:creationId xmlns:p14="http://schemas.microsoft.com/office/powerpoint/2010/main" val="29122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49" grpId="0" animBg="1"/>
      <p:bldP spid="21" grpId="0" autoUpdateAnimBg="0"/>
      <p:bldP spid="2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zrkad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1643050"/>
            <a:ext cx="3151846" cy="46529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</p:pic>
      <p:cxnSp>
        <p:nvCxnSpPr>
          <p:cNvPr id="4" name="Rovná spojnica 3"/>
          <p:cNvCxnSpPr/>
          <p:nvPr/>
        </p:nvCxnSpPr>
        <p:spPr>
          <a:xfrm>
            <a:off x="500034" y="3857628"/>
            <a:ext cx="828680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nica 4"/>
          <p:cNvCxnSpPr/>
          <p:nvPr/>
        </p:nvCxnSpPr>
        <p:spPr>
          <a:xfrm rot="5400000">
            <a:off x="2714612" y="3857628"/>
            <a:ext cx="142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 rot="5400000">
            <a:off x="1285852" y="3857628"/>
            <a:ext cx="142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2500298" y="400050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sk-SK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 flipH="1">
            <a:off x="1500166" y="392906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latin typeface="Monotype Corsiva" pitchFamily="66" charset="0"/>
              </a:rPr>
              <a:t>S</a:t>
            </a:r>
            <a:endParaRPr lang="sk-SK" b="1" dirty="0">
              <a:latin typeface="Monotype Corsiva" pitchFamily="66" charset="0"/>
            </a:endParaRPr>
          </a:p>
        </p:txBody>
      </p:sp>
      <p:sp>
        <p:nvSpPr>
          <p:cNvPr id="9" name="Šípka dolu 8"/>
          <p:cNvSpPr/>
          <p:nvPr/>
        </p:nvSpPr>
        <p:spPr>
          <a:xfrm rot="10800000">
            <a:off x="3202802" y="3214686"/>
            <a:ext cx="357190" cy="62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Ľavá zložená zátvorka 9"/>
          <p:cNvSpPr/>
          <p:nvPr/>
        </p:nvSpPr>
        <p:spPr>
          <a:xfrm rot="5400000" flipH="1">
            <a:off x="3357554" y="3286124"/>
            <a:ext cx="428628" cy="1571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6" name="Rovná spojovacia šípka 15"/>
          <p:cNvCxnSpPr/>
          <p:nvPr/>
        </p:nvCxnSpPr>
        <p:spPr>
          <a:xfrm>
            <a:off x="450112" y="3164764"/>
            <a:ext cx="3771926" cy="349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/>
          <p:cNvCxnSpPr/>
          <p:nvPr/>
        </p:nvCxnSpPr>
        <p:spPr>
          <a:xfrm rot="10800000" flipV="1">
            <a:off x="785786" y="3214686"/>
            <a:ext cx="3429024" cy="15716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ovacia šípka 28"/>
          <p:cNvCxnSpPr/>
          <p:nvPr/>
        </p:nvCxnSpPr>
        <p:spPr>
          <a:xfrm rot="10800000" flipV="1">
            <a:off x="142844" y="2966752"/>
            <a:ext cx="3929090" cy="12858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nica 32"/>
          <p:cNvCxnSpPr/>
          <p:nvPr/>
        </p:nvCxnSpPr>
        <p:spPr>
          <a:xfrm flipV="1">
            <a:off x="4214810" y="1700200"/>
            <a:ext cx="3214710" cy="150019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nica 35"/>
          <p:cNvCxnSpPr/>
          <p:nvPr/>
        </p:nvCxnSpPr>
        <p:spPr>
          <a:xfrm flipV="1">
            <a:off x="4071934" y="1604950"/>
            <a:ext cx="3857652" cy="135732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Šípka dolu 36"/>
          <p:cNvSpPr/>
          <p:nvPr/>
        </p:nvSpPr>
        <p:spPr>
          <a:xfrm rot="10800000">
            <a:off x="6643702" y="2000240"/>
            <a:ext cx="357190" cy="1857388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00034" y="105043"/>
            <a:ext cx="7793037" cy="1143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sk-SK" altLang="sk-SK" smtClean="0">
                <a:latin typeface="Times New Roman" panose="02020603050405020304" pitchFamily="18" charset="0"/>
              </a:rPr>
              <a:t>d) </a:t>
            </a:r>
            <a:r>
              <a:rPr lang="sk-SK" altLang="sk-SK" sz="3600" smtClean="0">
                <a:latin typeface="Times New Roman" panose="02020603050405020304" pitchFamily="18" charset="0"/>
              </a:rPr>
              <a:t>Predmet je medzi F a V:</a:t>
            </a:r>
            <a:endParaRPr lang="cs-CZ" altLang="sk-SK" dirty="0">
              <a:latin typeface="Times New Roman" panose="02020603050405020304" pitchFamily="18" charset="0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/>
        </p:nvSpPr>
        <p:spPr>
          <a:xfrm>
            <a:off x="5286380" y="4014151"/>
            <a:ext cx="3533034" cy="2681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sk-SK" altLang="sk-SK" sz="2200" b="1" dirty="0" smtClean="0">
                <a:latin typeface="Times New Roman" panose="02020603050405020304" pitchFamily="18" charset="0"/>
              </a:rPr>
              <a:t>Obraz predmetu</a:t>
            </a:r>
            <a:r>
              <a:rPr lang="sk-SK" altLang="sk-SK" sz="2200" dirty="0" smtClean="0">
                <a:latin typeface="Times New Roman" panose="02020603050405020304" pitchFamily="18" charset="0"/>
              </a:rPr>
              <a:t> je:</a:t>
            </a:r>
          </a:p>
          <a:p>
            <a:r>
              <a:rPr lang="sk-SK" altLang="sk-SK" sz="22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za zrkadlom</a:t>
            </a:r>
          </a:p>
          <a:p>
            <a:r>
              <a:rPr lang="sk-SK" altLang="sk-SK" sz="22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neskutočný </a:t>
            </a:r>
            <a:r>
              <a:rPr lang="sk-SK" altLang="sk-SK" sz="2200" dirty="0" smtClean="0">
                <a:latin typeface="Times New Roman" panose="02020603050405020304" pitchFamily="18" charset="0"/>
              </a:rPr>
              <a:t>(zostrojíme ho za zrkadlom; nemožno ho zachytiť na matnici</a:t>
            </a:r>
            <a:r>
              <a:rPr lang="cs-CZ" altLang="sk-SK" sz="2200" dirty="0" smtClean="0">
                <a:latin typeface="Times New Roman" panose="02020603050405020304" pitchFamily="18" charset="0"/>
              </a:rPr>
              <a:t>)</a:t>
            </a:r>
            <a:endParaRPr lang="cs-CZ" altLang="sk-SK" sz="2200" dirty="0" smtClean="0">
              <a:latin typeface="MS Shell Dlg" panose="020B0604020202020204" pitchFamily="34" charset="0"/>
            </a:endParaRPr>
          </a:p>
          <a:p>
            <a:r>
              <a:rPr lang="sk-SK" altLang="sk-SK" sz="22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zväčšený</a:t>
            </a:r>
          </a:p>
          <a:p>
            <a:r>
              <a:rPr lang="sk-SK" altLang="sk-SK" sz="2200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priamy</a:t>
            </a:r>
            <a:endParaRPr lang="sk-SK" altLang="sk-SK" sz="22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6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37" grpId="0" animBg="1"/>
      <p:bldP spid="22" grpId="0" autoUpdateAnimBg="0"/>
      <p:bldP spid="2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>
                <a:latin typeface="Times New Roman" panose="02020603050405020304" pitchFamily="18" charset="0"/>
              </a:rPr>
              <a:t>Zhrnutie ku dutému zrkadlu:</a:t>
            </a:r>
            <a:endParaRPr lang="cs-CZ" altLang="sk-SK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dirty="0">
                <a:latin typeface="Times New Roman" panose="02020603050405020304" pitchFamily="18" charset="0"/>
              </a:rPr>
              <a:t>Vlastnosti obrazu utvoreného v dutom guľovom zrkadle závisia od </a:t>
            </a:r>
            <a:r>
              <a:rPr lang="sk-SK" altLang="sk-SK" sz="2800" b="1" dirty="0">
                <a:latin typeface="Times New Roman" panose="02020603050405020304" pitchFamily="18" charset="0"/>
              </a:rPr>
              <a:t>polohy predmetu</a:t>
            </a:r>
            <a:r>
              <a:rPr lang="sk-SK" altLang="sk-SK" sz="2800" dirty="0">
                <a:latin typeface="Times New Roman" panose="02020603050405020304" pitchFamily="18" charset="0"/>
              </a:rPr>
              <a:t> pred zrkadlom.</a:t>
            </a:r>
          </a:p>
          <a:p>
            <a:r>
              <a:rPr lang="sk-SK" altLang="sk-SK" sz="2800" dirty="0">
                <a:latin typeface="Times New Roman" panose="02020603050405020304" pitchFamily="18" charset="0"/>
              </a:rPr>
              <a:t>Keď </a:t>
            </a:r>
            <a:r>
              <a:rPr lang="sk-SK" altLang="sk-SK" sz="2800" u="sng" dirty="0" smtClean="0">
                <a:latin typeface="Times New Roman" panose="02020603050405020304" pitchFamily="18" charset="0"/>
              </a:rPr>
              <a:t>vzdialený predmet </a:t>
            </a:r>
            <a:r>
              <a:rPr lang="sk-SK" altLang="sk-SK" sz="2800" dirty="0">
                <a:latin typeface="Times New Roman" panose="02020603050405020304" pitchFamily="18" charset="0"/>
              </a:rPr>
              <a:t>približujeme k zrkadlu, veľkosť obrazu sa </a:t>
            </a:r>
            <a:r>
              <a:rPr lang="sk-SK" altLang="sk-SK" sz="2800" b="1" dirty="0">
                <a:latin typeface="Times New Roman" panose="02020603050405020304" pitchFamily="18" charset="0"/>
              </a:rPr>
              <a:t>zväčšuje</a:t>
            </a:r>
            <a:r>
              <a:rPr lang="sk-SK" altLang="sk-SK" sz="2800" dirty="0">
                <a:latin typeface="Times New Roman" panose="02020603050405020304" pitchFamily="18" charset="0"/>
              </a:rPr>
              <a:t>, je </a:t>
            </a:r>
            <a:r>
              <a:rPr lang="sk-SK" altLang="sk-SK" sz="2800" b="1" dirty="0">
                <a:latin typeface="Times New Roman" panose="02020603050405020304" pitchFamily="18" charset="0"/>
              </a:rPr>
              <a:t>prevrátený</a:t>
            </a:r>
            <a:r>
              <a:rPr lang="sk-SK" altLang="sk-SK" sz="2800" dirty="0">
                <a:latin typeface="Times New Roman" panose="02020603050405020304" pitchFamily="18" charset="0"/>
              </a:rPr>
              <a:t> a </a:t>
            </a:r>
            <a:r>
              <a:rPr lang="sk-SK" altLang="sk-SK" sz="2800" b="1" dirty="0">
                <a:latin typeface="Times New Roman" panose="02020603050405020304" pitchFamily="18" charset="0"/>
              </a:rPr>
              <a:t>skutočný</a:t>
            </a:r>
            <a:r>
              <a:rPr lang="sk-SK" altLang="sk-SK" sz="2800" dirty="0">
                <a:latin typeface="Times New Roman" panose="02020603050405020304" pitchFamily="18" charset="0"/>
              </a:rPr>
              <a:t>.</a:t>
            </a:r>
          </a:p>
          <a:p>
            <a:r>
              <a:rPr lang="sk-SK" altLang="sk-SK" sz="2800" dirty="0">
                <a:latin typeface="Times New Roman" panose="02020603050405020304" pitchFamily="18" charset="0"/>
              </a:rPr>
              <a:t>Keď umiestnime predmet </a:t>
            </a:r>
            <a:r>
              <a:rPr lang="sk-SK" altLang="sk-SK" sz="2800" u="sng" dirty="0" smtClean="0">
                <a:latin typeface="Times New Roman" panose="02020603050405020304" pitchFamily="18" charset="0"/>
              </a:rPr>
              <a:t>blízko k </a:t>
            </a:r>
            <a:r>
              <a:rPr lang="sk-SK" altLang="sk-SK" sz="2800" u="sng" dirty="0">
                <a:latin typeface="Times New Roman" panose="02020603050405020304" pitchFamily="18" charset="0"/>
              </a:rPr>
              <a:t>zrkadlu</a:t>
            </a:r>
            <a:r>
              <a:rPr lang="sk-SK" altLang="sk-SK" sz="2800" dirty="0">
                <a:latin typeface="Times New Roman" panose="02020603050405020304" pitchFamily="18" charset="0"/>
              </a:rPr>
              <a:t>, obraz na matnici nezachytíme, je </a:t>
            </a:r>
            <a:r>
              <a:rPr lang="sk-SK" altLang="sk-SK" sz="2800" b="1" i="1" dirty="0">
                <a:latin typeface="Times New Roman" panose="02020603050405020304" pitchFamily="18" charset="0"/>
              </a:rPr>
              <a:t>neskutočný</a:t>
            </a:r>
            <a:r>
              <a:rPr lang="sk-SK" altLang="sk-SK" sz="2800" dirty="0">
                <a:latin typeface="Times New Roman" panose="02020603050405020304" pitchFamily="18" charset="0"/>
              </a:rPr>
              <a:t>, </a:t>
            </a:r>
            <a:r>
              <a:rPr lang="sk-SK" altLang="sk-SK" sz="2800" b="1" i="1" dirty="0">
                <a:latin typeface="Times New Roman" panose="02020603050405020304" pitchFamily="18" charset="0"/>
              </a:rPr>
              <a:t>priamy</a:t>
            </a:r>
            <a:r>
              <a:rPr lang="sk-SK" altLang="sk-SK" sz="2800" dirty="0">
                <a:latin typeface="Times New Roman" panose="02020603050405020304" pitchFamily="18" charset="0"/>
              </a:rPr>
              <a:t> a </a:t>
            </a:r>
            <a:r>
              <a:rPr lang="sk-SK" altLang="sk-SK" sz="2800" b="1" i="1" dirty="0">
                <a:latin typeface="Times New Roman" panose="02020603050405020304" pitchFamily="18" charset="0"/>
              </a:rPr>
              <a:t>zväčšený</a:t>
            </a:r>
            <a:r>
              <a:rPr lang="sk-SK" altLang="sk-SK" sz="2800" dirty="0">
                <a:latin typeface="Times New Roman" panose="02020603050405020304" pitchFamily="18" charset="0"/>
              </a:rPr>
              <a:t>.</a:t>
            </a:r>
            <a:endParaRPr lang="cs-CZ" altLang="sk-SK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5" grpId="0" build="p" autoUpdateAnimBg="0" advAuto="200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4|3.3|4.3"/>
</p:tagLst>
</file>

<file path=ppt/theme/theme1.xml><?xml version="1.0" encoding="utf-8"?>
<a:theme xmlns:a="http://schemas.openxmlformats.org/drawingml/2006/main" name="Směsi">
  <a:themeElements>
    <a:clrScheme name="Směsi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měsi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alt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alt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Designs\Směsi.pot</Template>
  <TotalTime>735</TotalTime>
  <Words>358</Words>
  <Application>Microsoft Office PowerPoint</Application>
  <PresentationFormat>Prezentácia na obrazovke (4:3)</PresentationFormat>
  <Paragraphs>73</Paragraphs>
  <Slides>13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22" baseType="lpstr">
      <vt:lpstr>Arial</vt:lpstr>
      <vt:lpstr>Calibri</vt:lpstr>
      <vt:lpstr>Monotype Corsiva</vt:lpstr>
      <vt:lpstr>MS Shell Dlg</vt:lpstr>
      <vt:lpstr>Tahoma</vt:lpstr>
      <vt:lpstr>Times New Roman</vt:lpstr>
      <vt:lpstr>Wingdings</vt:lpstr>
      <vt:lpstr>Směsi</vt:lpstr>
      <vt:lpstr>Fotografie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b) Predmet je v strede krivosti S:</vt:lpstr>
      <vt:lpstr>Prezentácia programu PowerPoint</vt:lpstr>
      <vt:lpstr>Prezentácia programu PowerPoint</vt:lpstr>
      <vt:lpstr>Zhrnutie ku dutému zrkadlu:</vt:lpstr>
      <vt:lpstr>Prezentácia programu PowerPoint</vt:lpstr>
      <vt:lpstr>Prezentácia programu PowerPoint</vt:lpstr>
      <vt:lpstr>Zhrnutie ku vypuklému zrkadlu: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ELEKTOMAGNETICKÉ JAVY</dc:title>
  <dc:creator>škola</dc:creator>
  <cp:lastModifiedBy>Dušan Andraško</cp:lastModifiedBy>
  <cp:revision>94</cp:revision>
  <dcterms:created xsi:type="dcterms:W3CDTF">2008-01-06T19:39:53Z</dcterms:created>
  <dcterms:modified xsi:type="dcterms:W3CDTF">2020-11-19T09:42:23Z</dcterms:modified>
</cp:coreProperties>
</file>